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58" r:id="rId4"/>
    <p:sldId id="259" r:id="rId5"/>
    <p:sldId id="263" r:id="rId6"/>
    <p:sldId id="264" r:id="rId7"/>
    <p:sldId id="267" r:id="rId8"/>
    <p:sldId id="266" r:id="rId9"/>
    <p:sldId id="265" r:id="rId10"/>
    <p:sldId id="273" r:id="rId11"/>
    <p:sldId id="274" r:id="rId12"/>
    <p:sldId id="260" r:id="rId13"/>
    <p:sldId id="268" r:id="rId14"/>
    <p:sldId id="279" r:id="rId15"/>
    <p:sldId id="269" r:id="rId16"/>
    <p:sldId id="270" r:id="rId17"/>
    <p:sldId id="271" r:id="rId18"/>
    <p:sldId id="272" r:id="rId19"/>
    <p:sldId id="261" r:id="rId20"/>
    <p:sldId id="275" r:id="rId21"/>
    <p:sldId id="276" r:id="rId22"/>
    <p:sldId id="280" r:id="rId23"/>
    <p:sldId id="277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AE85"/>
    <a:srgbClr val="D96415"/>
    <a:srgbClr val="AA4202"/>
    <a:srgbClr val="FF9966"/>
    <a:srgbClr val="2DDF03"/>
    <a:srgbClr val="FFCC99"/>
    <a:srgbClr val="FFFF99"/>
    <a:srgbClr val="983B0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01" autoAdjust="0"/>
    <p:restoredTop sz="96552" autoAdjust="0"/>
  </p:normalViewPr>
  <p:slideViewPr>
    <p:cSldViewPr>
      <p:cViewPr varScale="1">
        <p:scale>
          <a:sx n="89" d="100"/>
          <a:sy n="89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C888E-A5C8-4187-9B69-B294DD2375E0}" type="datetimeFigureOut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08E93-D515-4283-B0E7-E5BBE7204C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84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08E93-D515-4283-B0E7-E5BBE7204CF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08E93-D515-4283-B0E7-E5BBE7204CF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85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2E16-C0D3-4C7D-8235-9D94BA915AF9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CC7C-C5CD-40A9-A827-EE87345F0739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07E5-28CE-4430-8DA0-F838242C03A5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buClr>
                <a:srgbClr val="FFC000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9803-BACD-4954-BC02-2B8470CAC74E}" type="datetime1">
              <a:rPr lang="zh-CN" altLang="en-US" smtClean="0"/>
              <a:pPr/>
              <a:t>2012/5/25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4174" y="6449767"/>
            <a:ext cx="762000" cy="365125"/>
          </a:xfrm>
        </p:spPr>
        <p:txBody>
          <a:bodyPr/>
          <a:lstStyle>
            <a:lvl1pPr>
              <a:defRPr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</a:lstStyle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7886-7D62-4DF8-B111-5A74CFC5D4A9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FE76-8BB0-473E-AB2F-6857B46EAD8C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C696-D4AA-4D02-B9CD-039CAF4154D4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11B3-3325-481F-88EE-CC36838142AD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0BB-46DF-47FC-9D61-0077C19D7856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B6-B531-4D89-8F36-12DA376B5C54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EEB-19CF-464D-9F7E-0276D22DC474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898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err="1" smtClean="0"/>
              <a:t>abcdef</a:t>
            </a:r>
            <a:endParaRPr kumimoji="0" lang="en-US" dirty="0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8229600" cy="4610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dirty="0" err="1" smtClean="0"/>
              <a:t>aaaa</a:t>
            </a:r>
            <a:endParaRPr kumimoji="0" lang="zh-CN" altLang="en-US" dirty="0" smtClean="0"/>
          </a:p>
          <a:p>
            <a:pPr lvl="1" eaLnBrk="1" latinLnBrk="0" hangingPunct="1"/>
            <a:r>
              <a:rPr kumimoji="0" lang="en-US" altLang="zh-CN" dirty="0" err="1" smtClean="0"/>
              <a:t>aaaa</a:t>
            </a:r>
            <a:endParaRPr kumimoji="0" lang="zh-CN" altLang="en-US" dirty="0" smtClean="0"/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3EB3F4-7146-44C1-9E12-EC9D2A512CFA}" type="datetime1">
              <a:rPr lang="zh-CN" altLang="en-US" smtClean="0"/>
              <a:pPr/>
              <a:t>2012/5/25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0" y="6546830"/>
            <a:ext cx="9144000" cy="338554"/>
          </a:xfrm>
          <a:prstGeom prst="rect">
            <a:avLst/>
          </a:prstGeom>
          <a:solidFill>
            <a:srgbClr val="D964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kern="1200" dirty="0" smtClean="0">
                <a:solidFill>
                  <a:schemeClr val="bg1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Yang</a:t>
            </a:r>
            <a:r>
              <a:rPr lang="en-US" altLang="zh-CN" sz="1600" kern="1200" baseline="0" dirty="0" smtClean="0">
                <a:solidFill>
                  <a:schemeClr val="bg1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et al. Differentially Private Data Publication and Analysis. Tutorial at SIGMOD’12</a:t>
            </a:r>
            <a:endParaRPr lang="en-US" altLang="zh-CN" sz="1600" kern="1200" dirty="0" smtClean="0">
              <a:solidFill>
                <a:schemeClr val="bg1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200" b="1" kern="1200">
          <a:ln>
            <a:noFill/>
          </a:ln>
          <a:solidFill>
            <a:schemeClr val="tx2"/>
          </a:solidFill>
          <a:effectLst/>
          <a:latin typeface="Arial Unicode MS" pitchFamily="34" charset="-122"/>
          <a:ea typeface="Arial Unicode MS" pitchFamily="34" charset="-122"/>
          <a:cs typeface="Arial Unicode MS" pitchFamily="34" charset="-122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rgbClr val="0070C0"/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3400" y="1547656"/>
            <a:ext cx="7851648" cy="1828800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altLang="zh-CN" sz="4800" dirty="0" smtClean="0">
                <a:solidFill>
                  <a:srgbClr val="FFAE85"/>
                </a:solidFill>
                <a:effectLst/>
                <a:latin typeface="Arial" pitchFamily="34" charset="0"/>
                <a:cs typeface="Arial" pitchFamily="34" charset="0"/>
              </a:rPr>
              <a:t>Part 4: Data Dependent Query Processing Methods</a:t>
            </a:r>
            <a:endParaRPr lang="zh-CN" altLang="en-US" sz="4800" dirty="0">
              <a:solidFill>
                <a:schemeClr val="tx1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056022"/>
          </a:xfrm>
        </p:spPr>
        <p:txBody>
          <a:bodyPr>
            <a:normAutofit/>
          </a:bodyPr>
          <a:lstStyle/>
          <a:p>
            <a:pPr algn="ctr"/>
            <a:r>
              <a:rPr lang="en-US" altLang="zh-CN" sz="2400" b="1" dirty="0" smtClean="0">
                <a:solidFill>
                  <a:srgbClr val="FFFF00"/>
                </a:solidFill>
                <a:latin typeface="+mj-lt"/>
              </a:rPr>
              <a:t>Yin “David” Yang </a:t>
            </a:r>
            <a:r>
              <a:rPr lang="en-US" altLang="zh-CN" sz="2400" b="1" dirty="0" smtClean="0">
                <a:solidFill>
                  <a:schemeClr val="bg1"/>
                </a:solidFill>
                <a:sym typeface="Symbol"/>
              </a:rPr>
              <a:t> </a:t>
            </a:r>
            <a:r>
              <a:rPr lang="en-US" altLang="zh-CN" sz="2400" b="1" dirty="0" err="1" smtClean="0">
                <a:solidFill>
                  <a:schemeClr val="bg1"/>
                </a:solidFill>
              </a:rPr>
              <a:t>Zhenjie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 Zhang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sym typeface="Symbol"/>
              </a:rPr>
              <a:t>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Gerome </a:t>
            </a:r>
            <a:r>
              <a:rPr lang="en-US" altLang="zh-CN" sz="2400" b="1" dirty="0" err="1" smtClean="0">
                <a:solidFill>
                  <a:schemeClr val="bg1"/>
                </a:solidFill>
              </a:rPr>
              <a:t>Miklau</a:t>
            </a:r>
            <a:r>
              <a:rPr lang="en-US" altLang="zh-CN" sz="2400" b="1" dirty="0" smtClean="0">
                <a:solidFill>
                  <a:schemeClr val="bg1"/>
                </a:solidFill>
                <a:sym typeface="Symbol"/>
              </a:rPr>
              <a:t> </a:t>
            </a:r>
            <a:endParaRPr lang="en-US" altLang="zh-CN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sz="2400" b="1" smtClean="0">
                <a:solidFill>
                  <a:schemeClr val="bg1"/>
                </a:solidFill>
              </a:rPr>
              <a:t>Prev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. Session: Marianne </a:t>
            </a:r>
            <a:r>
              <a:rPr lang="en-US" altLang="zh-CN" sz="2400" b="1" dirty="0" err="1" smtClean="0">
                <a:solidFill>
                  <a:schemeClr val="bg1"/>
                </a:solidFill>
              </a:rPr>
              <a:t>Winslett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sym typeface="Symbol"/>
              </a:rPr>
              <a:t>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Xiaokui Xiao</a:t>
            </a:r>
            <a:endParaRPr lang="en-US" altLang="zh-CN" sz="2400" b="1" baseline="30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pic>
        <p:nvPicPr>
          <p:cNvPr id="4104" name="Picture 8" descr="https://encrypted-tbn3.google.com/images?q=tbn:ANd9GcTpbXGMb3MrFRcVkPfm6OjtiB_jFnTY_y49QD7vA_hk9aJGinS2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240166"/>
            <a:ext cx="648072" cy="842164"/>
          </a:xfrm>
          <a:prstGeom prst="rect">
            <a:avLst/>
          </a:prstGeom>
          <a:noFill/>
        </p:spPr>
      </p:pic>
      <p:pic>
        <p:nvPicPr>
          <p:cNvPr id="4106" name="Picture 10" descr="http://www-users.cs.umn.edu/~sarwat/Mohamed_Sarwat_ElSayed_files/sigmod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980728"/>
            <a:ext cx="1440160" cy="460851"/>
          </a:xfrm>
          <a:prstGeom prst="rect">
            <a:avLst/>
          </a:prstGeom>
          <a:noFill/>
        </p:spPr>
      </p:pic>
      <p:pic>
        <p:nvPicPr>
          <p:cNvPr id="6146" name="Picture 2" descr="University of Massachusetts Amher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261198"/>
            <a:ext cx="1905000" cy="800100"/>
          </a:xfrm>
          <a:prstGeom prst="rect">
            <a:avLst/>
          </a:prstGeom>
          <a:noFill/>
        </p:spPr>
      </p:pic>
      <p:pic>
        <p:nvPicPr>
          <p:cNvPr id="6152" name="Picture 8" descr="http://singaporeblog.y-axis.com/wp-content/uploads/2012/03/NTU-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5292561"/>
            <a:ext cx="1944216" cy="737374"/>
          </a:xfrm>
          <a:prstGeom prst="rect">
            <a:avLst/>
          </a:prstGeom>
          <a:noFill/>
        </p:spPr>
      </p:pic>
      <p:pic>
        <p:nvPicPr>
          <p:cNvPr id="6154" name="Picture 10" descr="http://sphotos.xx.fbcdn.net/hphotos-ash3/554969_10150633372383583_157246753582_9406837_331072985_n.jpg"/>
          <p:cNvPicPr>
            <a:picLocks noChangeAspect="1" noChangeArrowheads="1"/>
          </p:cNvPicPr>
          <p:nvPr/>
        </p:nvPicPr>
        <p:blipFill>
          <a:blip r:embed="rId7" cstate="print"/>
          <a:srcRect l="11811" t="27873" r="11811" b="27873"/>
          <a:stretch>
            <a:fillRect/>
          </a:stretch>
        </p:blipFill>
        <p:spPr bwMode="auto">
          <a:xfrm>
            <a:off x="251520" y="5265204"/>
            <a:ext cx="1935599" cy="792088"/>
          </a:xfrm>
          <a:prstGeom prst="rect">
            <a:avLst/>
          </a:prstGeom>
          <a:noFill/>
        </p:spPr>
      </p:pic>
    </p:spTree>
  </p:cSld>
  <p:clrMapOvr>
    <a:masterClrMapping/>
  </p:clrMapOvr>
  <p:transition advTm="2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Optimizing noisy results: MW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Problem: publish a histogram under DP that is </a:t>
            </a:r>
            <a:r>
              <a:rPr lang="en-US" altLang="zh-CN" dirty="0" smtClean="0">
                <a:solidFill>
                  <a:srgbClr val="FF0000"/>
                </a:solidFill>
              </a:rPr>
              <a:t>optimized for a given query set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Idea: </a:t>
            </a:r>
          </a:p>
          <a:p>
            <a:pPr lvl="1"/>
            <a:r>
              <a:rPr lang="en-US" altLang="zh-CN" dirty="0" smtClean="0"/>
              <a:t>Start from a uniform histogram.</a:t>
            </a:r>
          </a:p>
          <a:p>
            <a:pPr lvl="1"/>
            <a:r>
              <a:rPr lang="en-US" altLang="zh-CN" dirty="0" smtClean="0"/>
              <a:t>Repeat the following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 times</a:t>
            </a:r>
          </a:p>
          <a:p>
            <a:pPr lvl="2"/>
            <a:r>
              <a:rPr lang="en-US" altLang="zh-CN" dirty="0" smtClean="0"/>
              <a:t>Evaluate all queries.</a:t>
            </a:r>
          </a:p>
          <a:p>
            <a:pPr lvl="2"/>
            <a:r>
              <a:rPr lang="en-US" altLang="zh-CN" dirty="0" smtClean="0"/>
              <a:t>Find the query </a:t>
            </a:r>
            <a:r>
              <a:rPr lang="en-US" altLang="zh-CN" i="1" dirty="0" smtClean="0"/>
              <a:t>q</a:t>
            </a:r>
            <a:r>
              <a:rPr lang="en-US" altLang="zh-CN" dirty="0" smtClean="0"/>
              <a:t> with the worst accuracy.</a:t>
            </a:r>
          </a:p>
          <a:p>
            <a:pPr lvl="2"/>
            <a:r>
              <a:rPr lang="en-US" altLang="zh-CN" dirty="0" smtClean="0"/>
              <a:t>Modify the histogram to improve the accuracy of </a:t>
            </a:r>
            <a:r>
              <a:rPr lang="en-US" altLang="zh-CN" i="1" dirty="0" smtClean="0"/>
              <a:t>q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using a technique called </a:t>
            </a:r>
            <a:r>
              <a:rPr lang="en-US" altLang="zh-CN" dirty="0" smtClean="0">
                <a:solidFill>
                  <a:srgbClr val="FF0000"/>
                </a:solidFill>
              </a:rPr>
              <a:t>multiplicative weights</a:t>
            </a:r>
            <a:r>
              <a:rPr lang="en-US" altLang="zh-CN" dirty="0" smtClean="0"/>
              <a:t> (MW)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6093296"/>
            <a:ext cx="921702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Hardt</a:t>
            </a: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A simple and practical algorithm for differentially private data release, </a:t>
            </a:r>
            <a:r>
              <a:rPr lang="en-US" altLang="zh-CN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arXiv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MW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2420888"/>
            <a:ext cx="0" cy="1656184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9552" y="4077072"/>
            <a:ext cx="21602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9552" y="3356992"/>
            <a:ext cx="360040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/>
          <p:cNvSpPr/>
          <p:nvPr/>
        </p:nvSpPr>
        <p:spPr>
          <a:xfrm>
            <a:off x="899592" y="3068960"/>
            <a:ext cx="36004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1259632" y="2708920"/>
            <a:ext cx="360040" cy="13681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619672" y="2924944"/>
            <a:ext cx="360040" cy="11521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 14"/>
          <p:cNvSpPr/>
          <p:nvPr/>
        </p:nvSpPr>
        <p:spPr>
          <a:xfrm>
            <a:off x="1979712" y="3068960"/>
            <a:ext cx="36004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55576" y="4067780"/>
            <a:ext cx="178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Exact histogram</a:t>
            </a:r>
            <a:endParaRPr lang="zh-CN" altLang="en-US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917594" y="4059070"/>
            <a:ext cx="32403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827584" y="458112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22" name="Right Brace 21"/>
          <p:cNvSpPr/>
          <p:nvPr/>
        </p:nvSpPr>
        <p:spPr>
          <a:xfrm rot="5400000">
            <a:off x="1853698" y="4193794"/>
            <a:ext cx="32403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799692" y="45718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131840" y="1772816"/>
            <a:ext cx="0" cy="1656184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31840" y="3429000"/>
            <a:ext cx="21602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131840" y="249289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Rectangle 26"/>
          <p:cNvSpPr/>
          <p:nvPr/>
        </p:nvSpPr>
        <p:spPr>
          <a:xfrm>
            <a:off x="3491880" y="249289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27"/>
          <p:cNvSpPr/>
          <p:nvPr/>
        </p:nvSpPr>
        <p:spPr>
          <a:xfrm>
            <a:off x="3851920" y="249289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/>
          <p:cNvSpPr/>
          <p:nvPr/>
        </p:nvSpPr>
        <p:spPr>
          <a:xfrm>
            <a:off x="4211960" y="249289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29"/>
          <p:cNvSpPr/>
          <p:nvPr/>
        </p:nvSpPr>
        <p:spPr>
          <a:xfrm>
            <a:off x="4572000" y="249289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3153220" y="3419708"/>
            <a:ext cx="1850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Initial histogram</a:t>
            </a:r>
            <a:endParaRPr lang="zh-CN" alt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43808" y="1700808"/>
            <a:ext cx="0" cy="4824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5536" y="4941168"/>
            <a:ext cx="2255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Range count queries</a:t>
            </a:r>
            <a:endParaRPr lang="zh-CN" altLang="en-US" dirty="0"/>
          </a:p>
        </p:txBody>
      </p:sp>
      <p:sp>
        <p:nvSpPr>
          <p:cNvPr id="35" name="Right Brace 34"/>
          <p:cNvSpPr/>
          <p:nvPr/>
        </p:nvSpPr>
        <p:spPr>
          <a:xfrm rot="16200000">
            <a:off x="3509882" y="1790818"/>
            <a:ext cx="32403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3491880" y="180882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q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1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37" name="Right Brace 36"/>
          <p:cNvSpPr/>
          <p:nvPr/>
        </p:nvSpPr>
        <p:spPr>
          <a:xfrm rot="16200000">
            <a:off x="4445986" y="1925542"/>
            <a:ext cx="32403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4427984" y="179952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3131840" y="1628800"/>
            <a:ext cx="142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less accurate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28743" y="3717032"/>
            <a:ext cx="250735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No privacy budget cost!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5508104" y="2636912"/>
            <a:ext cx="648072" cy="6480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6372200" y="1772816"/>
            <a:ext cx="0" cy="1656184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72200" y="3429000"/>
            <a:ext cx="21602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52320" y="249289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Rectangle 48"/>
          <p:cNvSpPr/>
          <p:nvPr/>
        </p:nvSpPr>
        <p:spPr>
          <a:xfrm>
            <a:off x="7812360" y="249289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244893" y="3419708"/>
            <a:ext cx="24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Iteration 1: optimize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 </a:t>
            </a:r>
          </a:p>
          <a:p>
            <a:r>
              <a:rPr lang="en-US" altLang="zh-CN" dirty="0" smtClean="0"/>
              <a:t>privacy cost: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dirty="0" smtClean="0"/>
              <a:t>/</a:t>
            </a:r>
            <a:r>
              <a:rPr lang="en-US" altLang="zh-CN" i="1" dirty="0" smtClean="0"/>
              <a:t>t</a:t>
            </a:r>
            <a:endParaRPr lang="zh-CN" altLang="en-US" i="1" baseline="30000" dirty="0"/>
          </a:p>
        </p:txBody>
      </p:sp>
      <p:sp>
        <p:nvSpPr>
          <p:cNvPr id="51" name="Right Brace 50"/>
          <p:cNvSpPr/>
          <p:nvPr/>
        </p:nvSpPr>
        <p:spPr>
          <a:xfrm rot="16200000">
            <a:off x="6750242" y="1646802"/>
            <a:ext cx="32403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732240" y="166480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q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1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Right Brace 52"/>
          <p:cNvSpPr/>
          <p:nvPr/>
        </p:nvSpPr>
        <p:spPr>
          <a:xfrm rot="16200000">
            <a:off x="7686346" y="1781526"/>
            <a:ext cx="32403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7668344" y="165551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6084168" y="1484784"/>
            <a:ext cx="1876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still less accurate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8" name="Right Arrow 57"/>
          <p:cNvSpPr/>
          <p:nvPr/>
        </p:nvSpPr>
        <p:spPr>
          <a:xfrm rot="5400000">
            <a:off x="7200292" y="3897052"/>
            <a:ext cx="288032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Rectangle 58"/>
          <p:cNvSpPr/>
          <p:nvPr/>
        </p:nvSpPr>
        <p:spPr>
          <a:xfrm>
            <a:off x="6372200" y="2564904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Rectangle 59"/>
          <p:cNvSpPr/>
          <p:nvPr/>
        </p:nvSpPr>
        <p:spPr>
          <a:xfrm>
            <a:off x="6732240" y="2420888"/>
            <a:ext cx="3600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Rectangle 60"/>
          <p:cNvSpPr/>
          <p:nvPr/>
        </p:nvSpPr>
        <p:spPr>
          <a:xfrm>
            <a:off x="7092280" y="2276872"/>
            <a:ext cx="3600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6516216" y="4293096"/>
            <a:ext cx="0" cy="1656184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516216" y="5949280"/>
            <a:ext cx="21602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596336" y="501317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Rectangle 64"/>
          <p:cNvSpPr/>
          <p:nvPr/>
        </p:nvSpPr>
        <p:spPr>
          <a:xfrm>
            <a:off x="7956376" y="5013176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6388909" y="5939988"/>
            <a:ext cx="2431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Iteration 2: optimize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</a:p>
          <a:p>
            <a:r>
              <a:rPr lang="en-US" altLang="zh-CN" dirty="0" smtClean="0"/>
              <a:t>privacy cost: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dirty="0" smtClean="0"/>
              <a:t>/</a:t>
            </a:r>
            <a:r>
              <a:rPr lang="en-US" altLang="zh-CN" i="1" dirty="0" smtClean="0"/>
              <a:t>t</a:t>
            </a:r>
            <a:endParaRPr lang="zh-CN" altLang="en-US" i="1" baseline="30000" dirty="0"/>
          </a:p>
        </p:txBody>
      </p:sp>
      <p:sp>
        <p:nvSpPr>
          <p:cNvPr id="67" name="Right Brace 66"/>
          <p:cNvSpPr/>
          <p:nvPr/>
        </p:nvSpPr>
        <p:spPr>
          <a:xfrm rot="16200000">
            <a:off x="6894258" y="3951058"/>
            <a:ext cx="32403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6876256" y="406778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69" name="Right Brace 68"/>
          <p:cNvSpPr/>
          <p:nvPr/>
        </p:nvSpPr>
        <p:spPr>
          <a:xfrm rot="16200000">
            <a:off x="7830362" y="4301806"/>
            <a:ext cx="32403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7812360" y="427451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q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2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10656" y="4103784"/>
            <a:ext cx="142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less accurate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16216" y="5085184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Rectangle 72"/>
          <p:cNvSpPr/>
          <p:nvPr/>
        </p:nvSpPr>
        <p:spPr>
          <a:xfrm>
            <a:off x="6876256" y="4869160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Rectangle 73"/>
          <p:cNvSpPr/>
          <p:nvPr/>
        </p:nvSpPr>
        <p:spPr>
          <a:xfrm>
            <a:off x="7236296" y="4653136"/>
            <a:ext cx="3600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Right Arrow 74"/>
          <p:cNvSpPr/>
          <p:nvPr/>
        </p:nvSpPr>
        <p:spPr>
          <a:xfrm rot="10800000">
            <a:off x="5508105" y="4869160"/>
            <a:ext cx="648072" cy="6480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3203848" y="4304129"/>
            <a:ext cx="0" cy="1656184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03848" y="5960313"/>
            <a:ext cx="21602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4283968" y="4797152"/>
            <a:ext cx="360040" cy="1163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Rectangle 78"/>
          <p:cNvSpPr/>
          <p:nvPr/>
        </p:nvSpPr>
        <p:spPr>
          <a:xfrm>
            <a:off x="4644008" y="4941168"/>
            <a:ext cx="360040" cy="1019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3060511" y="5951021"/>
            <a:ext cx="2447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Iteration 3: optimize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</a:p>
          <a:p>
            <a:r>
              <a:rPr lang="en-US" altLang="zh-CN" dirty="0" smtClean="0"/>
              <a:t>privacy cost: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dirty="0" smtClean="0"/>
              <a:t>/</a:t>
            </a:r>
            <a:r>
              <a:rPr lang="en-US" altLang="zh-CN" i="1" dirty="0" smtClean="0"/>
              <a:t>t</a:t>
            </a:r>
            <a:endParaRPr lang="zh-CN" altLang="en-US" i="1" baseline="30000" dirty="0"/>
          </a:p>
        </p:txBody>
      </p:sp>
      <p:sp>
        <p:nvSpPr>
          <p:cNvPr id="81" name="Right Brace 80"/>
          <p:cNvSpPr/>
          <p:nvPr/>
        </p:nvSpPr>
        <p:spPr>
          <a:xfrm rot="16200000">
            <a:off x="3581890" y="3951058"/>
            <a:ext cx="32403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TextBox 81"/>
          <p:cNvSpPr txBox="1"/>
          <p:nvPr/>
        </p:nvSpPr>
        <p:spPr>
          <a:xfrm>
            <a:off x="3546902" y="398473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endParaRPr lang="zh-CN" altLang="en-US" baseline="-25000" dirty="0"/>
          </a:p>
        </p:txBody>
      </p:sp>
      <p:sp>
        <p:nvSpPr>
          <p:cNvPr id="83" name="Right Brace 82"/>
          <p:cNvSpPr/>
          <p:nvPr/>
        </p:nvSpPr>
        <p:spPr>
          <a:xfrm rot="16200000">
            <a:off x="4517994" y="4312839"/>
            <a:ext cx="32403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TextBox 83"/>
          <p:cNvSpPr txBox="1"/>
          <p:nvPr/>
        </p:nvSpPr>
        <p:spPr>
          <a:xfrm>
            <a:off x="4483006" y="420250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86" name="Rectangle 85"/>
          <p:cNvSpPr/>
          <p:nvPr/>
        </p:nvSpPr>
        <p:spPr>
          <a:xfrm>
            <a:off x="3203848" y="5096217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Rectangle 86"/>
          <p:cNvSpPr/>
          <p:nvPr/>
        </p:nvSpPr>
        <p:spPr>
          <a:xfrm>
            <a:off x="3563888" y="4869160"/>
            <a:ext cx="360040" cy="1091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Rectangle 87"/>
          <p:cNvSpPr/>
          <p:nvPr/>
        </p:nvSpPr>
        <p:spPr>
          <a:xfrm>
            <a:off x="3923928" y="4653136"/>
            <a:ext cx="360040" cy="1307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5" grpId="0" animBg="1"/>
      <p:bldP spid="36" grpId="0"/>
      <p:bldP spid="37" grpId="0" animBg="1"/>
      <p:bldP spid="38" grpId="0"/>
      <p:bldP spid="40" grpId="0"/>
      <p:bldP spid="41" grpId="0" animBg="1"/>
      <p:bldP spid="42" grpId="0" animBg="1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/>
      <p:bldP spid="81" grpId="0" animBg="1"/>
      <p:bldP spid="82" grpId="0"/>
      <p:bldP spid="83" grpId="0" animBg="1"/>
      <p:bldP spid="84" grpId="0"/>
      <p:bldP spid="86" grpId="0" animBg="1"/>
      <p:bldP spid="87" grpId="0" animBg="1"/>
      <p:bldP spid="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Optimizing noisy results: </a:t>
            </a:r>
            <a:r>
              <a:rPr lang="en-US" altLang="zh-CN" dirty="0" err="1" smtClean="0"/>
              <a:t>NoiseFirst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Problem: publish a histogram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6021288"/>
            <a:ext cx="921702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Xu</a:t>
            </a: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Differentially Private Histogram Publication, ICDE’12.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713920"/>
            <a:ext cx="3123923" cy="212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右箭头 5"/>
          <p:cNvSpPr/>
          <p:nvPr/>
        </p:nvSpPr>
        <p:spPr>
          <a:xfrm>
            <a:off x="4000496" y="3571176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14414" y="4860449"/>
            <a:ext cx="2531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Original data</a:t>
            </a:r>
          </a:p>
          <a:p>
            <a:pPr algn="ctr"/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a medical statistical DB</a:t>
            </a:r>
            <a:endParaRPr lang="zh-CN" altLang="en-US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4928498"/>
            <a:ext cx="1122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Histogram</a:t>
            </a:r>
          </a:p>
        </p:txBody>
      </p:sp>
      <p:graphicFrame>
        <p:nvGraphicFramePr>
          <p:cNvPr id="10" name="表格 21"/>
          <p:cNvGraphicFramePr>
            <a:graphicFrameLocks noGrp="1"/>
          </p:cNvGraphicFramePr>
          <p:nvPr/>
        </p:nvGraphicFramePr>
        <p:xfrm>
          <a:off x="1357290" y="2713920"/>
          <a:ext cx="2124403" cy="201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762005"/>
                <a:gridCol w="600393"/>
                <a:gridCol w="762005"/>
              </a:tblGrid>
              <a:tr h="3101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Name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Age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HIV+</a:t>
                      </a:r>
                      <a:endParaRPr lang="zh-CN" altLang="en-US" sz="1600" b="1" baseline="30000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01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Frank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42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Y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01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Bob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31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Y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01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Mary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28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Y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01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Dave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43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01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…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…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…</a:t>
                      </a:r>
                      <a:endParaRPr lang="zh-CN" alt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Reduce error by merging bins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5" name="Picture 4" descr="C:\Users\White\Desktop\table-histo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861048"/>
            <a:ext cx="3293994" cy="2244732"/>
          </a:xfrm>
          <a:prstGeom prst="rect">
            <a:avLst/>
          </a:prstGeom>
          <a:noFill/>
        </p:spPr>
      </p:pic>
      <p:pic>
        <p:nvPicPr>
          <p:cNvPr id="8" name="Picture 5" descr="C:\Users\White\Desktop\table-histo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861048"/>
            <a:ext cx="3286147" cy="223938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03648" y="6099863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Noisy histogram</a:t>
            </a:r>
            <a:endParaRPr lang="zh-CN" altLang="en-US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283968" y="4653136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700808"/>
            <a:ext cx="2520280" cy="17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339752" y="184482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Exact </a:t>
            </a:r>
          </a:p>
          <a:p>
            <a:pPr algn="ctr"/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histogram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8144" y="6114782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Optimized histogram</a:t>
            </a:r>
            <a:endParaRPr lang="zh-CN" altLang="en-US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4020" y="4890646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2   2   2</a:t>
            </a:r>
            <a:endParaRPr lang="zh-CN" altLang="en-US" sz="16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03876" y="5229200"/>
            <a:ext cx="936104" cy="432048"/>
          </a:xfrm>
          <a:prstGeom prst="rect">
            <a:avLst/>
          </a:prstGeom>
          <a:solidFill>
            <a:srgbClr val="FFA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64088" y="2132856"/>
            <a:ext cx="25922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zh-CN" sz="21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Bin-merging scheme computed through dynamic programming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2123728" y="3501008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876256" y="3501008"/>
            <a:ext cx="208823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zh-CN" sz="21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Positive/negative noise cancels out!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Next we focus on the second type.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Type 1: optimizing noisy results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Inject noise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Optimize the noisy query results based on their values</a:t>
            </a:r>
          </a:p>
          <a:p>
            <a:r>
              <a:rPr lang="en-US" altLang="zh-CN" dirty="0" smtClean="0"/>
              <a:t>Type 2: transforming original data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/>
              <a:t>Transform the data to reduce the amount of necessary noise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/>
              <a:t>Inject noise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Transforming data: </a:t>
            </a:r>
            <a:r>
              <a:rPr lang="en-US" altLang="zh-CN" dirty="0" err="1" smtClean="0"/>
              <a:t>StructureFirst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alternative solution for histogram publication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pic>
        <p:nvPicPr>
          <p:cNvPr id="5" name="Picture 3" descr="C:\Users\White\Desktop\table-histo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099114"/>
            <a:ext cx="3042901" cy="2073621"/>
          </a:xfrm>
          <a:prstGeom prst="rect">
            <a:avLst/>
          </a:prstGeom>
          <a:noFill/>
        </p:spPr>
      </p:pic>
      <p:pic>
        <p:nvPicPr>
          <p:cNvPr id="6" name="Picture 4" descr="C:\Users\White\Desktop\table-histo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1200" y="3068960"/>
            <a:ext cx="3084333" cy="21018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71604" y="5244173"/>
            <a:ext cx="1854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Original histogram</a:t>
            </a:r>
            <a:endParaRPr lang="zh-CN" altLang="en-US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5244173"/>
            <a:ext cx="2826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Histogram after merging bins</a:t>
            </a:r>
            <a:endParaRPr lang="zh-CN" altLang="en-US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4286248" y="3886851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500166" y="3548297"/>
            <a:ext cx="56618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7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∆=1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0694" y="3529661"/>
            <a:ext cx="74892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7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∆=1/3</a:t>
            </a:r>
          </a:p>
        </p:txBody>
      </p:sp>
      <p:cxnSp>
        <p:nvCxnSpPr>
          <p:cNvPr id="12" name="直接箭头连接符 13"/>
          <p:cNvCxnSpPr/>
          <p:nvPr/>
        </p:nvCxnSpPr>
        <p:spPr>
          <a:xfrm rot="16200000" flipH="1">
            <a:off x="5786446" y="4029727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5206" y="3458223"/>
            <a:ext cx="74892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7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∆=1/2</a:t>
            </a:r>
          </a:p>
        </p:txBody>
      </p:sp>
      <p:cxnSp>
        <p:nvCxnSpPr>
          <p:cNvPr id="14" name="直接箭头连接符 19"/>
          <p:cNvCxnSpPr/>
          <p:nvPr/>
        </p:nvCxnSpPr>
        <p:spPr>
          <a:xfrm rot="5400000">
            <a:off x="7108049" y="377969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21"/>
          <p:cNvCxnSpPr/>
          <p:nvPr/>
        </p:nvCxnSpPr>
        <p:spPr>
          <a:xfrm rot="5400000">
            <a:off x="7215206" y="4172603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6660232" y="2420888"/>
            <a:ext cx="208823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zh-CN" sz="21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Lower sensitivity means less noise!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5589240"/>
            <a:ext cx="921702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Xu</a:t>
            </a: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Differentially Private Histogram Publication, ICDE’12.</a:t>
            </a:r>
          </a:p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Related: 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Xiao et al. Differentially Private Data Release through Multi-Dimensional Partitioning. SDM’10.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But </a:t>
            </a:r>
            <a:r>
              <a:rPr lang="en-US" altLang="zh-CN" smtClean="0"/>
              <a:t>the optimal structure </a:t>
            </a:r>
            <a:r>
              <a:rPr lang="en-US" altLang="zh-CN" dirty="0" smtClean="0"/>
              <a:t>is sensitive!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5" name="Picture 4" descr="C:\Users\White\Desktop\table-histo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797" y="3503249"/>
            <a:ext cx="2071702" cy="1411786"/>
          </a:xfrm>
          <a:prstGeom prst="rect">
            <a:avLst/>
          </a:prstGeom>
          <a:noFill/>
        </p:spPr>
      </p:pic>
      <p:pic>
        <p:nvPicPr>
          <p:cNvPr id="6" name="Picture 4" descr="C:\Users\White\Desktop\table-histo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0820" y="3503249"/>
            <a:ext cx="2071702" cy="1411786"/>
          </a:xfrm>
          <a:prstGeom prst="rect">
            <a:avLst/>
          </a:prstGeom>
          <a:noFill/>
        </p:spPr>
      </p:pic>
      <p:sp>
        <p:nvSpPr>
          <p:cNvPr id="7" name="右箭头 8"/>
          <p:cNvSpPr/>
          <p:nvPr/>
        </p:nvSpPr>
        <p:spPr>
          <a:xfrm>
            <a:off x="4955001" y="4146191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左大括号 12"/>
          <p:cNvSpPr/>
          <p:nvPr/>
        </p:nvSpPr>
        <p:spPr>
          <a:xfrm>
            <a:off x="1597415" y="1931613"/>
            <a:ext cx="571504" cy="321471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51520" y="3140968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Original</a:t>
            </a:r>
          </a:p>
          <a:p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Histogram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5104" y="1844825"/>
            <a:ext cx="2061755" cy="140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 descr="C:\Users\White\Desktop\table-histogr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844824"/>
            <a:ext cx="2091059" cy="1424977"/>
          </a:xfrm>
          <a:prstGeom prst="rect">
            <a:avLst/>
          </a:prstGeom>
          <a:noFill/>
        </p:spPr>
      </p:pic>
      <p:sp>
        <p:nvSpPr>
          <p:cNvPr id="12" name="右箭头 19"/>
          <p:cNvSpPr/>
          <p:nvPr/>
        </p:nvSpPr>
        <p:spPr>
          <a:xfrm>
            <a:off x="4938310" y="234489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597943" y="4932009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Diff. optimal structures</a:t>
            </a:r>
            <a:endParaRPr lang="zh-CN" altLang="en-US" b="1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1795" y="4932009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With/without Alice</a:t>
            </a:r>
            <a:endParaRPr lang="zh-CN" altLang="en-US" b="1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5517232"/>
            <a:ext cx="4176464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Alice is an HIV+ patient !</a:t>
            </a:r>
            <a:endParaRPr lang="zh-CN" altLang="en-US" sz="2800" b="1" dirty="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3928" y="3481844"/>
            <a:ext cx="122413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Alice</a:t>
            </a:r>
            <a:endParaRPr lang="zh-CN" altLang="en-US" sz="2800" b="1" dirty="0">
              <a:solidFill>
                <a:schemeClr val="tx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8" name="Straight Connector 17"/>
          <p:cNvCxnSpPr>
            <a:endCxn id="16" idx="1"/>
          </p:cNvCxnSpPr>
          <p:nvPr/>
        </p:nvCxnSpPr>
        <p:spPr>
          <a:xfrm flipV="1">
            <a:off x="3347864" y="3743454"/>
            <a:ext cx="576064" cy="458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DCCD9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0" y="50005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N" sz="3600" dirty="0" err="1" smtClean="0"/>
              <a:t>StructureFirst</a:t>
            </a:r>
            <a:r>
              <a:rPr lang="en-US" altLang="zh-CN" sz="3600" dirty="0" smtClean="0"/>
              <a:t> uses the Exponential Mechanism to render its structure differentially private.</a:t>
            </a:r>
            <a:endParaRPr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Randomly perturb the optimal histogram structure</a:t>
            </a:r>
          </a:p>
          <a:p>
            <a:pPr lvl="1"/>
            <a:r>
              <a:rPr lang="en-US" altLang="zh-CN" dirty="0" smtClean="0"/>
              <a:t>Set each boundary using the </a:t>
            </a:r>
            <a:r>
              <a:rPr lang="en-US" altLang="zh-CN" dirty="0" smtClean="0">
                <a:solidFill>
                  <a:srgbClr val="FF0000"/>
                </a:solidFill>
              </a:rPr>
              <a:t>exponential mechanism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grpSp>
        <p:nvGrpSpPr>
          <p:cNvPr id="5" name="组合 94"/>
          <p:cNvGrpSpPr/>
          <p:nvPr/>
        </p:nvGrpSpPr>
        <p:grpSpPr>
          <a:xfrm>
            <a:off x="2733641" y="4718874"/>
            <a:ext cx="3528392" cy="360040"/>
            <a:chOff x="1907704" y="2636912"/>
            <a:chExt cx="3528392" cy="360040"/>
          </a:xfrm>
        </p:grpSpPr>
        <p:sp>
          <p:nvSpPr>
            <p:cNvPr id="6" name="矩形 95"/>
            <p:cNvSpPr/>
            <p:nvPr/>
          </p:nvSpPr>
          <p:spPr>
            <a:xfrm>
              <a:off x="1907704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矩形 96"/>
            <p:cNvSpPr/>
            <p:nvPr/>
          </p:nvSpPr>
          <p:spPr>
            <a:xfrm>
              <a:off x="2411760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矩形 97"/>
            <p:cNvSpPr/>
            <p:nvPr/>
          </p:nvSpPr>
          <p:spPr>
            <a:xfrm>
              <a:off x="2915816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" name="矩形 98"/>
            <p:cNvSpPr/>
            <p:nvPr/>
          </p:nvSpPr>
          <p:spPr>
            <a:xfrm>
              <a:off x="3419872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4.5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矩形 99"/>
            <p:cNvSpPr/>
            <p:nvPr/>
          </p:nvSpPr>
          <p:spPr>
            <a:xfrm>
              <a:off x="3923928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4.5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矩形 100"/>
            <p:cNvSpPr/>
            <p:nvPr/>
          </p:nvSpPr>
          <p:spPr>
            <a:xfrm>
              <a:off x="4427984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2" name="矩形 101"/>
            <p:cNvSpPr/>
            <p:nvPr/>
          </p:nvSpPr>
          <p:spPr>
            <a:xfrm>
              <a:off x="4932040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13" name="组合 3"/>
          <p:cNvGrpSpPr/>
          <p:nvPr/>
        </p:nvGrpSpPr>
        <p:grpSpPr>
          <a:xfrm>
            <a:off x="2733132" y="3140968"/>
            <a:ext cx="3528392" cy="360040"/>
            <a:chOff x="1907704" y="2636912"/>
            <a:chExt cx="3528392" cy="360040"/>
          </a:xfrm>
        </p:grpSpPr>
        <p:sp>
          <p:nvSpPr>
            <p:cNvPr id="14" name="矩形 4"/>
            <p:cNvSpPr/>
            <p:nvPr/>
          </p:nvSpPr>
          <p:spPr>
            <a:xfrm>
              <a:off x="1907704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2411760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" name="矩形 6"/>
            <p:cNvSpPr/>
            <p:nvPr/>
          </p:nvSpPr>
          <p:spPr>
            <a:xfrm>
              <a:off x="2915816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" name="矩形 7"/>
            <p:cNvSpPr/>
            <p:nvPr/>
          </p:nvSpPr>
          <p:spPr>
            <a:xfrm>
              <a:off x="3419872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" name="矩形 8"/>
            <p:cNvSpPr/>
            <p:nvPr/>
          </p:nvSpPr>
          <p:spPr>
            <a:xfrm>
              <a:off x="3923928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5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" name="矩形 9"/>
            <p:cNvSpPr/>
            <p:nvPr/>
          </p:nvSpPr>
          <p:spPr>
            <a:xfrm>
              <a:off x="4427984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" name="矩形 10"/>
            <p:cNvSpPr/>
            <p:nvPr/>
          </p:nvSpPr>
          <p:spPr>
            <a:xfrm>
              <a:off x="4932040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21" name="组合 35"/>
          <p:cNvGrpSpPr/>
          <p:nvPr/>
        </p:nvGrpSpPr>
        <p:grpSpPr>
          <a:xfrm>
            <a:off x="2733132" y="3933056"/>
            <a:ext cx="3528392" cy="360040"/>
            <a:chOff x="1907704" y="2636912"/>
            <a:chExt cx="3528392" cy="360040"/>
          </a:xfrm>
        </p:grpSpPr>
        <p:sp>
          <p:nvSpPr>
            <p:cNvPr id="22" name="矩形 36"/>
            <p:cNvSpPr/>
            <p:nvPr/>
          </p:nvSpPr>
          <p:spPr>
            <a:xfrm>
              <a:off x="1907704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3" name="矩形 37"/>
            <p:cNvSpPr/>
            <p:nvPr/>
          </p:nvSpPr>
          <p:spPr>
            <a:xfrm>
              <a:off x="2411760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4" name="矩形 38"/>
            <p:cNvSpPr/>
            <p:nvPr/>
          </p:nvSpPr>
          <p:spPr>
            <a:xfrm>
              <a:off x="2915816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5" name="矩形 39"/>
            <p:cNvSpPr/>
            <p:nvPr/>
          </p:nvSpPr>
          <p:spPr>
            <a:xfrm>
              <a:off x="3419872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4.5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6" name="矩形 40"/>
            <p:cNvSpPr/>
            <p:nvPr/>
          </p:nvSpPr>
          <p:spPr>
            <a:xfrm>
              <a:off x="3923928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4.5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" name="矩形 41"/>
            <p:cNvSpPr/>
            <p:nvPr/>
          </p:nvSpPr>
          <p:spPr>
            <a:xfrm>
              <a:off x="4427984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" name="矩形 42"/>
            <p:cNvSpPr/>
            <p:nvPr/>
          </p:nvSpPr>
          <p:spPr>
            <a:xfrm>
              <a:off x="4932040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29" name="组合 43"/>
          <p:cNvGrpSpPr/>
          <p:nvPr/>
        </p:nvGrpSpPr>
        <p:grpSpPr>
          <a:xfrm>
            <a:off x="2733132" y="4725144"/>
            <a:ext cx="3528392" cy="360040"/>
            <a:chOff x="1907704" y="2636912"/>
            <a:chExt cx="3528392" cy="360040"/>
          </a:xfrm>
        </p:grpSpPr>
        <p:sp>
          <p:nvSpPr>
            <p:cNvPr id="30" name="矩形 44"/>
            <p:cNvSpPr/>
            <p:nvPr/>
          </p:nvSpPr>
          <p:spPr>
            <a:xfrm>
              <a:off x="1907704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" name="矩形 45"/>
            <p:cNvSpPr/>
            <p:nvPr/>
          </p:nvSpPr>
          <p:spPr>
            <a:xfrm>
              <a:off x="2411760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2" name="矩形 46"/>
            <p:cNvSpPr/>
            <p:nvPr/>
          </p:nvSpPr>
          <p:spPr>
            <a:xfrm>
              <a:off x="2915816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3" name="矩形 47"/>
            <p:cNvSpPr/>
            <p:nvPr/>
          </p:nvSpPr>
          <p:spPr>
            <a:xfrm>
              <a:off x="3419872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4" name="矩形 48"/>
            <p:cNvSpPr/>
            <p:nvPr/>
          </p:nvSpPr>
          <p:spPr>
            <a:xfrm>
              <a:off x="3923928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5" name="矩形 49"/>
            <p:cNvSpPr/>
            <p:nvPr/>
          </p:nvSpPr>
          <p:spPr>
            <a:xfrm>
              <a:off x="4427984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6" name="矩形 50"/>
            <p:cNvSpPr/>
            <p:nvPr/>
          </p:nvSpPr>
          <p:spPr>
            <a:xfrm>
              <a:off x="4932040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2.3</a:t>
              </a:r>
              <a:endParaRPr lang="zh-CN" altLang="en-US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37" name="Oval 32"/>
          <p:cNvSpPr>
            <a:spLocks noChangeArrowheads="1"/>
          </p:cNvSpPr>
          <p:nvPr/>
        </p:nvSpPr>
        <p:spPr bwMode="auto">
          <a:xfrm>
            <a:off x="6634159" y="465319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¢</a:t>
            </a:r>
          </a:p>
        </p:txBody>
      </p:sp>
      <p:sp>
        <p:nvSpPr>
          <p:cNvPr id="38" name="Oval 33"/>
          <p:cNvSpPr>
            <a:spLocks noChangeArrowheads="1"/>
          </p:cNvSpPr>
          <p:nvPr/>
        </p:nvSpPr>
        <p:spPr bwMode="auto">
          <a:xfrm>
            <a:off x="6862759" y="465319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¢</a:t>
            </a:r>
          </a:p>
        </p:txBody>
      </p:sp>
      <p:sp>
        <p:nvSpPr>
          <p:cNvPr id="39" name="Oval 34"/>
          <p:cNvSpPr>
            <a:spLocks noChangeArrowheads="1"/>
          </p:cNvSpPr>
          <p:nvPr/>
        </p:nvSpPr>
        <p:spPr bwMode="auto">
          <a:xfrm>
            <a:off x="7091359" y="465319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¢ </a:t>
            </a:r>
          </a:p>
        </p:txBody>
      </p:sp>
      <p:cxnSp>
        <p:nvCxnSpPr>
          <p:cNvPr id="40" name="直接箭头连接符 56"/>
          <p:cNvCxnSpPr/>
          <p:nvPr/>
        </p:nvCxnSpPr>
        <p:spPr>
          <a:xfrm flipV="1">
            <a:off x="5233971" y="5150352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3064696" y="5013821"/>
          <a:ext cx="2254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3" imgW="101416" imgH="342831" progId="Equation.DSMT4">
                  <p:embed/>
                </p:oleObj>
              </mc:Choice>
              <mc:Fallback>
                <p:oleObj name="Equation" r:id="rId3" imgW="101416" imgH="342831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696" y="5013821"/>
                        <a:ext cx="2254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组合 62"/>
          <p:cNvGrpSpPr/>
          <p:nvPr/>
        </p:nvGrpSpPr>
        <p:grpSpPr>
          <a:xfrm>
            <a:off x="2733132" y="5517232"/>
            <a:ext cx="3528392" cy="360040"/>
            <a:chOff x="1907704" y="2636912"/>
            <a:chExt cx="3528392" cy="360040"/>
          </a:xfrm>
        </p:grpSpPr>
        <p:sp>
          <p:nvSpPr>
            <p:cNvPr id="43" name="矩形 63"/>
            <p:cNvSpPr/>
            <p:nvPr/>
          </p:nvSpPr>
          <p:spPr>
            <a:xfrm>
              <a:off x="1907704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1.2</a:t>
              </a:r>
              <a:endParaRPr lang="zh-CN" altLang="en-US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4" name="矩形 64"/>
            <p:cNvSpPr/>
            <p:nvPr/>
          </p:nvSpPr>
          <p:spPr>
            <a:xfrm>
              <a:off x="2411760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1.2</a:t>
              </a:r>
              <a:endParaRPr lang="zh-CN" altLang="en-US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5" name="矩形 65"/>
            <p:cNvSpPr/>
            <p:nvPr/>
          </p:nvSpPr>
          <p:spPr>
            <a:xfrm>
              <a:off x="2915816" y="2636912"/>
              <a:ext cx="504056" cy="3600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1.2</a:t>
              </a:r>
              <a:endParaRPr lang="zh-CN" altLang="en-US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6" name="矩形 66"/>
            <p:cNvSpPr/>
            <p:nvPr/>
          </p:nvSpPr>
          <p:spPr>
            <a:xfrm>
              <a:off x="3419872" y="2636912"/>
              <a:ext cx="50405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5.1</a:t>
              </a:r>
              <a:endParaRPr lang="zh-CN" altLang="en-US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7" name="矩形 67"/>
            <p:cNvSpPr/>
            <p:nvPr/>
          </p:nvSpPr>
          <p:spPr>
            <a:xfrm>
              <a:off x="3923928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2.4</a:t>
              </a:r>
              <a:endParaRPr lang="zh-CN" altLang="en-US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8" name="矩形 68"/>
            <p:cNvSpPr/>
            <p:nvPr/>
          </p:nvSpPr>
          <p:spPr>
            <a:xfrm>
              <a:off x="4427984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2.4</a:t>
              </a:r>
              <a:endParaRPr lang="zh-CN" altLang="en-US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9" name="矩形 69"/>
            <p:cNvSpPr/>
            <p:nvPr/>
          </p:nvSpPr>
          <p:spPr>
            <a:xfrm>
              <a:off x="4932040" y="2636912"/>
              <a:ext cx="504056" cy="36004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2.4</a:t>
              </a:r>
              <a:endParaRPr lang="zh-CN" altLang="en-US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50" name="下箭头 70"/>
          <p:cNvSpPr/>
          <p:nvPr/>
        </p:nvSpPr>
        <p:spPr>
          <a:xfrm>
            <a:off x="4317308" y="3573016"/>
            <a:ext cx="360040" cy="28803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" name="下箭头 71"/>
          <p:cNvSpPr/>
          <p:nvPr/>
        </p:nvSpPr>
        <p:spPr>
          <a:xfrm>
            <a:off x="4317308" y="4365104"/>
            <a:ext cx="360040" cy="28803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2" name="下箭头 72"/>
          <p:cNvSpPr/>
          <p:nvPr/>
        </p:nvSpPr>
        <p:spPr>
          <a:xfrm>
            <a:off x="4317308" y="5157192"/>
            <a:ext cx="360040" cy="28803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9063" y="314096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Original histogram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" name="矩形 74"/>
          <p:cNvSpPr/>
          <p:nvPr/>
        </p:nvSpPr>
        <p:spPr>
          <a:xfrm>
            <a:off x="593311" y="3851756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merge bins (k*=3)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5" name="矩形 75"/>
          <p:cNvSpPr/>
          <p:nvPr/>
        </p:nvSpPr>
        <p:spPr>
          <a:xfrm>
            <a:off x="428596" y="4646897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Randomly  adjust </a:t>
            </a:r>
          </a:p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boundaries</a:t>
            </a:r>
          </a:p>
        </p:txBody>
      </p:sp>
      <p:sp>
        <p:nvSpPr>
          <p:cNvPr id="56" name="矩形 76"/>
          <p:cNvSpPr/>
          <p:nvPr/>
        </p:nvSpPr>
        <p:spPr>
          <a:xfrm>
            <a:off x="714348" y="5517232"/>
            <a:ext cx="1763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Lap(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∆/</a:t>
            </a:r>
            <a:r>
              <a:rPr lang="el-GR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ε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 noise </a:t>
            </a:r>
            <a:endParaRPr lang="zh-CN" altLang="en-US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7572396" y="4507410"/>
          <a:ext cx="1285884" cy="601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5" imgW="672580" imgH="355294" progId="Equation.DSMT4">
                  <p:embed/>
                </p:oleObj>
              </mc:Choice>
              <mc:Fallback>
                <p:oleObj name="Equation" r:id="rId5" imgW="672580" imgH="355294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4507410"/>
                        <a:ext cx="1285884" cy="601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6591293" y="500747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Consume </a:t>
            </a:r>
            <a:r>
              <a:rPr lang="el-GR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ε</a:t>
            </a:r>
            <a:r>
              <a:rPr lang="en-US" altLang="zh-CN" b="1" baseline="-25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</a:t>
            </a:r>
            <a:endParaRPr lang="zh-CN" altLang="en-US" b="1" baseline="-25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91292" y="5507542"/>
            <a:ext cx="255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Consume </a:t>
            </a:r>
            <a:r>
              <a:rPr lang="el-GR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ε</a:t>
            </a:r>
            <a:r>
              <a:rPr lang="en-US" altLang="zh-CN" b="1" baseline="-25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 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</a:t>
            </a:r>
            <a:r>
              <a:rPr lang="en-US" altLang="zh-CN" b="1" baseline="-25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el-GR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ε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</a:t>
            </a:r>
            <a:r>
              <a:rPr lang="el-GR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ε</a:t>
            </a:r>
            <a:r>
              <a:rPr lang="en-US" altLang="zh-CN" b="1" baseline="-25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  <a:endParaRPr lang="zh-CN" altLang="en-US" b="1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33772" y="6021288"/>
            <a:ext cx="24098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Satisfies </a:t>
            </a:r>
            <a:r>
              <a:rPr lang="el-GR" altLang="zh-CN" sz="21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ε</a:t>
            </a:r>
            <a:r>
              <a:rPr lang="en-US" altLang="zh-CN" sz="21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-DP</a:t>
            </a:r>
            <a:endParaRPr lang="zh-CN" altLang="en-US" sz="2100" b="1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4.8508E-6 L -0.05451 0.0011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50" grpId="0" animBg="1"/>
      <p:bldP spid="51" grpId="0" animBg="1"/>
      <p:bldP spid="52" grpId="0" animBg="1"/>
      <p:bldP spid="54" grpId="0"/>
      <p:bldP spid="55" grpId="0"/>
      <p:bldP spid="56" grpId="0"/>
      <p:bldP spid="58" grpId="0"/>
      <p:bldP spid="59" grpId="0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Observations on </a:t>
            </a:r>
            <a:r>
              <a:rPr lang="en-US" altLang="zh-CN" dirty="0" err="1" smtClean="0"/>
              <a:t>StructureFirst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Merging bins essentially </a:t>
            </a:r>
            <a:r>
              <a:rPr lang="en-US" altLang="zh-CN" dirty="0" smtClean="0">
                <a:solidFill>
                  <a:srgbClr val="FF0000"/>
                </a:solidFill>
              </a:rPr>
              <a:t>compresses</a:t>
            </a:r>
            <a:r>
              <a:rPr lang="en-US" altLang="zh-CN" dirty="0" smtClean="0"/>
              <a:t> the data</a:t>
            </a:r>
          </a:p>
          <a:p>
            <a:pPr lvl="1"/>
            <a:r>
              <a:rPr lang="en-US" altLang="zh-CN" dirty="0" smtClean="0"/>
              <a:t>Reduced sensitivity vs. information loss</a:t>
            </a:r>
          </a:p>
          <a:p>
            <a:r>
              <a:rPr lang="en-US" altLang="zh-CN" dirty="0" smtClean="0"/>
              <a:t>Question: can we apply other compression algorithms?</a:t>
            </a:r>
          </a:p>
          <a:p>
            <a:pPr lvl="1"/>
            <a:r>
              <a:rPr lang="en-US" altLang="zh-CN" dirty="0" smtClean="0"/>
              <a:t>Yes!</a:t>
            </a:r>
          </a:p>
          <a:p>
            <a:pPr lvl="1"/>
            <a:r>
              <a:rPr lang="en-US" altLang="zh-CN" dirty="0" smtClean="0"/>
              <a:t>Method 1: Perform </a:t>
            </a:r>
            <a:r>
              <a:rPr lang="en-US" altLang="zh-CN" dirty="0" smtClean="0">
                <a:solidFill>
                  <a:srgbClr val="FF0000"/>
                </a:solidFill>
              </a:rPr>
              <a:t>Fourier transformation</a:t>
            </a:r>
            <a:r>
              <a:rPr lang="en-US" altLang="zh-CN" dirty="0" smtClean="0"/>
              <a:t>, take the first few coefficients, discard all others</a:t>
            </a:r>
          </a:p>
          <a:p>
            <a:pPr lvl="2"/>
            <a:r>
              <a:rPr lang="en-US" altLang="zh-CN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Rastogi</a:t>
            </a:r>
            <a:r>
              <a:rPr lang="en-US" altLang="zh-CN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altLang="zh-CN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Nath</a:t>
            </a:r>
            <a:r>
              <a:rPr lang="en-US" altLang="zh-CN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Differentially Private Aggregation Of Distributed Time-series With Transformation And Encryption, SIGMOD’10</a:t>
            </a:r>
          </a:p>
          <a:p>
            <a:pPr lvl="1"/>
            <a:r>
              <a:rPr lang="en-US" altLang="zh-CN" dirty="0" smtClean="0"/>
              <a:t>Method 2: apply the theory of </a:t>
            </a:r>
            <a:r>
              <a:rPr lang="en-US" altLang="zh-CN" dirty="0" smtClean="0">
                <a:solidFill>
                  <a:srgbClr val="FF0000"/>
                </a:solidFill>
              </a:rPr>
              <a:t>sparse representation</a:t>
            </a:r>
          </a:p>
          <a:p>
            <a:pPr lvl="2"/>
            <a:r>
              <a:rPr lang="en-US" altLang="zh-CN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 et al. Compressive Mechanism: Utilizing Sparse Representation in Differential Privacy, WPES’11</a:t>
            </a:r>
          </a:p>
          <a:p>
            <a:pPr lvl="2"/>
            <a:r>
              <a:rPr lang="en-US" altLang="zh-CN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Hardt</a:t>
            </a:r>
            <a:r>
              <a:rPr lang="en-US" altLang="zh-CN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Roth. Beating Randomized Response on Incoherent Matrices. STOC’12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Your new paper?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Transforming original data: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-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-tree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Problem: answer 2D range count queries</a:t>
            </a:r>
          </a:p>
          <a:p>
            <a:r>
              <a:rPr lang="en-US" altLang="zh-CN" dirty="0" smtClean="0"/>
              <a:t>Solution: index the data with a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-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-tree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5589240"/>
            <a:ext cx="921702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Cormode</a:t>
            </a: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Differentially Private Space Decompositions. ICDE’12.</a:t>
            </a:r>
          </a:p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Xiao et al. Differentially Private Data Release through Multi-Dimensional Partitioning. SDM, 2010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24578" name="Picture 2" descr="File:Kdtree 2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6028" y="2780928"/>
            <a:ext cx="2299845" cy="2287414"/>
          </a:xfrm>
          <a:prstGeom prst="rect">
            <a:avLst/>
          </a:prstGeom>
          <a:noFill/>
        </p:spPr>
      </p:pic>
      <p:pic>
        <p:nvPicPr>
          <p:cNvPr id="24580" name="Picture 4" descr="File:Tree 0001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8317" y="2996952"/>
            <a:ext cx="3614043" cy="1728192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411760" y="5085184"/>
            <a:ext cx="4392488" cy="43204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zh-CN" sz="2100" noProof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</a:t>
            </a:r>
            <a:r>
              <a:rPr lang="en-US" altLang="zh-CN" sz="2100" i="1" noProof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k</a:t>
            </a:r>
            <a:r>
              <a:rPr lang="en-US" altLang="zh-CN" sz="2100" noProof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</a:t>
            </a:r>
            <a:r>
              <a:rPr lang="en-US" altLang="zh-CN" sz="2100" i="1" noProof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altLang="zh-CN" sz="2100" noProof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-tree structure is sensitive!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talked in the last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Privacy is a major concern in data publishing</a:t>
            </a:r>
          </a:p>
          <a:p>
            <a:pPr lvl="1"/>
            <a:r>
              <a:rPr lang="en-US" dirty="0" smtClean="0"/>
              <a:t>Simple </a:t>
            </a:r>
            <a:r>
              <a:rPr lang="en-US" dirty="0" err="1" smtClean="0"/>
              <a:t>anonymization</a:t>
            </a:r>
            <a:r>
              <a:rPr lang="en-US" dirty="0" smtClean="0"/>
              <a:t> methods fail to provide sufficient privacy protection</a:t>
            </a:r>
          </a:p>
          <a:p>
            <a:r>
              <a:rPr lang="en-US" dirty="0" smtClean="0"/>
              <a:t>Definition of differential privacy</a:t>
            </a:r>
          </a:p>
          <a:p>
            <a:pPr lvl="1"/>
            <a:r>
              <a:rPr lang="en-US" dirty="0" smtClean="0"/>
              <a:t>Hard to tell if a record is in the DB from query results </a:t>
            </a:r>
          </a:p>
          <a:p>
            <a:pPr lvl="1"/>
            <a:r>
              <a:rPr lang="en-US" dirty="0" smtClean="0"/>
              <a:t>Plausible deniability</a:t>
            </a:r>
          </a:p>
          <a:p>
            <a:r>
              <a:rPr lang="en-US" dirty="0" smtClean="0"/>
              <a:t>Basic solutions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Laplace mechanism:</a:t>
            </a:r>
            <a:r>
              <a:rPr lang="en-US" dirty="0" smtClean="0"/>
              <a:t> inject Laplace noise into query results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Exponential mechanism:</a:t>
            </a:r>
            <a:r>
              <a:rPr lang="en-US" dirty="0" smtClean="0"/>
              <a:t> choose a result randomly; a “good” result has higher probability</a:t>
            </a:r>
          </a:p>
          <a:p>
            <a:r>
              <a:rPr lang="en-US" dirty="0" smtClean="0"/>
              <a:t>Data independent methods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14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How to protect the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-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-tree structure?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Core problem: differentially private median.</a:t>
            </a:r>
          </a:p>
          <a:p>
            <a:r>
              <a:rPr lang="en-US" altLang="zh-CN" dirty="0" smtClean="0"/>
              <a:t>Method 1: exponential mechanism. (</a:t>
            </a:r>
            <a:r>
              <a:rPr lang="en-US" altLang="zh-CN" dirty="0" smtClean="0">
                <a:solidFill>
                  <a:srgbClr val="FF0000"/>
                </a:solidFill>
              </a:rPr>
              <a:t>best</a:t>
            </a:r>
            <a:r>
              <a:rPr lang="en-US" altLang="zh-CN" dirty="0" smtClean="0"/>
              <a:t>) [1]</a:t>
            </a:r>
          </a:p>
          <a:p>
            <a:r>
              <a:rPr lang="en-US" altLang="zh-CN" dirty="0" smtClean="0"/>
              <a:t>Method 2: simply replace mean with median. [3]</a:t>
            </a:r>
          </a:p>
          <a:p>
            <a:r>
              <a:rPr lang="en-US" altLang="zh-CN" dirty="0" smtClean="0"/>
              <a:t>Method 3: cell-based method. [2]</a:t>
            </a:r>
          </a:p>
          <a:p>
            <a:pPr lvl="1"/>
            <a:r>
              <a:rPr lang="en-US" altLang="zh-CN" dirty="0" smtClean="0"/>
              <a:t>Partition the data with a grid.</a:t>
            </a:r>
          </a:p>
          <a:p>
            <a:pPr lvl="1"/>
            <a:r>
              <a:rPr lang="en-US" altLang="zh-CN" dirty="0" smtClean="0"/>
              <a:t>Compute differentially private counts using the grid.</a:t>
            </a:r>
          </a:p>
          <a:p>
            <a:pPr lvl="1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5013176"/>
            <a:ext cx="9217024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[1] </a:t>
            </a:r>
            <a:r>
              <a:rPr kumimoji="0" lang="en-US" altLang="zh-CN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Cormode</a:t>
            </a: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Differentially Private Space Decompositions. ICDE’12.</a:t>
            </a:r>
          </a:p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[2] Xiao et al. Differentially Private Data Release through Multi-Dimensional Partitioning. SDM’10.</a:t>
            </a:r>
          </a:p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[3]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Inan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et al. Private Record Matching Using Differential Privacy. EDBT’10.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Transforming original data: S&amp;A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S&amp;A: Sample and Aggregate</a:t>
            </a:r>
          </a:p>
          <a:p>
            <a:r>
              <a:rPr lang="en-US" altLang="zh-CN" sz="2000" dirty="0" smtClean="0"/>
              <a:t>Goal: answer a query </a:t>
            </a:r>
            <a:r>
              <a:rPr lang="en-US" altLang="zh-CN" sz="2000" i="1" dirty="0" smtClean="0"/>
              <a:t>q</a:t>
            </a:r>
            <a:r>
              <a:rPr lang="en-US" altLang="zh-CN" sz="2000" dirty="0" smtClean="0"/>
              <a:t> whose result does not dependent on the dataset cardinality, e.g., </a:t>
            </a:r>
            <a:r>
              <a:rPr lang="en-US" altLang="zh-CN" sz="2000" dirty="0" err="1" smtClean="0"/>
              <a:t>avg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Idea 1:</a:t>
            </a:r>
          </a:p>
          <a:p>
            <a:pPr lvl="1"/>
            <a:r>
              <a:rPr lang="en-US" altLang="zh-CN" sz="1800" dirty="0" smtClean="0"/>
              <a:t>Randomly partition the dataset into </a:t>
            </a:r>
            <a:r>
              <a:rPr lang="en-US" altLang="zh-CN" sz="1800" i="1" dirty="0" smtClean="0"/>
              <a:t>m</a:t>
            </a:r>
            <a:r>
              <a:rPr lang="en-US" altLang="zh-CN" sz="1800" dirty="0" smtClean="0"/>
              <a:t> blocks</a:t>
            </a:r>
          </a:p>
          <a:p>
            <a:pPr lvl="1"/>
            <a:r>
              <a:rPr lang="en-US" altLang="zh-CN" sz="1800" dirty="0" smtClean="0"/>
              <a:t>Evaluate </a:t>
            </a:r>
            <a:r>
              <a:rPr lang="en-US" altLang="zh-CN" sz="1800" i="1" dirty="0" smtClean="0"/>
              <a:t>q</a:t>
            </a:r>
            <a:r>
              <a:rPr lang="en-US" altLang="zh-CN" sz="1800" dirty="0" smtClean="0"/>
              <a:t> on each block</a:t>
            </a:r>
          </a:p>
          <a:p>
            <a:pPr lvl="1"/>
            <a:r>
              <a:rPr lang="en-US" altLang="zh-CN" sz="1800" dirty="0" smtClean="0"/>
              <a:t>Return </a:t>
            </a:r>
            <a:r>
              <a:rPr lang="en-US" altLang="zh-CN" sz="1800" dirty="0" smtClean="0">
                <a:solidFill>
                  <a:srgbClr val="FF0000"/>
                </a:solidFill>
              </a:rPr>
              <a:t>average</a:t>
            </a:r>
            <a:r>
              <a:rPr lang="en-US" altLang="zh-CN" sz="1800" dirty="0" smtClean="0"/>
              <a:t> over </a:t>
            </a:r>
            <a:r>
              <a:rPr lang="en-US" altLang="zh-CN" sz="1800" i="1" dirty="0" smtClean="0"/>
              <a:t>m</a:t>
            </a:r>
            <a:r>
              <a:rPr lang="en-US" altLang="zh-CN" sz="1800" dirty="0" smtClean="0"/>
              <a:t> blocks + Laplace noise</a:t>
            </a:r>
          </a:p>
          <a:p>
            <a:r>
              <a:rPr lang="en-US" altLang="zh-CN" sz="2000" dirty="0" smtClean="0"/>
              <a:t>Sensitivity: (max-min)/</a:t>
            </a:r>
            <a:r>
              <a:rPr lang="en-US" altLang="zh-CN" sz="2000" i="1" dirty="0" smtClean="0"/>
              <a:t>m</a:t>
            </a:r>
          </a:p>
          <a:p>
            <a:r>
              <a:rPr lang="en-US" altLang="zh-CN" sz="2000" dirty="0" smtClean="0"/>
              <a:t>Idea 2: </a:t>
            </a:r>
            <a:r>
              <a:rPr lang="en-US" altLang="zh-CN" sz="2000" dirty="0" smtClean="0">
                <a:solidFill>
                  <a:srgbClr val="FF0000"/>
                </a:solidFill>
              </a:rPr>
              <a:t>median</a:t>
            </a:r>
            <a:r>
              <a:rPr lang="en-US" altLang="zh-CN" sz="2000" dirty="0" smtClean="0"/>
              <a:t> instead of average + exponential mechanism</a:t>
            </a:r>
          </a:p>
          <a:p>
            <a:pPr lvl="1"/>
            <a:r>
              <a:rPr lang="en-US" altLang="zh-CN" sz="1800" dirty="0" smtClean="0"/>
              <a:t>Sensitivity is 1!</a:t>
            </a:r>
          </a:p>
          <a:p>
            <a:pPr lvl="1"/>
            <a:r>
              <a:rPr lang="en-US" altLang="zh-CN" sz="1800" dirty="0" err="1" smtClean="0"/>
              <a:t>Zhenjie</a:t>
            </a:r>
            <a:r>
              <a:rPr lang="en-US" altLang="zh-CN" sz="1800" dirty="0" smtClean="0"/>
              <a:t> has more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21</a:t>
            </a:fld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5589240"/>
            <a:ext cx="9217024" cy="8640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Mohan et al. GUPT: Privacy Preserving Data Analysis Made Easy. SIGMOD’12.</a:t>
            </a:r>
          </a:p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Smith. Privacy-Preserving Statistical Estimation 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with Optimal Convergence Rates. STOC’11.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Systems using Differential Privacy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Privacy on the Map</a:t>
            </a:r>
          </a:p>
          <a:p>
            <a:r>
              <a:rPr lang="en-US" altLang="zh-CN" dirty="0" smtClean="0"/>
              <a:t>PINQ</a:t>
            </a:r>
          </a:p>
          <a:p>
            <a:r>
              <a:rPr lang="en-US" altLang="zh-CN" dirty="0" err="1" smtClean="0"/>
              <a:t>Airavat</a:t>
            </a:r>
            <a:endParaRPr lang="en-US" altLang="zh-CN" dirty="0" smtClean="0"/>
          </a:p>
          <a:p>
            <a:r>
              <a:rPr lang="en-US" altLang="zh-CN" dirty="0" smtClean="0"/>
              <a:t>GUPT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Summary on data dependent methods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Data dependent vs. data independent</a:t>
            </a:r>
          </a:p>
          <a:p>
            <a:r>
              <a:rPr lang="en-US" altLang="zh-CN" dirty="0" smtClean="0"/>
              <a:t>Optimizing noisy results</a:t>
            </a:r>
          </a:p>
          <a:p>
            <a:pPr lvl="1"/>
            <a:r>
              <a:rPr lang="en-US" altLang="zh-CN" dirty="0" smtClean="0"/>
              <a:t>Simple optimizations</a:t>
            </a:r>
          </a:p>
          <a:p>
            <a:pPr lvl="1"/>
            <a:r>
              <a:rPr lang="en-US" altLang="zh-CN" dirty="0" smtClean="0"/>
              <a:t>Iterative methods</a:t>
            </a:r>
          </a:p>
          <a:p>
            <a:r>
              <a:rPr lang="en-US" altLang="zh-CN" dirty="0" smtClean="0"/>
              <a:t>Transforming original data</a:t>
            </a:r>
          </a:p>
          <a:p>
            <a:pPr lvl="1"/>
            <a:r>
              <a:rPr lang="en-US" altLang="zh-CN" dirty="0" smtClean="0"/>
              <a:t>Reduced sensitivity</a:t>
            </a:r>
          </a:p>
          <a:p>
            <a:pPr lvl="1"/>
            <a:r>
              <a:rPr lang="en-US" altLang="zh-CN" dirty="0" smtClean="0"/>
              <a:t>Caution: parameters may reveal information</a:t>
            </a:r>
          </a:p>
          <a:p>
            <a:r>
              <a:rPr lang="en-US" altLang="zh-CN" dirty="0" smtClean="0"/>
              <a:t>Next: </a:t>
            </a:r>
            <a:r>
              <a:rPr lang="en-US" altLang="zh-CN" dirty="0" err="1" smtClean="0"/>
              <a:t>Zhenjie</a:t>
            </a:r>
            <a:r>
              <a:rPr lang="en-US" altLang="zh-CN" dirty="0" smtClean="0"/>
              <a:t> on differentially private data mining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23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Data independent vs. data dependent</a:t>
            </a:r>
            <a:endParaRPr lang="zh-CN" alt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900989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63"/>
                <a:gridCol w="2633663"/>
                <a:gridCol w="263366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Data independent methods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Data dependent methods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Sensitive info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Query results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Query results +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data dependent parameters</a:t>
                      </a:r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Error source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Injected noise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Injected noise +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information loss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Noise type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Unbiased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Often Biased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Asymptotic error bound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Higher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Lower, with data dependent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constants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Practical accuracy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Higher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Lower for some data </a:t>
                      </a:r>
                      <a:endParaRPr lang="zh-CN" altLang="en-US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ransition advTm="2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Types of data dependent methods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Type 1: optimizing noisy results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/>
              <a:t>Inject noise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/>
              <a:t>Optimize the noisy query results based on their values</a:t>
            </a:r>
          </a:p>
          <a:p>
            <a:r>
              <a:rPr lang="en-US" altLang="zh-CN" dirty="0" smtClean="0"/>
              <a:t>Type 2: transforming original data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/>
              <a:t>Transform the data to reduce the amount of necessary noise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CN" dirty="0" smtClean="0"/>
              <a:t>Inject noise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Optimizing noisy results: </a:t>
            </a:r>
            <a:r>
              <a:rPr lang="en-US" altLang="zh-CN" dirty="0" smtClean="0"/>
              <a:t>Hierarchical Strategy presented in the last session.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Hierarchical strategy: </a:t>
            </a:r>
            <a:r>
              <a:rPr lang="en-US" altLang="zh-CN" dirty="0" smtClean="0"/>
              <a:t>tree with count in each node</a:t>
            </a:r>
          </a:p>
          <a:p>
            <a:r>
              <a:rPr lang="en-US" altLang="zh-CN" smtClean="0"/>
              <a:t>Data dependent </a:t>
            </a:r>
            <a:r>
              <a:rPr lang="en-US" altLang="zh-CN" dirty="0" smtClean="0"/>
              <a:t>optimization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If a node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has noisy count close to 0</a:t>
            </a:r>
          </a:p>
          <a:p>
            <a:pPr lvl="2"/>
            <a:r>
              <a:rPr lang="en-US" altLang="zh-CN" dirty="0" smtClean="0"/>
              <a:t>Set the noisy count at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to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942237" y="3717032"/>
          <a:ext cx="2853899" cy="2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Visio" r:id="rId3" imgW="2752925" imgH="2194830" progId="Visio.Drawing.11">
                  <p:embed/>
                </p:oleObj>
              </mc:Choice>
              <mc:Fallback>
                <p:oleObj name="Visio" r:id="rId3" imgW="2752925" imgH="219483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2237" y="3717032"/>
                        <a:ext cx="2853899" cy="224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644008" y="4293096"/>
            <a:ext cx="936104" cy="57606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940152" y="3717032"/>
            <a:ext cx="2771800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zh-CN" sz="2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Noisy count: 0.05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Optimized </a:t>
            </a:r>
            <a:r>
              <a:rPr kumimoji="0" lang="en-US" altLang="zh-CN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count: 0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436096" y="4077072"/>
            <a:ext cx="57606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07504" y="5949280"/>
            <a:ext cx="921702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Hay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et al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Boosting the Accuracy of Differentially-Private Queries Through Consistency, VLDB’10.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Optimizing noisy results: </a:t>
            </a:r>
            <a:r>
              <a:rPr lang="en-US" altLang="zh-CN" dirty="0" err="1" smtClean="0"/>
              <a:t>iReduct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Setting: answer a set of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queries</a:t>
            </a:r>
          </a:p>
          <a:p>
            <a:r>
              <a:rPr lang="en-US" altLang="zh-CN" dirty="0" smtClean="0"/>
              <a:t>Goal: minimize their total </a:t>
            </a:r>
            <a:r>
              <a:rPr lang="en-US" altLang="zh-CN" dirty="0" smtClean="0">
                <a:solidFill>
                  <a:srgbClr val="FF0000"/>
                </a:solidFill>
              </a:rPr>
              <a:t>relative</a:t>
            </a:r>
            <a:r>
              <a:rPr lang="en-US" altLang="zh-CN" dirty="0" smtClean="0"/>
              <a:t> error</a:t>
            </a:r>
          </a:p>
          <a:p>
            <a:pPr lvl="1"/>
            <a:r>
              <a:rPr lang="en-US" altLang="zh-CN" dirty="0" err="1" smtClean="0"/>
              <a:t>RelErr</a:t>
            </a:r>
            <a:r>
              <a:rPr lang="en-US" altLang="zh-CN" dirty="0" smtClean="0"/>
              <a:t> = (noisy result – actual result) / actual result</a:t>
            </a:r>
          </a:p>
          <a:p>
            <a:r>
              <a:rPr lang="en-US" altLang="zh-CN" dirty="0" smtClean="0"/>
              <a:t>Example:</a:t>
            </a:r>
          </a:p>
          <a:p>
            <a:pPr lvl="1"/>
            <a:r>
              <a:rPr lang="en-US" altLang="zh-CN" dirty="0" smtClean="0"/>
              <a:t>Two queries,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</a:p>
          <a:p>
            <a:pPr lvl="1"/>
            <a:r>
              <a:rPr lang="en-US" altLang="zh-CN" dirty="0" smtClean="0"/>
              <a:t>Actual results: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 </a:t>
            </a:r>
            <a:r>
              <a:rPr lang="en-US" altLang="zh-CN" dirty="0" smtClean="0"/>
              <a:t>:10,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 </a:t>
            </a:r>
            <a:r>
              <a:rPr lang="en-US" altLang="zh-CN" dirty="0" smtClean="0"/>
              <a:t>:20</a:t>
            </a:r>
          </a:p>
          <a:p>
            <a:pPr lvl="1"/>
            <a:r>
              <a:rPr lang="en-US" altLang="zh-CN" dirty="0" smtClean="0"/>
              <a:t>Observation: we should add </a:t>
            </a:r>
            <a:r>
              <a:rPr lang="en-US" altLang="zh-CN" dirty="0" smtClean="0">
                <a:solidFill>
                  <a:srgbClr val="FF0000"/>
                </a:solidFill>
              </a:rPr>
              <a:t>less noise to </a:t>
            </a:r>
            <a:r>
              <a:rPr lang="en-US" altLang="zh-CN" i="1" dirty="0" smtClean="0">
                <a:solidFill>
                  <a:srgbClr val="FF0000"/>
                </a:solidFill>
              </a:rPr>
              <a:t>q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/>
              <a:t> than to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6021288"/>
            <a:ext cx="921702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66700" indent="-26670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Xiao </a:t>
            </a:r>
            <a:r>
              <a: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en-US" altLang="zh-CN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iReduct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 Differential Privacy with Reduced Relative Errors, SIGMOD’11.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Answering queries differently leads to different total relative error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Continuing the example</a:t>
            </a:r>
          </a:p>
          <a:p>
            <a:pPr lvl="1"/>
            <a:r>
              <a:rPr lang="en-US" altLang="zh-CN" dirty="0" smtClean="0"/>
              <a:t>Two queries,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with actual answers 10 and 20</a:t>
            </a:r>
          </a:p>
          <a:p>
            <a:pPr lvl="1"/>
            <a:r>
              <a:rPr lang="en-US" altLang="zh-CN" dirty="0" smtClean="0"/>
              <a:t>Suppose each of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 </a:t>
            </a:r>
            <a:r>
              <a:rPr lang="en-US" altLang="zh-CN" dirty="0" smtClean="0"/>
              <a:t>has sensitivity 1</a:t>
            </a:r>
            <a:endParaRPr lang="en-US" altLang="zh-CN" baseline="-25000" dirty="0" smtClean="0"/>
          </a:p>
          <a:p>
            <a:pPr lvl="1"/>
            <a:r>
              <a:rPr lang="en-US" altLang="zh-CN" dirty="0" smtClean="0"/>
              <a:t>Two strategies:</a:t>
            </a:r>
          </a:p>
          <a:p>
            <a:pPr lvl="2"/>
            <a:r>
              <a:rPr lang="en-US" altLang="zh-CN" dirty="0" smtClean="0"/>
              <a:t>Answer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with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dirty="0" smtClean="0"/>
              <a:t>/2,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with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dirty="0" smtClean="0"/>
              <a:t>/2</a:t>
            </a:r>
          </a:p>
          <a:p>
            <a:pPr lvl="3"/>
            <a:r>
              <a:rPr lang="en-US" altLang="zh-CN" dirty="0" smtClean="0"/>
              <a:t>Noise on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: 2/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endParaRPr lang="en-US" altLang="zh-CN" baseline="30000" dirty="0" smtClean="0"/>
          </a:p>
          <a:p>
            <a:pPr lvl="3"/>
            <a:r>
              <a:rPr lang="en-US" altLang="zh-CN" dirty="0" smtClean="0"/>
              <a:t> Noise on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: 2/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Answer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with 2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dirty="0" smtClean="0"/>
              <a:t>/3,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with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dirty="0" smtClean="0"/>
              <a:t>/3</a:t>
            </a:r>
          </a:p>
          <a:p>
            <a:pPr lvl="3"/>
            <a:r>
              <a:rPr lang="en-US" altLang="zh-CN" dirty="0" smtClean="0"/>
              <a:t>Noise on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: 1.5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endParaRPr lang="en-US" altLang="zh-CN" baseline="30000" dirty="0" smtClean="0"/>
          </a:p>
          <a:p>
            <a:pPr lvl="3"/>
            <a:r>
              <a:rPr lang="en-US" altLang="zh-CN" dirty="0" smtClean="0"/>
              <a:t> Noise variance on </a:t>
            </a:r>
            <a:r>
              <a:rPr lang="en-US" altLang="zh-CN" i="1" dirty="0" smtClean="0"/>
              <a:t>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: 3/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9992" y="5157192"/>
            <a:ext cx="32403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zh-CN" sz="21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Lower relative error overall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56176" y="3429000"/>
            <a:ext cx="2664296" cy="13681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zh-CN" sz="2100" noProof="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But we don’t know which strategy is better before comparing their actual answers!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Idea of </a:t>
            </a:r>
            <a:r>
              <a:rPr lang="en-US" altLang="zh-CN" dirty="0" err="1" smtClean="0"/>
              <a:t>iReduct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84632" indent="-457200">
              <a:buFont typeface="+mj-lt"/>
              <a:buAutoNum type="arabicPeriod"/>
            </a:pPr>
            <a:r>
              <a:rPr lang="en-US" altLang="zh-CN" dirty="0" smtClean="0"/>
              <a:t>Answer all queries with privacy budget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i="1" dirty="0" smtClean="0">
                <a:latin typeface="Times New Roman"/>
                <a:cs typeface="Times New Roman"/>
              </a:rPr>
              <a:t>/t</a:t>
            </a:r>
            <a:endParaRPr lang="en-US" altLang="zh-CN" dirty="0" smtClean="0"/>
          </a:p>
          <a:p>
            <a:pPr marL="484632" indent="-457200">
              <a:buFont typeface="+mj-lt"/>
              <a:buAutoNum type="arabicPeriod"/>
            </a:pPr>
            <a:r>
              <a:rPr lang="en-US" altLang="zh-CN" dirty="0" smtClean="0"/>
              <a:t>Refine the noisy results with budget </a:t>
            </a:r>
            <a:r>
              <a:rPr lang="el-GR" altLang="zh-CN" i="1" dirty="0" smtClean="0">
                <a:latin typeface="Times New Roman"/>
                <a:cs typeface="Times New Roman"/>
              </a:rPr>
              <a:t>ε</a:t>
            </a:r>
            <a:r>
              <a:rPr lang="en-US" altLang="zh-CN" i="1" dirty="0" smtClean="0">
                <a:latin typeface="Times New Roman"/>
                <a:cs typeface="Times New Roman"/>
              </a:rPr>
              <a:t>/t</a:t>
            </a:r>
          </a:p>
          <a:p>
            <a:pPr marL="850392" lvl="1" indent="-457200"/>
            <a:r>
              <a:rPr lang="en-US" altLang="zh-CN" dirty="0" smtClean="0"/>
              <a:t>more budget on queries with smaller results</a:t>
            </a:r>
          </a:p>
          <a:p>
            <a:pPr marL="850392" lvl="1" indent="-457200"/>
            <a:r>
              <a:rPr lang="en-US" altLang="zh-CN" dirty="0" smtClean="0"/>
              <a:t>How to refine a noisy count?</a:t>
            </a:r>
          </a:p>
          <a:p>
            <a:pPr marL="1124712" lvl="2" indent="-457200"/>
            <a:r>
              <a:rPr lang="en-US" altLang="zh-CN" dirty="0" smtClean="0"/>
              <a:t>Method 1: obtain a new noisy version, compute weighted average with the old version</a:t>
            </a:r>
          </a:p>
          <a:p>
            <a:pPr marL="1124712" lvl="2" indent="-457200"/>
            <a:r>
              <a:rPr lang="en-US" altLang="zh-CN" dirty="0" smtClean="0"/>
              <a:t>Method 2: obtain a refined version directly from a complicated distribution</a:t>
            </a:r>
          </a:p>
          <a:p>
            <a:pPr marL="484632" indent="-457200">
              <a:buFont typeface="+mj-lt"/>
              <a:buAutoNum type="arabicPeriod"/>
            </a:pPr>
            <a:r>
              <a:rPr lang="en-US" altLang="zh-CN" dirty="0" smtClean="0"/>
              <a:t>Repeat the last step </a:t>
            </a:r>
            <a:r>
              <a:rPr lang="en-US" altLang="zh-CN" i="1" dirty="0" smtClean="0"/>
              <a:t>t</a:t>
            </a:r>
            <a:r>
              <a:rPr lang="en-US" altLang="zh-CN" i="1" dirty="0" smtClean="0">
                <a:sym typeface="Symbol"/>
              </a:rPr>
              <a:t></a:t>
            </a:r>
            <a:r>
              <a:rPr lang="en-US" altLang="zh-CN" dirty="0" smtClean="0">
                <a:sym typeface="Symbol"/>
              </a:rPr>
              <a:t>1</a:t>
            </a:r>
            <a:r>
              <a:rPr lang="en-US" altLang="zh-CN" i="1" dirty="0" smtClean="0">
                <a:sym typeface="Symbol"/>
              </a:rPr>
              <a:t> </a:t>
            </a:r>
            <a:r>
              <a:rPr lang="en-US" altLang="zh-CN" dirty="0" smtClean="0"/>
              <a:t>times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</a:t>
            </a:r>
            <a:r>
              <a:rPr lang="en-US" altLang="zh-CN" dirty="0" err="1" smtClean="0"/>
              <a:t>iReduct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815207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</a:t>
            </a:r>
            <a:r>
              <a:rPr lang="en-US" altLang="zh-CN" sz="2400" baseline="-25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2160" y="1815207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</a:t>
            </a:r>
            <a:r>
              <a:rPr lang="en-US" altLang="zh-CN" sz="2400" baseline="-25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83968" y="2276872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Down Arrow 8"/>
          <p:cNvSpPr/>
          <p:nvPr/>
        </p:nvSpPr>
        <p:spPr>
          <a:xfrm>
            <a:off x="5580112" y="2276872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13130" y="3212976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Iteration 1: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5713" y="278092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16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5913" y="278092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14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22048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/2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283968" y="328498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Down Arrow 15"/>
          <p:cNvSpPr/>
          <p:nvPr/>
        </p:nvSpPr>
        <p:spPr>
          <a:xfrm>
            <a:off x="5580112" y="328498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915816" y="32129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 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/>
              </a:rPr>
              <a:t>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14/30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0152" y="217524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/2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160" y="318335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 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/>
              </a:rPr>
              <a:t>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16/30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1960" y="38314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12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2160" y="38314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24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3130" y="4293096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Iteration 2: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283968" y="436510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Down Arrow 26"/>
          <p:cNvSpPr/>
          <p:nvPr/>
        </p:nvSpPr>
        <p:spPr>
          <a:xfrm>
            <a:off x="5580112" y="436510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131840" y="42930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 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/>
              </a:rPr>
              <a:t>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2/3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2160" y="426347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 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/>
              </a:rPr>
              <a:t>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1/3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49115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9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42160" y="491155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22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4283968" y="544522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Down Arrow 32"/>
          <p:cNvSpPr/>
          <p:nvPr/>
        </p:nvSpPr>
        <p:spPr>
          <a:xfrm>
            <a:off x="5580112" y="544522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4211960" y="58476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…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42160" y="58476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…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3130" y="5415607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Iteration 3: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15816" y="537321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 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/>
              </a:rPr>
              <a:t>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22/31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84168" y="534359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i="1" dirty="0" smtClean="0">
                <a:latin typeface="Times New Roman"/>
                <a:cs typeface="Times New Roman"/>
              </a:rPr>
              <a:t>ε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 </a:t>
            </a:r>
            <a:r>
              <a:rPr lang="en-US" altLang="zh-CN" sz="24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/>
              </a:rPr>
              <a:t>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9/31</a:t>
            </a:r>
            <a:endParaRPr lang="zh-CN" altLang="en-US" sz="2400" baseline="-25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96336" y="3212976"/>
            <a:ext cx="648072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Rectangle 34"/>
          <p:cNvSpPr/>
          <p:nvPr/>
        </p:nvSpPr>
        <p:spPr>
          <a:xfrm>
            <a:off x="2555776" y="3212976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Rectangle 40"/>
          <p:cNvSpPr/>
          <p:nvPr/>
        </p:nvSpPr>
        <p:spPr>
          <a:xfrm>
            <a:off x="2411760" y="2276872"/>
            <a:ext cx="504056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ectangle 41"/>
          <p:cNvSpPr/>
          <p:nvPr/>
        </p:nvSpPr>
        <p:spPr>
          <a:xfrm>
            <a:off x="7596336" y="2276872"/>
            <a:ext cx="504056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42"/>
          <p:cNvSpPr/>
          <p:nvPr/>
        </p:nvSpPr>
        <p:spPr>
          <a:xfrm>
            <a:off x="2195736" y="4293096"/>
            <a:ext cx="72008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Rectangle 43"/>
          <p:cNvSpPr/>
          <p:nvPr/>
        </p:nvSpPr>
        <p:spPr>
          <a:xfrm>
            <a:off x="7596336" y="4293096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Rectangle 44"/>
          <p:cNvSpPr/>
          <p:nvPr/>
        </p:nvSpPr>
        <p:spPr>
          <a:xfrm>
            <a:off x="2267744" y="5445224"/>
            <a:ext cx="648072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Rectangle 45"/>
          <p:cNvSpPr/>
          <p:nvPr/>
        </p:nvSpPr>
        <p:spPr>
          <a:xfrm>
            <a:off x="7596336" y="5373216"/>
            <a:ext cx="432048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6" grpId="0" animBg="1"/>
      <p:bldP spid="17" grpId="0"/>
      <p:bldP spid="20" grpId="0"/>
      <p:bldP spid="23" grpId="0"/>
      <p:bldP spid="26" grpId="0" animBg="1"/>
      <p:bldP spid="27" grpId="0" animBg="1"/>
      <p:bldP spid="28" grpId="0"/>
      <p:bldP spid="29" grpId="0"/>
      <p:bldP spid="32" grpId="0" animBg="1"/>
      <p:bldP spid="33" grpId="0" animBg="1"/>
      <p:bldP spid="38" grpId="0"/>
      <p:bldP spid="39" grpId="0"/>
      <p:bldP spid="40" grpId="0"/>
      <p:bldP spid="34" grpId="0" animBg="1"/>
      <p:bldP spid="35" grpId="0" animBg="1"/>
      <p:bldP spid="43" grpId="0" animBg="1"/>
      <p:bldP spid="44" grpId="0" animBg="1"/>
      <p:bldP spid="45" grpId="0" animBg="1"/>
      <p:bldP spid="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16564</TotalTime>
  <Words>1432</Words>
  <Application>Microsoft Office PowerPoint</Application>
  <PresentationFormat>On-screen Show (4:3)</PresentationFormat>
  <Paragraphs>316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流畅</vt:lpstr>
      <vt:lpstr>Visio</vt:lpstr>
      <vt:lpstr>Equation</vt:lpstr>
      <vt:lpstr>Part 4: Data Dependent Query Processing Methods</vt:lpstr>
      <vt:lpstr>What we talked in the last session</vt:lpstr>
      <vt:lpstr>Data independent vs. data dependent</vt:lpstr>
      <vt:lpstr>Types of data dependent methods </vt:lpstr>
      <vt:lpstr>Optimizing noisy results: Hierarchical Strategy presented in the last session.</vt:lpstr>
      <vt:lpstr>Optimizing noisy results: iReduct</vt:lpstr>
      <vt:lpstr>Answering queries differently leads to different total relative error</vt:lpstr>
      <vt:lpstr>Idea of iReduct</vt:lpstr>
      <vt:lpstr>Example of iReduct</vt:lpstr>
      <vt:lpstr>Optimizing noisy results: MW</vt:lpstr>
      <vt:lpstr>Example of MW</vt:lpstr>
      <vt:lpstr>Optimizing noisy results: NoiseFirst</vt:lpstr>
      <vt:lpstr>Reduce error by merging bins</vt:lpstr>
      <vt:lpstr>Next we focus on the second type.</vt:lpstr>
      <vt:lpstr>Transforming data: StructureFirst</vt:lpstr>
      <vt:lpstr>But the optimal structure is sensitive!</vt:lpstr>
      <vt:lpstr>StructureFirst uses the Exponential Mechanism to render its structure differentially private.</vt:lpstr>
      <vt:lpstr>Observations on StructureFirst</vt:lpstr>
      <vt:lpstr>Transforming original data: k-d-tree</vt:lpstr>
      <vt:lpstr>How to protect the k-d-tree structure?</vt:lpstr>
      <vt:lpstr>Transforming original data: S&amp;A</vt:lpstr>
      <vt:lpstr>Systems using Differential Privacy</vt:lpstr>
      <vt:lpstr>Summary on data dependent 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xujia</dc:creator>
  <cp:lastModifiedBy>Asst Prof Xiao</cp:lastModifiedBy>
  <cp:revision>2228</cp:revision>
  <dcterms:created xsi:type="dcterms:W3CDTF">2011-10-23T02:48:30Z</dcterms:created>
  <dcterms:modified xsi:type="dcterms:W3CDTF">2012-05-24T21:55:22Z</dcterms:modified>
</cp:coreProperties>
</file>