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98" r:id="rId10"/>
    <p:sldId id="261" r:id="rId11"/>
    <p:sldId id="269" r:id="rId12"/>
    <p:sldId id="262" r:id="rId13"/>
    <p:sldId id="270" r:id="rId14"/>
    <p:sldId id="263" r:id="rId15"/>
    <p:sldId id="272" r:id="rId16"/>
    <p:sldId id="293" r:id="rId17"/>
    <p:sldId id="306" r:id="rId18"/>
    <p:sldId id="274" r:id="rId19"/>
    <p:sldId id="278" r:id="rId20"/>
    <p:sldId id="275" r:id="rId21"/>
    <p:sldId id="276" r:id="rId22"/>
    <p:sldId id="277" r:id="rId23"/>
    <p:sldId id="258" r:id="rId24"/>
    <p:sldId id="307" r:id="rId25"/>
    <p:sldId id="29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2"/>
    <a:srgbClr val="ED7F0D"/>
    <a:srgbClr val="001A4B"/>
    <a:srgbClr val="006DB7"/>
    <a:srgbClr val="006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46BDE-E4B4-4C23-8F92-3C5EA37BFBC3}" v="2" dt="2021-09-01T06:51:11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6"/>
    <p:restoredTop sz="93067" autoAdjust="0"/>
  </p:normalViewPr>
  <p:slideViewPr>
    <p:cSldViewPr snapToGrid="0" snapToObjects="1">
      <p:cViewPr varScale="1">
        <p:scale>
          <a:sx n="140" d="100"/>
          <a:sy n="140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Yin Yang" userId="15f2b054-23dd-4864-9fea-23e4a2683d73" providerId="ADAL" clId="{58946BDE-E4B4-4C23-8F92-3C5EA37BFBC3}"/>
    <pc:docChg chg="custSel addSld modSld">
      <pc:chgData name="Dr. Yin Yang" userId="15f2b054-23dd-4864-9fea-23e4a2683d73" providerId="ADAL" clId="{58946BDE-E4B4-4C23-8F92-3C5EA37BFBC3}" dt="2021-09-01T06:51:11.479" v="18"/>
      <pc:docMkLst>
        <pc:docMk/>
      </pc:docMkLst>
      <pc:sldChg chg="addSp modSp add">
        <pc:chgData name="Dr. Yin Yang" userId="15f2b054-23dd-4864-9fea-23e4a2683d73" providerId="ADAL" clId="{58946BDE-E4B4-4C23-8F92-3C5EA37BFBC3}" dt="2021-09-01T06:51:11.479" v="18"/>
        <pc:sldMkLst>
          <pc:docMk/>
          <pc:sldMk cId="1618385573" sldId="292"/>
        </pc:sldMkLst>
        <pc:spChg chg="add mod">
          <ac:chgData name="Dr. Yin Yang" userId="15f2b054-23dd-4864-9fea-23e4a2683d73" providerId="ADAL" clId="{58946BDE-E4B4-4C23-8F92-3C5EA37BFBC3}" dt="2021-09-01T06:51:11.479" v="18"/>
          <ac:spMkLst>
            <pc:docMk/>
            <pc:sldMk cId="1618385573" sldId="292"/>
            <ac:spMk id="28" creationId="{9641CD94-0AB8-4E33-8A3C-443B1018260A}"/>
          </ac:spMkLst>
        </pc:spChg>
      </pc:sldChg>
      <pc:sldChg chg="delSp modSp new mod">
        <pc:chgData name="Dr. Yin Yang" userId="15f2b054-23dd-4864-9fea-23e4a2683d73" providerId="ADAL" clId="{58946BDE-E4B4-4C23-8F92-3C5EA37BFBC3}" dt="2021-09-01T06:50:26.745" v="17" actId="478"/>
        <pc:sldMkLst>
          <pc:docMk/>
          <pc:sldMk cId="470298389" sldId="307"/>
        </pc:sldMkLst>
        <pc:spChg chg="mod">
          <ac:chgData name="Dr. Yin Yang" userId="15f2b054-23dd-4864-9fea-23e4a2683d73" providerId="ADAL" clId="{58946BDE-E4B4-4C23-8F92-3C5EA37BFBC3}" dt="2021-09-01T06:50:23.233" v="16" actId="20577"/>
          <ac:spMkLst>
            <pc:docMk/>
            <pc:sldMk cId="470298389" sldId="307"/>
            <ac:spMk id="2" creationId="{AE010263-7C6A-46B9-8600-E1D7A0C54B63}"/>
          </ac:spMkLst>
        </pc:spChg>
        <pc:spChg chg="del">
          <ac:chgData name="Dr. Yin Yang" userId="15f2b054-23dd-4864-9fea-23e4a2683d73" providerId="ADAL" clId="{58946BDE-E4B4-4C23-8F92-3C5EA37BFBC3}" dt="2021-09-01T06:50:26.745" v="17" actId="478"/>
          <ac:spMkLst>
            <pc:docMk/>
            <pc:sldMk cId="470298389" sldId="307"/>
            <ac:spMk id="3" creationId="{46F23E52-0757-4FB7-860A-48DC4F9DBA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6A1D-2406-AF47-86F2-D47F3A1D02C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63E53-E70C-DA48-ADE4-EF824517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</a:t>
            </a:r>
            <a:r>
              <a:rPr lang="zh-CN" altLang="en-US" dirty="0"/>
              <a:t> </a:t>
            </a:r>
            <a:r>
              <a:rPr lang="en-US" altLang="zh-CN" dirty="0"/>
              <a:t>everyone,</a:t>
            </a:r>
            <a:r>
              <a:rPr lang="zh-CN" altLang="en-US" dirty="0"/>
              <a:t> </a:t>
            </a:r>
            <a:r>
              <a:rPr lang="en-US" altLang="zh-CN" dirty="0"/>
              <a:t>welcome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presentation.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Renchi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Fellow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NUS.</a:t>
            </a:r>
            <a:r>
              <a:rPr lang="zh-CN" altLang="en-US" dirty="0"/>
              <a:t> </a:t>
            </a:r>
            <a:r>
              <a:rPr lang="en-US" altLang="zh-CN" dirty="0"/>
              <a:t>Next,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GB" b="1" dirty="0"/>
              <a:t>Scaling At</a:t>
            </a:r>
            <a:r>
              <a:rPr lang="en-US" altLang="zh-CN" b="1" dirty="0"/>
              <a:t>t</a:t>
            </a:r>
            <a:r>
              <a:rPr lang="en-GB" b="1" dirty="0" err="1"/>
              <a:t>ributed</a:t>
            </a:r>
            <a:r>
              <a:rPr lang="en-GB" b="1" dirty="0"/>
              <a:t> Network Embedding to Massive Graphs</a:t>
            </a:r>
            <a:r>
              <a:rPr lang="en-US" altLang="zh-CN" b="1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0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our experiments, we use 8 </a:t>
            </a:r>
            <a:r>
              <a:rPr lang="en-US" altLang="zh-CN" b="1" u="sng" dirty="0"/>
              <a:t>datasets</a:t>
            </a:r>
            <a:r>
              <a:rPr lang="en-US" altLang="zh-CN" dirty="0"/>
              <a:t>, with up to 50 million nodes and almost 1 billion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PANE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neural-network-based</a:t>
            </a:r>
            <a:r>
              <a:rPr lang="zh-CN" altLang="en-US" dirty="0"/>
              <a:t> </a:t>
            </a:r>
            <a:r>
              <a:rPr lang="en-US" altLang="zh-CN" dirty="0"/>
              <a:t>methods,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matrix</a:t>
            </a:r>
            <a:r>
              <a:rPr lang="zh-CN" altLang="en-US" dirty="0"/>
              <a:t> </a:t>
            </a:r>
            <a:r>
              <a:rPr lang="en-US" altLang="zh-CN" dirty="0"/>
              <a:t>factorization-based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method.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We set the embedding dimensionality to 128, which is a common setting in the literature.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4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altLang="zh-CN" dirty="0"/>
              <a:t>Here are the results for the node classification tasks performed using the embeddings generated by each method. </a:t>
            </a:r>
          </a:p>
          <a:p>
            <a:r>
              <a:rPr lang="en-SG" altLang="zh-CN" dirty="0"/>
              <a:t>The x-</a:t>
            </a:r>
            <a:r>
              <a:rPr lang="en-SG" altLang="zh-CN" b="1" u="sng" dirty="0"/>
              <a:t>axes</a:t>
            </a:r>
            <a:r>
              <a:rPr lang="en-SG" altLang="zh-CN" dirty="0"/>
              <a:t> of these figures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percentages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en-SG" altLang="zh-CN" dirty="0"/>
              <a:t>, the y-</a:t>
            </a:r>
            <a:r>
              <a:rPr lang="en-SG" altLang="zh-CN" b="1" u="sng" dirty="0"/>
              <a:t>axes</a:t>
            </a:r>
            <a:r>
              <a:rPr lang="en-SG" altLang="zh-CN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scores.</a:t>
            </a:r>
            <a:endParaRPr lang="en-SG" altLang="zh-CN" dirty="0"/>
          </a:p>
          <a:p>
            <a:r>
              <a:rPr lang="en-US" altLang="zh-CN" dirty="0"/>
              <a:t>Overall, the F1 score of our solution is higher than the state of the art by three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seven</a:t>
            </a:r>
            <a:r>
              <a:rPr lang="en-US" altLang="zh-CN" b="1" u="sng" dirty="0"/>
              <a:t>teen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are the results for the link prediction task.</a:t>
            </a:r>
            <a:r>
              <a:rPr lang="zh-CN" altLang="en-US" dirty="0"/>
              <a:t> </a:t>
            </a:r>
            <a:r>
              <a:rPr lang="en-SG" altLang="zh-CN" dirty="0"/>
              <a:t>The table here shows the performance of each method for link prediction, measured by the area under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SG" altLang="zh-CN" dirty="0"/>
              <a:t>curve, or AUC for short.</a:t>
            </a:r>
          </a:p>
          <a:p>
            <a:endParaRPr lang="en-SG" altLang="zh-CN" dirty="0"/>
          </a:p>
          <a:p>
            <a:r>
              <a:rPr lang="en-US" altLang="zh-CN" dirty="0"/>
              <a:t>The AUC of our solution is 0.9% to 6.6% higher than the state of the art in almost all cases. </a:t>
            </a:r>
          </a:p>
          <a:p>
            <a:r>
              <a:rPr lang="en-US" altLang="zh-CN" dirty="0"/>
              <a:t>The only exception is on the Google+ </a:t>
            </a:r>
            <a:r>
              <a:rPr lang="en-US" altLang="zh-CN" b="1" u="sng" dirty="0"/>
              <a:t>dataset</a:t>
            </a:r>
            <a:r>
              <a:rPr lang="en-US" altLang="zh-CN" dirty="0"/>
              <a:t>, where our solution is outperformed by a competing method by a very small margin.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In the next set of experiments, we measure the running time of each method on all </a:t>
            </a:r>
            <a:r>
              <a:rPr lang="en-US" altLang="zh-CN" b="1" u="sng" dirty="0"/>
              <a:t>datasets</a:t>
            </a:r>
            <a:r>
              <a:rPr lang="en-US" altLang="zh-CN" dirty="0"/>
              <a:t>. The Y-</a:t>
            </a:r>
            <a:r>
              <a:rPr lang="en-US" altLang="zh-CN" b="1" u="sng" dirty="0"/>
              <a:t>axes</a:t>
            </a:r>
            <a:r>
              <a:rPr lang="en-US" altLang="zh-CN" dirty="0"/>
              <a:t> here represent the running time in log scale. </a:t>
            </a:r>
          </a:p>
          <a:p>
            <a:endParaRPr lang="en-US" altLang="zh-CN" dirty="0"/>
          </a:p>
          <a:p>
            <a:r>
              <a:rPr lang="en-US" altLang="zh-CN" dirty="0"/>
              <a:t>In general, our solution is orders of magnitude faster than competing methods. Even on this largest dataset with close to 1 billion </a:t>
            </a:r>
            <a:r>
              <a:rPr lang="en-US" altLang="zh-CN" b="1" u="sng" dirty="0"/>
              <a:t>edges</a:t>
            </a:r>
            <a:r>
              <a:rPr lang="en-US" altLang="zh-CN" dirty="0"/>
              <a:t>, our solution can terminate within 12 hours using 10 threads.</a:t>
            </a:r>
            <a:endParaRPr lang="en-US" altLang="zh-C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random walk that goes from a node to an attribute, </a:t>
            </a:r>
          </a:p>
          <a:p>
            <a:r>
              <a:rPr lang="en-US" altLang="zh-CN" dirty="0"/>
              <a:t>[click]</a:t>
            </a:r>
            <a:endParaRPr lang="en-US" dirty="0"/>
          </a:p>
          <a:p>
            <a:r>
              <a:rPr lang="en-US" dirty="0"/>
              <a:t>we also define a type of random walk that goes from an attribute to a node and will explain why we do this</a:t>
            </a:r>
            <a:r>
              <a:rPr lang="en-US" altLang="zh-CN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fist explain the random walks that we use</a:t>
            </a:r>
            <a:r>
              <a:rPr lang="en-US" altLang="zh-CN" dirty="0"/>
              <a:t>.</a:t>
            </a:r>
          </a:p>
          <a:p>
            <a:endParaRPr lang="en-US" dirty="0"/>
          </a:p>
          <a:p>
            <a:r>
              <a:rPr lang="en-US" altLang="zh-CN" dirty="0"/>
              <a:t>[click]</a:t>
            </a:r>
          </a:p>
          <a:p>
            <a:r>
              <a:rPr lang="en-US" altLang="zh-CN" dirty="0"/>
              <a:t>[click]</a:t>
            </a:r>
            <a:endParaRPr lang="en-US" dirty="0"/>
          </a:p>
          <a:p>
            <a:r>
              <a:rPr lang="en-US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u,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node-to-attribute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walk</a:t>
            </a:r>
            <a:r>
              <a:rPr lang="zh-CN" altLang="en-US" dirty="0"/>
              <a:t> </a:t>
            </a:r>
            <a:r>
              <a:rPr lang="en-US" altLang="zh-CN" dirty="0"/>
              <a:t>starts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jumps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out-neighbor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stops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node.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stopped,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picks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weight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node-attribute</a:t>
            </a:r>
            <a:r>
              <a:rPr lang="zh-CN" altLang="en-US" dirty="0"/>
              <a:t> </a:t>
            </a:r>
            <a:r>
              <a:rPr lang="en-US" altLang="zh-CN" dirty="0"/>
              <a:t>association.</a:t>
            </a:r>
            <a:r>
              <a:rPr lang="zh-CN" altLang="en-US" dirty="0"/>
              <a:t> </a:t>
            </a:r>
            <a:endParaRPr lang="en-SG" altLang="zh-CN" dirty="0"/>
          </a:p>
          <a:p>
            <a:endParaRPr lang="en-SG" altLang="zh-CN" dirty="0"/>
          </a:p>
          <a:p>
            <a:r>
              <a:rPr lang="en-US" altLang="zh-CN" dirty="0"/>
              <a:t>[click]</a:t>
            </a:r>
            <a:endParaRPr lang="en-SG" altLang="zh-CN" dirty="0"/>
          </a:p>
          <a:p>
            <a:r>
              <a:rPr lang="en-US" dirty="0"/>
              <a:t>The intuition here is that the random walk samples an attribute r from the neighborhood of node u. If r appears frequently in the neighborhood of u, then it has a higher probability to be sampled. Intuitively, such an attribute r has a strong relationship with 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 </a:t>
            </a:r>
            <a:r>
              <a:rPr lang="en-US" altLang="zh-CN" b="1" u="sng" dirty="0"/>
              <a:t>on</a:t>
            </a:r>
            <a:r>
              <a:rPr lang="en-US" altLang="zh-CN" dirty="0"/>
              <a:t> the above notion of random walks, we define the node-attribute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r>
              <a:rPr lang="zh-CN" altLang="en-US" dirty="0"/>
              <a:t> </a:t>
            </a:r>
            <a:r>
              <a:rPr lang="en-US" altLang="zh-CN" dirty="0"/>
              <a:t>F[</a:t>
            </a:r>
            <a:r>
              <a:rPr lang="en-US" altLang="zh-CN" dirty="0" err="1"/>
              <a:t>u,r</a:t>
            </a:r>
            <a:r>
              <a:rPr lang="en-US" altLang="zh-CN" dirty="0"/>
              <a:t>] between a node u and an attribute r 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normalized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node-to-attribute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walks.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[</a:t>
            </a:r>
            <a:r>
              <a:rPr lang="en-US" altLang="zh-CN" dirty="0" err="1"/>
              <a:t>click,click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attribute-to-node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walk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picks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weight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association,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starts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walk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terminating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v.</a:t>
            </a:r>
          </a:p>
          <a:p>
            <a:endParaRPr lang="en-US" dirty="0"/>
          </a:p>
          <a:p>
            <a:r>
              <a:rPr lang="en-US" altLang="zh-CN" dirty="0"/>
              <a:t>[click]</a:t>
            </a:r>
            <a:endParaRPr lang="en-US" dirty="0"/>
          </a:p>
          <a:p>
            <a:r>
              <a:rPr lang="en-US" dirty="0"/>
              <a:t>The intuition here is if a node v has a strong connection to an attribute r, then the random walk from r has a relatively high probability to sample v.</a:t>
            </a:r>
          </a:p>
          <a:p>
            <a:endParaRPr lang="en-US" dirty="0"/>
          </a:p>
          <a:p>
            <a:r>
              <a:rPr lang="en-US" altLang="zh-CN" dirty="0"/>
              <a:t>[click]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Based on this notion of random walks, we define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attribute-node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r>
              <a:rPr lang="zh-CN" altLang="en-US" dirty="0"/>
              <a:t> </a:t>
            </a:r>
            <a:r>
              <a:rPr lang="en-US" altLang="zh-CN" dirty="0"/>
              <a:t>B[</a:t>
            </a:r>
            <a:r>
              <a:rPr lang="en-US" altLang="zh-CN" dirty="0" err="1"/>
              <a:t>r,v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normalized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attribute-to-node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walk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ending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v.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do we define a node-attribute affinity as well as an attribute-node affinity?</a:t>
            </a:r>
          </a:p>
          <a:p>
            <a:r>
              <a:rPr lang="en-US" dirty="0"/>
              <a:t>The reason is that we can combine these two affinities to implicitly model the affinity between nodes.</a:t>
            </a:r>
          </a:p>
          <a:p>
            <a:endParaRPr lang="en-US" dirty="0"/>
          </a:p>
          <a:p>
            <a:r>
              <a:rPr lang="en-US" altLang="zh-CN" dirty="0"/>
              <a:t>[click,</a:t>
            </a:r>
            <a:r>
              <a:rPr lang="zh-CN" altLang="en-US" dirty="0"/>
              <a:t> </a:t>
            </a:r>
            <a:r>
              <a:rPr lang="en-US" altLang="zh-CN" dirty="0"/>
              <a:t>click]</a:t>
            </a:r>
            <a:endParaRPr lang="en-SG" altLang="zh-CN" dirty="0"/>
          </a:p>
          <a:p>
            <a:r>
              <a:rPr lang="en-US" altLang="zh-CN" dirty="0"/>
              <a:t>Intuitively, if we have a random walk that goes from a node u to an attribute r, and we have another random walk that goes from r to another node v, then the </a:t>
            </a:r>
            <a:r>
              <a:rPr lang="en-US" altLang="zh-CN" b="1" u="sng" dirty="0"/>
              <a:t>combination</a:t>
            </a:r>
            <a:r>
              <a:rPr lang="zh-CN" altLang="en-US" b="1" u="sng" dirty="0"/>
              <a:t> </a:t>
            </a:r>
            <a:r>
              <a:rPr lang="en-US" altLang="zh-CN" b="1" u="sng" dirty="0"/>
              <a:t>(</a:t>
            </a:r>
            <a:r>
              <a:rPr lang="en-SG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kɒmbɪˈneɪʃ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SG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)n</a:t>
            </a:r>
            <a:r>
              <a:rPr lang="en-US" altLang="zh-CN" b="1" u="sng" dirty="0"/>
              <a:t>)</a:t>
            </a:r>
            <a:r>
              <a:rPr lang="en-US" altLang="zh-CN" dirty="0"/>
              <a:t> of these two random walks can be regarded as a random walk from u to v, with a teleport in the middle.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7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the question is, how can we construct embeddings to capture the affinity measurements that we just mentioned?</a:t>
            </a:r>
            <a:r>
              <a:rPr lang="zh-CN" altLang="en-US" dirty="0"/>
              <a:t> </a:t>
            </a:r>
            <a:r>
              <a:rPr lang="en-SG" altLang="zh-CN" dirty="0"/>
              <a:t>The idea is as follows.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[click]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aim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matrix</a:t>
            </a:r>
            <a:r>
              <a:rPr lang="zh-CN" altLang="en-US" dirty="0"/>
              <a:t> </a:t>
            </a:r>
            <a:r>
              <a:rPr lang="en-US" altLang="zh-CN" dirty="0" err="1"/>
              <a:t>Xf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backward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matrix</a:t>
            </a:r>
            <a:r>
              <a:rPr lang="zh-CN" altLang="en-US" dirty="0"/>
              <a:t> </a:t>
            </a:r>
            <a:r>
              <a:rPr lang="en-US" altLang="zh-CN" dirty="0" err="1"/>
              <a:t>Xb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matrix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attributes.</a:t>
            </a:r>
          </a:p>
          <a:p>
            <a:endParaRPr lang="en-US" altLang="zh-CN" dirty="0"/>
          </a:p>
          <a:p>
            <a:r>
              <a:rPr lang="en-US" altLang="zh-CN" dirty="0"/>
              <a:t>[click</a:t>
            </a:r>
            <a:r>
              <a:rPr lang="zh-CN" altLang="en-US" dirty="0"/>
              <a:t>，</a:t>
            </a:r>
            <a:r>
              <a:rPr lang="en-US" altLang="zh-CN" dirty="0"/>
              <a:t>click]</a:t>
            </a:r>
            <a:br>
              <a:rPr lang="en-SG" altLang="zh-CN" dirty="0"/>
            </a:b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 err="1"/>
              <a:t>Xf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reconstruct</a:t>
            </a:r>
            <a:r>
              <a:rPr lang="zh-CN" altLang="en-US" dirty="0"/>
              <a:t> </a:t>
            </a:r>
            <a:r>
              <a:rPr lang="en-US" altLang="zh-CN" dirty="0"/>
              <a:t>node-attribute</a:t>
            </a:r>
            <a:r>
              <a:rPr lang="zh-CN" altLang="en-US" dirty="0"/>
              <a:t> </a:t>
            </a:r>
            <a:r>
              <a:rPr lang="en-US" altLang="zh-CN" dirty="0"/>
              <a:t>affinities,</a:t>
            </a:r>
            <a:r>
              <a:rPr lang="zh-CN" altLang="en-US" dirty="0"/>
              <a:t> </a:t>
            </a:r>
            <a:r>
              <a:rPr lang="en-US" altLang="zh-CN" dirty="0" err="1"/>
              <a:t>Xb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capture</a:t>
            </a:r>
            <a:r>
              <a:rPr lang="zh-CN" altLang="en-US" dirty="0"/>
              <a:t> </a:t>
            </a:r>
            <a:r>
              <a:rPr lang="en-US" altLang="zh-CN" dirty="0"/>
              <a:t>attribute-node</a:t>
            </a:r>
            <a:r>
              <a:rPr lang="zh-CN" altLang="en-US" dirty="0"/>
              <a:t> </a:t>
            </a:r>
            <a:r>
              <a:rPr lang="en-US" altLang="zh-CN" dirty="0"/>
              <a:t>affinities.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nodes,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attributes,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b="1" u="sng" dirty="0"/>
              <a:t>edges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SG" altLang="zh-CN" dirty="0"/>
          </a:p>
          <a:p>
            <a:r>
              <a:rPr lang="en-US" altLang="zh-CN" dirty="0"/>
              <a:t>The construction of the two affinity matrices takes only O(</a:t>
            </a:r>
            <a:r>
              <a:rPr lang="en-US" altLang="zh-CN" dirty="0" err="1"/>
              <a:t>nd</a:t>
            </a:r>
            <a:r>
              <a:rPr lang="en-US" altLang="zh-CN" dirty="0"/>
              <a:t>) space and O(md) time</a:t>
            </a:r>
          </a:p>
          <a:p>
            <a:r>
              <a:rPr lang="en-US" altLang="zh-CN" dirty="0"/>
              <a:t>Then we jointly factorize F and B to obtain the embedding matrices.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63E53-E70C-DA48-ADE4-EF8245178E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746" y="1347682"/>
            <a:ext cx="7861604" cy="1597741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746" y="3138382"/>
            <a:ext cx="7861604" cy="80496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91383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5588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14898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56982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2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14898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583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818482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9340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14898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164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14898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8699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3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9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83445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7996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83445"/>
            <a:ext cx="512064" cy="512064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4405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767263"/>
            <a:ext cx="7429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2E482B0-A764-7649-BFD8-7624B53F13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6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4282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4282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282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4282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282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282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1.jpeg"/><Relationship Id="rId4" Type="http://schemas.openxmlformats.org/officeDocument/2006/relationships/image" Target="../media/image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198" y="1123138"/>
            <a:ext cx="7861604" cy="1597741"/>
          </a:xfrm>
        </p:spPr>
        <p:txBody>
          <a:bodyPr anchor="t">
            <a:normAutofit/>
          </a:bodyPr>
          <a:lstStyle/>
          <a:p>
            <a:r>
              <a:rPr lang="en-GB" sz="4050" b="1" dirty="0"/>
              <a:t>Scaling At</a:t>
            </a:r>
            <a:r>
              <a:rPr lang="en-US" altLang="zh-CN" sz="4050" b="1" dirty="0"/>
              <a:t>t</a:t>
            </a:r>
            <a:r>
              <a:rPr lang="en-GB" sz="4050" b="1" dirty="0" err="1"/>
              <a:t>ributed</a:t>
            </a:r>
            <a:r>
              <a:rPr lang="en-GB" sz="4050" b="1" dirty="0"/>
              <a:t> Network Embedding to Massive Graphs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888" y="2920589"/>
            <a:ext cx="6667647" cy="1241822"/>
          </a:xfrm>
        </p:spPr>
        <p:txBody>
          <a:bodyPr>
            <a:normAutofit/>
          </a:bodyPr>
          <a:lstStyle/>
          <a:p>
            <a:r>
              <a:rPr lang="en-SG" dirty="0"/>
              <a:t>by: R. Yang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SG" dirty="0"/>
              <a:t>J. Shi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SG" dirty="0"/>
              <a:t>X. Xiao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SG" dirty="0"/>
              <a:t>Y. Yang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SG" dirty="0"/>
              <a:t>J. Liu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 </a:t>
            </a:r>
            <a:r>
              <a:rPr lang="en-SG" dirty="0"/>
              <a:t>S. </a:t>
            </a:r>
            <a:r>
              <a:rPr lang="en-SG" dirty="0" err="1"/>
              <a:t>Bhowmick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1743" y="2658779"/>
            <a:ext cx="34290" cy="837467"/>
          </a:xfrm>
          <a:prstGeom prst="rect">
            <a:avLst/>
          </a:prstGeom>
          <a:solidFill>
            <a:srgbClr val="ED7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26" name="Picture 2" descr="Hamad Bin Khalifa University - Home | Facebook">
            <a:extLst>
              <a:ext uri="{FF2B5EF4-FFF2-40B4-BE49-F238E27FC236}">
                <a16:creationId xmlns:a16="http://schemas.microsoft.com/office/drawing/2014/main" id="{0979222B-96B9-4D29-B52F-A4F7DAA4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10" y="4191202"/>
            <a:ext cx="980895" cy="98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ng Kong Polytechnic University - Wikipedia">
            <a:extLst>
              <a:ext uri="{FF2B5EF4-FFF2-40B4-BE49-F238E27FC236}">
                <a16:creationId xmlns:a16="http://schemas.microsoft.com/office/drawing/2014/main" id="{A3C99341-DF3A-4C23-AC41-2512C0EE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87" y="4341967"/>
            <a:ext cx="707296" cy="7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nyang Technological University - Wikipedia">
            <a:extLst>
              <a:ext uri="{FF2B5EF4-FFF2-40B4-BE49-F238E27FC236}">
                <a16:creationId xmlns:a16="http://schemas.microsoft.com/office/drawing/2014/main" id="{26AFA833-C48E-406D-B6FA-2B9FC2F0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02" y="4373397"/>
            <a:ext cx="529271" cy="6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University of Singapore - Wikipedia">
            <a:extLst>
              <a:ext uri="{FF2B5EF4-FFF2-40B4-BE49-F238E27FC236}">
                <a16:creationId xmlns:a16="http://schemas.microsoft.com/office/drawing/2014/main" id="{712768DC-0013-4963-9F03-1EAF0F40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88" y="4334308"/>
            <a:ext cx="614937" cy="7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RRD Quality Index Research Journal | International Research Journal |  Leading Academic Research Journal | Best paper award">
            <a:extLst>
              <a:ext uri="{FF2B5EF4-FFF2-40B4-BE49-F238E27FC236}">
                <a16:creationId xmlns:a16="http://schemas.microsoft.com/office/drawing/2014/main" id="{8E01B4FA-0B43-441E-9FC7-A5AD0995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74" y="112391"/>
            <a:ext cx="1228299" cy="9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LDB 2021 - 47th International Conference on Very Large Data Bases">
            <a:extLst>
              <a:ext uri="{FF2B5EF4-FFF2-40B4-BE49-F238E27FC236}">
                <a16:creationId xmlns:a16="http://schemas.microsoft.com/office/drawing/2014/main" id="{AEECA619-7C08-4C7B-970E-5ED9C0F5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36597" y="276007"/>
            <a:ext cx="1567177" cy="5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B732-7DD4-5E40-B117-7D1CE315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Walks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86332-FB70-7247-A8B8-01A7882778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9"/>
                <a:ext cx="4392969" cy="3263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Forward random walk from node </a:t>
                </a:r>
                <a14:m>
                  <m:oMath xmlns:m="http://schemas.openxmlformats.org/officeDocument/2006/math">
                    <m:r>
                      <a:rPr lang="en-SG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>
                    <a:solidFill>
                      <a:schemeClr val="tx1"/>
                    </a:solidFill>
                  </a:rPr>
                  <a:t>Start from </a:t>
                </a:r>
                <a14:m>
                  <m:oMath xmlns:m="http://schemas.openxmlformats.org/officeDocument/2006/math">
                    <m:r>
                      <a:rPr lang="en-SG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>
                    <a:solidFill>
                      <a:schemeClr val="tx1"/>
                    </a:solidFill>
                  </a:rPr>
                  <a:t>At each step, stop with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probability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>
                    <a:solidFill>
                      <a:schemeClr val="tx1"/>
                    </a:solidFill>
                  </a:rPr>
                  <a:t>After stopping at a node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pick an attribute </a:t>
                </a:r>
                <a14:m>
                  <m:oMath xmlns:m="http://schemas.openxmlformats.org/officeDocument/2006/math">
                    <m:r>
                      <a:rPr lang="en-SG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SG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SG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Intuition: it samples an attribute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from the vicinity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86332-FB70-7247-A8B8-01A788277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9"/>
                <a:ext cx="4392969" cy="3263504"/>
              </a:xfrm>
              <a:blipFill>
                <a:blip r:embed="rId3"/>
                <a:stretch>
                  <a:fillRect l="-1248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A7E1238-D0F7-0449-9DAC-B96B1F0A1EED}"/>
              </a:ext>
            </a:extLst>
          </p:cNvPr>
          <p:cNvGrpSpPr/>
          <p:nvPr/>
        </p:nvGrpSpPr>
        <p:grpSpPr>
          <a:xfrm>
            <a:off x="4797176" y="1583492"/>
            <a:ext cx="3910154" cy="2044845"/>
            <a:chOff x="4797176" y="1583492"/>
            <a:chExt cx="3910154" cy="2044845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4998BA3-067D-ED47-955D-1FA65F7752BD}"/>
                </a:ext>
              </a:extLst>
            </p:cNvPr>
            <p:cNvCxnSpPr>
              <a:cxnSpLocks/>
              <a:stCxn id="115" idx="0"/>
              <a:endCxn id="114" idx="4"/>
            </p:cNvCxnSpPr>
            <p:nvPr/>
          </p:nvCxnSpPr>
          <p:spPr bwMode="auto">
            <a:xfrm flipH="1" flipV="1">
              <a:off x="7537283" y="2489422"/>
              <a:ext cx="342158" cy="636515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2556E26-20CC-8747-B2B7-FEC48F570288}"/>
                </a:ext>
              </a:extLst>
            </p:cNvPr>
            <p:cNvCxnSpPr>
              <a:cxnSpLocks/>
              <a:stCxn id="112" idx="6"/>
              <a:endCxn id="115" idx="2"/>
            </p:cNvCxnSpPr>
            <p:nvPr/>
          </p:nvCxnSpPr>
          <p:spPr bwMode="auto">
            <a:xfrm>
              <a:off x="6957856" y="3194709"/>
              <a:ext cx="809363" cy="43450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05D92061-2691-DA42-B1A8-047C03AC68AF}"/>
                </a:ext>
              </a:extLst>
            </p:cNvPr>
            <p:cNvCxnSpPr>
              <a:cxnSpLocks/>
              <a:stCxn id="121" idx="6"/>
              <a:endCxn id="112" idx="2"/>
            </p:cNvCxnSpPr>
            <p:nvPr/>
          </p:nvCxnSpPr>
          <p:spPr bwMode="auto">
            <a:xfrm flipV="1">
              <a:off x="5966035" y="3194709"/>
              <a:ext cx="767378" cy="153034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9EC7315-BADE-A640-9D36-58AD676C5A09}"/>
                </a:ext>
              </a:extLst>
            </p:cNvPr>
            <p:cNvCxnSpPr>
              <a:cxnSpLocks/>
              <a:stCxn id="114" idx="6"/>
              <a:endCxn id="116" idx="2"/>
            </p:cNvCxnSpPr>
            <p:nvPr/>
          </p:nvCxnSpPr>
          <p:spPr bwMode="auto">
            <a:xfrm>
              <a:off x="7649504" y="2377201"/>
              <a:ext cx="769486" cy="111931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9C54179-2698-FA44-9741-18D3BE475914}"/>
                </a:ext>
              </a:extLst>
            </p:cNvPr>
            <p:cNvCxnSpPr>
              <a:cxnSpLocks/>
              <a:stCxn id="112" idx="0"/>
              <a:endCxn id="113" idx="4"/>
            </p:cNvCxnSpPr>
            <p:nvPr/>
          </p:nvCxnSpPr>
          <p:spPr bwMode="auto">
            <a:xfrm flipH="1" flipV="1">
              <a:off x="6836011" y="2870025"/>
              <a:ext cx="9624" cy="212462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589A135-A603-F54B-BAD3-7759D6DBAF76}"/>
                </a:ext>
              </a:extLst>
            </p:cNvPr>
            <p:cNvSpPr/>
            <p:nvPr/>
          </p:nvSpPr>
          <p:spPr bwMode="auto">
            <a:xfrm>
              <a:off x="5993461" y="2462913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95EF839-F847-274A-A5BA-E1A8C1516C25}"/>
                </a:ext>
              </a:extLst>
            </p:cNvPr>
            <p:cNvSpPr/>
            <p:nvPr/>
          </p:nvSpPr>
          <p:spPr bwMode="auto">
            <a:xfrm>
              <a:off x="6733413" y="3082487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31D53D-F061-CE41-B01B-66C7AD68FEBC}"/>
                </a:ext>
              </a:extLst>
            </p:cNvPr>
            <p:cNvSpPr/>
            <p:nvPr/>
          </p:nvSpPr>
          <p:spPr bwMode="auto">
            <a:xfrm>
              <a:off x="6723789" y="2645582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1155E6A-BACF-624D-AC58-13A058EF91FD}"/>
                </a:ext>
              </a:extLst>
            </p:cNvPr>
            <p:cNvSpPr/>
            <p:nvPr/>
          </p:nvSpPr>
          <p:spPr bwMode="auto">
            <a:xfrm>
              <a:off x="7425061" y="2264979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58E7C54-3E43-5744-9CB2-2DC1F57BF103}"/>
                </a:ext>
              </a:extLst>
            </p:cNvPr>
            <p:cNvSpPr/>
            <p:nvPr/>
          </p:nvSpPr>
          <p:spPr bwMode="auto">
            <a:xfrm>
              <a:off x="7767219" y="3125937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1CAF23D-18FB-C144-A68D-A8150E96F93C}"/>
                </a:ext>
              </a:extLst>
            </p:cNvPr>
            <p:cNvSpPr/>
            <p:nvPr/>
          </p:nvSpPr>
          <p:spPr bwMode="auto">
            <a:xfrm>
              <a:off x="8418990" y="2367724"/>
              <a:ext cx="224443" cy="2428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682AB7C-E2A9-1C45-BBF3-102734AAA54A}"/>
                </a:ext>
              </a:extLst>
            </p:cNvPr>
            <p:cNvCxnSpPr>
              <a:cxnSpLocks/>
              <a:stCxn id="111" idx="6"/>
              <a:endCxn id="113" idx="2"/>
            </p:cNvCxnSpPr>
            <p:nvPr/>
          </p:nvCxnSpPr>
          <p:spPr bwMode="auto">
            <a:xfrm>
              <a:off x="6217904" y="2575135"/>
              <a:ext cx="505885" cy="182669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5BADE45-F33B-984E-8727-31E10161429B}"/>
                </a:ext>
              </a:extLst>
            </p:cNvPr>
            <p:cNvCxnSpPr>
              <a:cxnSpLocks/>
              <a:stCxn id="113" idx="4"/>
              <a:endCxn id="112" idx="0"/>
            </p:cNvCxnSpPr>
            <p:nvPr/>
          </p:nvCxnSpPr>
          <p:spPr bwMode="auto">
            <a:xfrm>
              <a:off x="6836011" y="2870025"/>
              <a:ext cx="9624" cy="2124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non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F515D0EF-D6A3-AC49-8704-996D51B7C7B5}"/>
                </a:ext>
              </a:extLst>
            </p:cNvPr>
            <p:cNvCxnSpPr>
              <a:cxnSpLocks/>
              <a:stCxn id="113" idx="7"/>
              <a:endCxn id="114" idx="3"/>
            </p:cNvCxnSpPr>
            <p:nvPr/>
          </p:nvCxnSpPr>
          <p:spPr bwMode="auto">
            <a:xfrm flipV="1">
              <a:off x="6915363" y="2456553"/>
              <a:ext cx="542567" cy="221898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91CF0EE-0EDB-8148-B354-F18D3A745DCF}"/>
                </a:ext>
              </a:extLst>
            </p:cNvPr>
            <p:cNvCxnSpPr>
              <a:cxnSpLocks/>
              <a:stCxn id="115" idx="6"/>
              <a:endCxn id="124" idx="3"/>
            </p:cNvCxnSpPr>
            <p:nvPr/>
          </p:nvCxnSpPr>
          <p:spPr bwMode="auto">
            <a:xfrm flipV="1">
              <a:off x="7991662" y="3048080"/>
              <a:ext cx="524094" cy="190079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B5B7005-8A8A-5B46-A17C-51E38C6038F2}"/>
                </a:ext>
              </a:extLst>
            </p:cNvPr>
            <p:cNvSpPr/>
            <p:nvPr/>
          </p:nvSpPr>
          <p:spPr bwMode="auto">
            <a:xfrm>
              <a:off x="5741592" y="3235521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3A407292-2C25-8340-89DA-50678EF84CED}"/>
                </a:ext>
              </a:extLst>
            </p:cNvPr>
            <p:cNvCxnSpPr>
              <a:cxnSpLocks/>
              <a:stCxn id="112" idx="2"/>
              <a:endCxn id="121" idx="6"/>
            </p:cNvCxnSpPr>
            <p:nvPr/>
          </p:nvCxnSpPr>
          <p:spPr bwMode="auto">
            <a:xfrm flipH="1">
              <a:off x="5966035" y="3194709"/>
              <a:ext cx="767378" cy="153034"/>
            </a:xfrm>
            <a:prstGeom prst="straightConnector1">
              <a:avLst/>
            </a:prstGeom>
            <a:ln w="22225">
              <a:solidFill>
                <a:srgbClr val="ED7F0D"/>
              </a:solidFill>
              <a:headEnd type="arrow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88C406D-3D17-4647-AA73-E24FC2881D08}"/>
                </a:ext>
              </a:extLst>
            </p:cNvPr>
            <p:cNvCxnSpPr>
              <a:cxnSpLocks/>
              <a:stCxn id="121" idx="0"/>
              <a:endCxn id="111" idx="4"/>
            </p:cNvCxnSpPr>
            <p:nvPr/>
          </p:nvCxnSpPr>
          <p:spPr bwMode="auto">
            <a:xfrm flipV="1">
              <a:off x="5853814" y="2687356"/>
              <a:ext cx="251869" cy="548165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92388E2-EF0E-6A42-8148-EB200A0EAF9C}"/>
                </a:ext>
              </a:extLst>
            </p:cNvPr>
            <p:cNvSpPr/>
            <p:nvPr/>
          </p:nvSpPr>
          <p:spPr bwMode="auto">
            <a:xfrm>
              <a:off x="8482887" y="2856506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C1BAC74-31F9-2546-8C23-57DCF475367D}"/>
                </a:ext>
              </a:extLst>
            </p:cNvPr>
            <p:cNvSpPr/>
            <p:nvPr/>
          </p:nvSpPr>
          <p:spPr bwMode="auto">
            <a:xfrm>
              <a:off x="4797176" y="3045345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E454F7F-BD82-484D-BE0F-4768FB412498}"/>
                </a:ext>
              </a:extLst>
            </p:cNvPr>
            <p:cNvCxnSpPr>
              <a:cxnSpLocks/>
              <a:stCxn id="121" idx="2"/>
              <a:endCxn id="125" idx="6"/>
            </p:cNvCxnSpPr>
            <p:nvPr/>
          </p:nvCxnSpPr>
          <p:spPr bwMode="auto">
            <a:xfrm flipH="1" flipV="1">
              <a:off x="5021619" y="3157567"/>
              <a:ext cx="719973" cy="190176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BD9E7B0F-916A-374A-B43A-DB995ABF87D9}"/>
                    </a:ext>
                  </a:extLst>
                </p:cNvPr>
                <p:cNvSpPr/>
                <p:nvPr/>
              </p:nvSpPr>
              <p:spPr>
                <a:xfrm>
                  <a:off x="5566314" y="2963322"/>
                  <a:ext cx="376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</m:oMath>
                  </a14:m>
                  <a:r>
                    <a:rPr lang="zh-CN" altLang="en-US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i="1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BD9E7B0F-916A-374A-B43A-DB995ABF87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6314" y="2963322"/>
                  <a:ext cx="3764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604859-8789-FC4B-B667-FA1194DC8C43}"/>
                </a:ext>
              </a:extLst>
            </p:cNvPr>
            <p:cNvSpPr/>
            <p:nvPr/>
          </p:nvSpPr>
          <p:spPr>
            <a:xfrm>
              <a:off x="6556388" y="3212060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stop?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482E6D5-9359-B140-98B9-E9E842962780}"/>
                </a:ext>
              </a:extLst>
            </p:cNvPr>
            <p:cNvSpPr/>
            <p:nvPr/>
          </p:nvSpPr>
          <p:spPr>
            <a:xfrm>
              <a:off x="7570293" y="3259005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stop?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E2F227F-1983-124D-93D7-85C0A07BAD2E}"/>
                </a:ext>
              </a:extLst>
            </p:cNvPr>
            <p:cNvSpPr/>
            <p:nvPr/>
          </p:nvSpPr>
          <p:spPr>
            <a:xfrm>
              <a:off x="7571467" y="1961276"/>
              <a:ext cx="590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stop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FBBFE00D-3DAB-CD40-9E88-9FC0E8B93442}"/>
                    </a:ext>
                  </a:extLst>
                </p:cNvPr>
                <p:cNvSpPr/>
                <p:nvPr/>
              </p:nvSpPr>
              <p:spPr>
                <a:xfrm>
                  <a:off x="7348355" y="1962311"/>
                  <a:ext cx="3693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</m:oMath>
                  </a14:m>
                  <a:r>
                    <a:rPr lang="zh-CN" altLang="en-US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i="1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FBBFE00D-3DAB-CD40-9E88-9FC0E8B93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8355" y="1962311"/>
                  <a:ext cx="3693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1DD08371-9DB8-204E-8F0C-FB87D8EF3B49}"/>
                </a:ext>
              </a:extLst>
            </p:cNvPr>
            <p:cNvCxnSpPr>
              <a:cxnSpLocks/>
              <a:stCxn id="114" idx="2"/>
            </p:cNvCxnSpPr>
            <p:nvPr/>
          </p:nvCxnSpPr>
          <p:spPr bwMode="auto">
            <a:xfrm flipH="1" flipV="1">
              <a:off x="6693837" y="1890495"/>
              <a:ext cx="731224" cy="486706"/>
            </a:xfrm>
            <a:prstGeom prst="straightConnector1">
              <a:avLst/>
            </a:prstGeom>
            <a:ln w="31750">
              <a:solidFill>
                <a:srgbClr val="CC6600"/>
              </a:solidFill>
              <a:prstDash val="sysDot"/>
              <a:headEnd type="none" w="med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3D30446-6E48-2F42-84DA-1D5BCA018879}"/>
                    </a:ext>
                  </a:extLst>
                </p:cNvPr>
                <p:cNvSpPr/>
                <p:nvPr/>
              </p:nvSpPr>
              <p:spPr>
                <a:xfrm>
                  <a:off x="5602799" y="1583492"/>
                  <a:ext cx="12302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SG" altLang="zh-CN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attribute</a:t>
                  </a:r>
                  <a:r>
                    <a:rPr lang="en-SG" altLang="zh-CN" b="0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SG" altLang="zh-CN" b="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</m:oMath>
                  </a14:m>
                  <a:r>
                    <a:rPr lang="zh-CN" altLang="en-US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i="1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3D30446-6E48-2F42-84DA-1D5BCA0188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799" y="1583492"/>
                  <a:ext cx="123020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082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E43E9874-3FD0-CE49-8C79-A7DB9F4BD3D1}"/>
                </a:ext>
              </a:extLst>
            </p:cNvPr>
            <p:cNvCxnSpPr>
              <a:cxnSpLocks/>
              <a:stCxn id="112" idx="6"/>
              <a:endCxn id="115" idx="2"/>
            </p:cNvCxnSpPr>
            <p:nvPr/>
          </p:nvCxnSpPr>
          <p:spPr bwMode="auto">
            <a:xfrm>
              <a:off x="6957856" y="3194709"/>
              <a:ext cx="809363" cy="43450"/>
            </a:xfrm>
            <a:prstGeom prst="straightConnector1">
              <a:avLst/>
            </a:prstGeom>
            <a:ln w="22225">
              <a:solidFill>
                <a:srgbClr val="ED7F0D"/>
              </a:solidFill>
              <a:headEnd type="none" w="med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EA664A5-1F1E-1547-B253-DEF51B15137D}"/>
                </a:ext>
              </a:extLst>
            </p:cNvPr>
            <p:cNvCxnSpPr>
              <a:cxnSpLocks/>
              <a:stCxn id="115" idx="0"/>
              <a:endCxn id="114" idx="4"/>
            </p:cNvCxnSpPr>
            <p:nvPr/>
          </p:nvCxnSpPr>
          <p:spPr bwMode="auto">
            <a:xfrm flipH="1" flipV="1">
              <a:off x="7537283" y="2489422"/>
              <a:ext cx="342158" cy="636515"/>
            </a:xfrm>
            <a:prstGeom prst="straightConnector1">
              <a:avLst/>
            </a:prstGeom>
            <a:ln w="22225">
              <a:solidFill>
                <a:srgbClr val="ED7F0D"/>
              </a:solidFill>
              <a:headEnd type="none" w="med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3055EBA-0E22-4729-8E52-7D9B54D0FA5C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6BB1-F216-2C4E-A613-6906DD32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Node-Attribute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70E25-F309-BE46-9AD9-25850F54A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9"/>
                <a:ext cx="4042410" cy="326350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u="sng" dirty="0">
                    <a:solidFill>
                      <a:schemeClr val="tx1"/>
                    </a:solidFill>
                  </a:rPr>
                  <a:t>Node-attribute affinity: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SG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SG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normalized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</a:rPr>
                  <a:t>probability that a forward random walk from </a:t>
                </a:r>
                <a14:m>
                  <m:oMath xmlns:m="http://schemas.openxmlformats.org/officeDocument/2006/math">
                    <m:r>
                      <a:rPr lang="en-SG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samples </a:t>
                </a:r>
                <a14:m>
                  <m:oMath xmlns:m="http://schemas.openxmlformats.org/officeDocument/2006/math">
                    <m:r>
                      <a:rPr lang="en-SG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the end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70E25-F309-BE46-9AD9-25850F54A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9"/>
                <a:ext cx="4042410" cy="3263504"/>
              </a:xfrm>
              <a:blipFill>
                <a:blip r:embed="rId3"/>
                <a:stretch>
                  <a:fillRect l="-1810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862005-B352-C348-9DD0-DA4FEB336A51}"/>
              </a:ext>
            </a:extLst>
          </p:cNvPr>
          <p:cNvCxnSpPr>
            <a:cxnSpLocks/>
            <a:stCxn id="13" idx="0"/>
            <a:endCxn id="12" idx="4"/>
          </p:cNvCxnSpPr>
          <p:nvPr/>
        </p:nvCxnSpPr>
        <p:spPr bwMode="auto">
          <a:xfrm flipH="1" flipV="1">
            <a:off x="7537283" y="2489422"/>
            <a:ext cx="342158" cy="636515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7019BF-DC97-2B49-9034-CFDDC1C65ED4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 bwMode="auto">
          <a:xfrm>
            <a:off x="6957856" y="3194709"/>
            <a:ext cx="809363" cy="43450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71BA36-F653-5F4A-8C75-09E0DD932B36}"/>
              </a:ext>
            </a:extLst>
          </p:cNvPr>
          <p:cNvCxnSpPr>
            <a:cxnSpLocks/>
            <a:stCxn id="19" idx="6"/>
            <a:endCxn id="10" idx="2"/>
          </p:cNvCxnSpPr>
          <p:nvPr/>
        </p:nvCxnSpPr>
        <p:spPr bwMode="auto">
          <a:xfrm flipV="1">
            <a:off x="5966035" y="3194709"/>
            <a:ext cx="767378" cy="153034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FCEF37-5A65-3A4B-87AD-42E96E5F1E7D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 bwMode="auto">
          <a:xfrm>
            <a:off x="7649504" y="2377201"/>
            <a:ext cx="769486" cy="111931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A5DBB-080C-6A4F-830F-0DAEFF9EC23E}"/>
              </a:ext>
            </a:extLst>
          </p:cNvPr>
          <p:cNvCxnSpPr>
            <a:cxnSpLocks/>
            <a:stCxn id="10" idx="0"/>
            <a:endCxn id="11" idx="4"/>
          </p:cNvCxnSpPr>
          <p:nvPr/>
        </p:nvCxnSpPr>
        <p:spPr bwMode="auto">
          <a:xfrm flipH="1" flipV="1">
            <a:off x="6836011" y="2870025"/>
            <a:ext cx="9624" cy="212462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079EBB-1D59-A54E-A291-22D884354226}"/>
              </a:ext>
            </a:extLst>
          </p:cNvPr>
          <p:cNvSpPr/>
          <p:nvPr/>
        </p:nvSpPr>
        <p:spPr bwMode="auto">
          <a:xfrm>
            <a:off x="5993461" y="2462913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3AB3CB-1FBB-4A42-8D96-572033AA0F7C}"/>
              </a:ext>
            </a:extLst>
          </p:cNvPr>
          <p:cNvSpPr/>
          <p:nvPr/>
        </p:nvSpPr>
        <p:spPr bwMode="auto">
          <a:xfrm>
            <a:off x="6733413" y="3082487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12FA46-64F1-D142-9944-6BE1B63668BE}"/>
              </a:ext>
            </a:extLst>
          </p:cNvPr>
          <p:cNvSpPr/>
          <p:nvPr/>
        </p:nvSpPr>
        <p:spPr bwMode="auto">
          <a:xfrm>
            <a:off x="6723789" y="2645582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93FAFC-43C3-A34A-997B-99FA720596BE}"/>
              </a:ext>
            </a:extLst>
          </p:cNvPr>
          <p:cNvSpPr/>
          <p:nvPr/>
        </p:nvSpPr>
        <p:spPr bwMode="auto">
          <a:xfrm>
            <a:off x="7425061" y="2264979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5337C1-6886-254A-8216-0847026245DD}"/>
              </a:ext>
            </a:extLst>
          </p:cNvPr>
          <p:cNvSpPr/>
          <p:nvPr/>
        </p:nvSpPr>
        <p:spPr bwMode="auto">
          <a:xfrm>
            <a:off x="7767219" y="3125937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0BE66D-DF42-474C-8874-24E98F028FEB}"/>
              </a:ext>
            </a:extLst>
          </p:cNvPr>
          <p:cNvSpPr/>
          <p:nvPr/>
        </p:nvSpPr>
        <p:spPr bwMode="auto">
          <a:xfrm>
            <a:off x="8418990" y="2367724"/>
            <a:ext cx="224443" cy="2428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BF4903-1A73-7842-B388-C97D33EDFF8F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>
            <a:off x="6217904" y="2575135"/>
            <a:ext cx="505885" cy="182669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6A9499-FDD5-814C-B595-248414A83B8D}"/>
              </a:ext>
            </a:extLst>
          </p:cNvPr>
          <p:cNvCxnSpPr>
            <a:cxnSpLocks/>
            <a:stCxn id="11" idx="4"/>
            <a:endCxn id="10" idx="0"/>
          </p:cNvCxnSpPr>
          <p:nvPr/>
        </p:nvCxnSpPr>
        <p:spPr bwMode="auto">
          <a:xfrm>
            <a:off x="6836011" y="2870025"/>
            <a:ext cx="9624" cy="212462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04FA73-1E82-8B40-BD76-316D1CD9D420}"/>
              </a:ext>
            </a:extLst>
          </p:cNvPr>
          <p:cNvCxnSpPr>
            <a:cxnSpLocks/>
            <a:stCxn id="11" idx="7"/>
            <a:endCxn id="12" idx="3"/>
          </p:cNvCxnSpPr>
          <p:nvPr/>
        </p:nvCxnSpPr>
        <p:spPr bwMode="auto">
          <a:xfrm flipV="1">
            <a:off x="6915363" y="2456553"/>
            <a:ext cx="542567" cy="221898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588960-97F2-AD49-9091-610FE770DB3E}"/>
              </a:ext>
            </a:extLst>
          </p:cNvPr>
          <p:cNvCxnSpPr>
            <a:cxnSpLocks/>
            <a:stCxn id="13" idx="6"/>
            <a:endCxn id="22" idx="3"/>
          </p:cNvCxnSpPr>
          <p:nvPr/>
        </p:nvCxnSpPr>
        <p:spPr bwMode="auto">
          <a:xfrm flipV="1">
            <a:off x="7991662" y="3048080"/>
            <a:ext cx="524094" cy="190079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D5AD30C-06A6-9A43-8F34-15C83B6A19AC}"/>
              </a:ext>
            </a:extLst>
          </p:cNvPr>
          <p:cNvSpPr/>
          <p:nvPr/>
        </p:nvSpPr>
        <p:spPr bwMode="auto">
          <a:xfrm>
            <a:off x="5741592" y="3235521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DFCA47-39C0-7946-BB69-842431C8DD55}"/>
              </a:ext>
            </a:extLst>
          </p:cNvPr>
          <p:cNvCxnSpPr>
            <a:cxnSpLocks/>
            <a:stCxn id="10" idx="2"/>
            <a:endCxn id="19" idx="6"/>
          </p:cNvCxnSpPr>
          <p:nvPr/>
        </p:nvCxnSpPr>
        <p:spPr bwMode="auto">
          <a:xfrm flipH="1">
            <a:off x="5966035" y="3194709"/>
            <a:ext cx="767378" cy="153034"/>
          </a:xfrm>
          <a:prstGeom prst="straightConnector1">
            <a:avLst/>
          </a:prstGeom>
          <a:ln w="22225">
            <a:solidFill>
              <a:srgbClr val="ED7F0D"/>
            </a:solidFill>
            <a:headEnd type="arrow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70BE44-1960-FD4F-B052-1347122E5022}"/>
              </a:ext>
            </a:extLst>
          </p:cNvPr>
          <p:cNvCxnSpPr>
            <a:cxnSpLocks/>
            <a:stCxn id="19" idx="0"/>
            <a:endCxn id="9" idx="4"/>
          </p:cNvCxnSpPr>
          <p:nvPr/>
        </p:nvCxnSpPr>
        <p:spPr bwMode="auto">
          <a:xfrm flipV="1">
            <a:off x="5853814" y="2687356"/>
            <a:ext cx="251869" cy="548165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3D0BE5F-0822-714F-9E6B-7EDCA8F0864C}"/>
              </a:ext>
            </a:extLst>
          </p:cNvPr>
          <p:cNvSpPr/>
          <p:nvPr/>
        </p:nvSpPr>
        <p:spPr bwMode="auto">
          <a:xfrm>
            <a:off x="8482887" y="2856506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E3650C-EB18-DE45-BE0C-47F0C006E7B5}"/>
              </a:ext>
            </a:extLst>
          </p:cNvPr>
          <p:cNvSpPr/>
          <p:nvPr/>
        </p:nvSpPr>
        <p:spPr bwMode="auto">
          <a:xfrm>
            <a:off x="4797176" y="3045345"/>
            <a:ext cx="224443" cy="2244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2D68BB-DFD9-8343-9BB2-503B33F77762}"/>
              </a:ext>
            </a:extLst>
          </p:cNvPr>
          <p:cNvCxnSpPr>
            <a:cxnSpLocks/>
            <a:stCxn id="19" idx="2"/>
            <a:endCxn id="23" idx="6"/>
          </p:cNvCxnSpPr>
          <p:nvPr/>
        </p:nvCxnSpPr>
        <p:spPr bwMode="auto">
          <a:xfrm flipH="1" flipV="1">
            <a:off x="5021619" y="3157567"/>
            <a:ext cx="719973" cy="190176"/>
          </a:xfrm>
          <a:prstGeom prst="straightConnector1">
            <a:avLst/>
          </a:prstGeom>
          <a:ln w="22225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187402-7E06-B246-B685-7DA6E7768C05}"/>
                  </a:ext>
                </a:extLst>
              </p:cNvPr>
              <p:cNvSpPr/>
              <p:nvPr/>
            </p:nvSpPr>
            <p:spPr>
              <a:xfrm>
                <a:off x="5566314" y="2963322"/>
                <a:ext cx="376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428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rgbClr val="00428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187402-7E06-B246-B685-7DA6E7768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314" y="2963322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0A08B14-CA98-1D4A-B490-C932B746A5D0}"/>
              </a:ext>
            </a:extLst>
          </p:cNvPr>
          <p:cNvSpPr/>
          <p:nvPr/>
        </p:nvSpPr>
        <p:spPr>
          <a:xfrm>
            <a:off x="6556388" y="3212060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stop?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A6A358-D165-F04D-B7CB-137C3AC53677}"/>
              </a:ext>
            </a:extLst>
          </p:cNvPr>
          <p:cNvSpPr/>
          <p:nvPr/>
        </p:nvSpPr>
        <p:spPr>
          <a:xfrm>
            <a:off x="7570293" y="3259005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stop?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3E997D-C1F0-374B-97A8-0BBC75249A1A}"/>
              </a:ext>
            </a:extLst>
          </p:cNvPr>
          <p:cNvSpPr/>
          <p:nvPr/>
        </p:nvSpPr>
        <p:spPr>
          <a:xfrm>
            <a:off x="7571467" y="1961276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stop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593B08-29AD-8144-9EC3-C26F8D5C7EC4}"/>
                  </a:ext>
                </a:extLst>
              </p:cNvPr>
              <p:cNvSpPr/>
              <p:nvPr/>
            </p:nvSpPr>
            <p:spPr>
              <a:xfrm>
                <a:off x="7348355" y="1962311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428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rgbClr val="00428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593B08-29AD-8144-9EC3-C26F8D5C7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55" y="1962311"/>
                <a:ext cx="3693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DE73AE-FA41-344A-AFF9-26FBE76B3862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 flipV="1">
            <a:off x="6693837" y="1890495"/>
            <a:ext cx="731224" cy="486706"/>
          </a:xfrm>
          <a:prstGeom prst="straightConnector1">
            <a:avLst/>
          </a:prstGeom>
          <a:ln w="31750">
            <a:solidFill>
              <a:srgbClr val="CC6600"/>
            </a:solidFill>
            <a:prstDash val="sysDot"/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ABC50C-BE88-8549-A2A4-FFCA7346D3C0}"/>
                  </a:ext>
                </a:extLst>
              </p:cNvPr>
              <p:cNvSpPr/>
              <p:nvPr/>
            </p:nvSpPr>
            <p:spPr>
              <a:xfrm>
                <a:off x="5602799" y="1583492"/>
                <a:ext cx="1230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attribute</a:t>
                </a:r>
                <a:r>
                  <a:rPr lang="en-SG" altLang="zh-CN" b="0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zh-CN" b="0" i="1" smtClean="0">
                        <a:solidFill>
                          <a:srgbClr val="00428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rgbClr val="00428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ABC50C-BE88-8549-A2A4-FFCA7346D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799" y="1583492"/>
                <a:ext cx="1230209" cy="369332"/>
              </a:xfrm>
              <a:prstGeom prst="rect">
                <a:avLst/>
              </a:prstGeom>
              <a:blipFill>
                <a:blip r:embed="rId6"/>
                <a:stretch>
                  <a:fillRect l="-408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2BED42-D28B-354B-8375-BFA2E69567ED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 bwMode="auto">
          <a:xfrm>
            <a:off x="6957856" y="3194709"/>
            <a:ext cx="809363" cy="43450"/>
          </a:xfrm>
          <a:prstGeom prst="straightConnector1">
            <a:avLst/>
          </a:prstGeom>
          <a:ln w="22225">
            <a:solidFill>
              <a:srgbClr val="ED7F0D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D81949-303B-5D4F-9B2E-0EA84A1C0D7E}"/>
              </a:ext>
            </a:extLst>
          </p:cNvPr>
          <p:cNvCxnSpPr>
            <a:cxnSpLocks/>
            <a:stCxn id="13" idx="0"/>
            <a:endCxn id="12" idx="4"/>
          </p:cNvCxnSpPr>
          <p:nvPr/>
        </p:nvCxnSpPr>
        <p:spPr bwMode="auto">
          <a:xfrm flipH="1" flipV="1">
            <a:off x="7537283" y="2489422"/>
            <a:ext cx="342158" cy="636515"/>
          </a:xfrm>
          <a:prstGeom prst="straightConnector1">
            <a:avLst/>
          </a:prstGeom>
          <a:ln w="22225">
            <a:solidFill>
              <a:srgbClr val="ED7F0D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F14A22F-AD41-41FE-94E4-AF73D8FA4BB0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7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8A27-83B5-174A-940C-6BD3F21A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Backward RW &amp; Attribute-Node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EF99F-A3B5-EE4F-B793-63589198D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492" y="1418090"/>
                <a:ext cx="4399908" cy="3263504"/>
              </a:xfrm>
            </p:spPr>
            <p:txBody>
              <a:bodyPr>
                <a:normAutofit/>
              </a:bodyPr>
              <a:lstStyle/>
              <a:p>
                <a:r>
                  <a:rPr lang="en-SG" sz="1800" dirty="0">
                    <a:solidFill>
                      <a:schemeClr val="tx1"/>
                    </a:solidFill>
                  </a:rPr>
                  <a:t>Backward random walk from attribute </a:t>
                </a:r>
                <a14:m>
                  <m:oMath xmlns:m="http://schemas.openxmlformats.org/officeDocument/2006/math">
                    <m:r>
                      <a:rPr lang="en-SG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SG" sz="18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SG" sz="1400" dirty="0">
                    <a:solidFill>
                      <a:schemeClr val="tx1"/>
                    </a:solidFill>
                  </a:rPr>
                  <a:t>Randomly pick a node </a:t>
                </a:r>
                <a14:m>
                  <m:oMath xmlns:m="http://schemas.openxmlformats.org/officeDocument/2006/math">
                    <m:r>
                      <a:rPr lang="en-SG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with probability proportional to the weight of </a:t>
                </a:r>
                <a14:m>
                  <m:oMath xmlns:m="http://schemas.openxmlformats.org/officeDocument/2006/math">
                    <m:r>
                      <a:rPr lang="en-SG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SG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Start a random walk from </a:t>
                </a:r>
                <a14:m>
                  <m:oMath xmlns:m="http://schemas.openxmlformats.org/officeDocument/2006/math">
                    <m:r>
                      <a:rPr lang="en-SG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At each step, stop with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probability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be the stopping point of the walk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1800" u="sng" dirty="0">
                    <a:solidFill>
                      <a:schemeClr val="tx1"/>
                    </a:solidFill>
                  </a:rPr>
                  <a:t>Attribute-node</a:t>
                </a:r>
                <a:r>
                  <a:rPr lang="zh-CN" altLang="en-US" sz="1800" u="sng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u="sng" dirty="0">
                    <a:solidFill>
                      <a:schemeClr val="tx1"/>
                    </a:solidFill>
                  </a:rPr>
                  <a:t>affinity</a:t>
                </a:r>
                <a:r>
                  <a:rPr lang="zh-CN" altLang="en-US" sz="1800" u="sng" dirty="0">
                    <a:solidFill>
                      <a:schemeClr val="tx1"/>
                    </a:solidFill>
                  </a:rPr>
                  <a:t> </a:t>
                </a:r>
                <a:endParaRPr lang="en-US" altLang="zh-CN" sz="1800" u="sng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SG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SG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normalized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walk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attribute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to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EF99F-A3B5-EE4F-B793-63589198D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492" y="1418090"/>
                <a:ext cx="4399908" cy="3263504"/>
              </a:xfrm>
              <a:blipFill>
                <a:blip r:embed="rId3"/>
                <a:stretch>
                  <a:fillRect l="-1247" t="-1869" b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D6E3C3F-8893-E243-8850-D01DB5179A4A}"/>
              </a:ext>
            </a:extLst>
          </p:cNvPr>
          <p:cNvGrpSpPr/>
          <p:nvPr/>
        </p:nvGrpSpPr>
        <p:grpSpPr>
          <a:xfrm>
            <a:off x="4882517" y="1719239"/>
            <a:ext cx="3910154" cy="2136780"/>
            <a:chOff x="4882517" y="1719239"/>
            <a:chExt cx="3910154" cy="213678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56CF0EB-7E96-A342-9CAE-B35CC121AFAA}"/>
                </a:ext>
              </a:extLst>
            </p:cNvPr>
            <p:cNvCxnSpPr>
              <a:cxnSpLocks/>
              <a:stCxn id="11" idx="2"/>
              <a:endCxn id="9" idx="6"/>
            </p:cNvCxnSpPr>
            <p:nvPr/>
          </p:nvCxnSpPr>
          <p:spPr bwMode="auto">
            <a:xfrm flipH="1" flipV="1">
              <a:off x="6278175" y="2701234"/>
              <a:ext cx="468234" cy="137589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2D8C1EC-C7B4-4B4F-96AB-0D4E6EF845F8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 bwMode="auto">
            <a:xfrm>
              <a:off x="7734845" y="2395524"/>
              <a:ext cx="769486" cy="187883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44BA4D9-4C48-A241-BFC4-72F1D2DCD4D5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 bwMode="auto">
            <a:xfrm flipH="1" flipV="1">
              <a:off x="7622624" y="2507745"/>
              <a:ext cx="342158" cy="782080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B298CEF-F2FD-2647-AEDF-4EDCAFCA037C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 bwMode="auto">
            <a:xfrm>
              <a:off x="7043197" y="3289826"/>
              <a:ext cx="809363" cy="112221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78B058A-8158-C14E-960F-4F63C8BD5954}"/>
                </a:ext>
              </a:extLst>
            </p:cNvPr>
            <p:cNvCxnSpPr>
              <a:cxnSpLocks/>
              <a:stCxn id="10" idx="0"/>
              <a:endCxn id="11" idx="4"/>
            </p:cNvCxnSpPr>
            <p:nvPr/>
          </p:nvCxnSpPr>
          <p:spPr bwMode="auto">
            <a:xfrm flipH="1" flipV="1">
              <a:off x="6858631" y="2951044"/>
              <a:ext cx="72345" cy="226560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AD9338-8D37-0544-95FA-B2EA41093A7D}"/>
                </a:ext>
              </a:extLst>
            </p:cNvPr>
            <p:cNvSpPr/>
            <p:nvPr/>
          </p:nvSpPr>
          <p:spPr bwMode="auto">
            <a:xfrm>
              <a:off x="6053732" y="2589012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9E7A97-92EE-224F-83E7-3D5AC2AB9D16}"/>
                </a:ext>
              </a:extLst>
            </p:cNvPr>
            <p:cNvSpPr/>
            <p:nvPr/>
          </p:nvSpPr>
          <p:spPr bwMode="auto">
            <a:xfrm>
              <a:off x="6818754" y="3177604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18C4DC-E261-2642-99E9-CBFEC4494646}"/>
                </a:ext>
              </a:extLst>
            </p:cNvPr>
            <p:cNvSpPr/>
            <p:nvPr/>
          </p:nvSpPr>
          <p:spPr bwMode="auto">
            <a:xfrm>
              <a:off x="6746409" y="2726601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A2824B-78D7-9748-954C-03523766883A}"/>
                </a:ext>
              </a:extLst>
            </p:cNvPr>
            <p:cNvSpPr/>
            <p:nvPr/>
          </p:nvSpPr>
          <p:spPr bwMode="auto">
            <a:xfrm>
              <a:off x="7510402" y="2283302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2DE59C-7E51-C44F-A4A5-A7EF3E28F65E}"/>
                </a:ext>
              </a:extLst>
            </p:cNvPr>
            <p:cNvSpPr/>
            <p:nvPr/>
          </p:nvSpPr>
          <p:spPr bwMode="auto">
            <a:xfrm>
              <a:off x="7852560" y="3289825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F271CB-FA6B-A54A-85EC-8D92BE76798B}"/>
                </a:ext>
              </a:extLst>
            </p:cNvPr>
            <p:cNvSpPr/>
            <p:nvPr/>
          </p:nvSpPr>
          <p:spPr bwMode="auto">
            <a:xfrm>
              <a:off x="8504331" y="2461999"/>
              <a:ext cx="224443" cy="2428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EC35B8-863E-4B49-BA5D-9BA4789E5ED9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 bwMode="auto">
            <a:xfrm>
              <a:off x="6278175" y="2701234"/>
              <a:ext cx="468234" cy="137589"/>
            </a:xfrm>
            <a:prstGeom prst="straightConnector1">
              <a:avLst/>
            </a:prstGeom>
            <a:ln w="22225">
              <a:solidFill>
                <a:srgbClr val="ED7F0D"/>
              </a:solidFill>
              <a:headEnd type="none" w="med" len="med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185DD5-3B34-5A40-BAFA-AF1B8411D064}"/>
                </a:ext>
              </a:extLst>
            </p:cNvPr>
            <p:cNvCxnSpPr>
              <a:cxnSpLocks/>
              <a:stCxn id="11" idx="4"/>
              <a:endCxn id="10" idx="0"/>
            </p:cNvCxnSpPr>
            <p:nvPr/>
          </p:nvCxnSpPr>
          <p:spPr bwMode="auto">
            <a:xfrm>
              <a:off x="6858631" y="2951044"/>
              <a:ext cx="72345" cy="226560"/>
            </a:xfrm>
            <a:prstGeom prst="straightConnector1">
              <a:avLst/>
            </a:prstGeom>
            <a:ln w="22225">
              <a:solidFill>
                <a:srgbClr val="ED7F0D"/>
              </a:solidFill>
              <a:headEnd type="none" w="med" len="med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A4795-F10B-8146-8488-4F551C00AB87}"/>
                </a:ext>
              </a:extLst>
            </p:cNvPr>
            <p:cNvCxnSpPr>
              <a:cxnSpLocks/>
              <a:stCxn id="11" idx="7"/>
              <a:endCxn id="12" idx="3"/>
            </p:cNvCxnSpPr>
            <p:nvPr/>
          </p:nvCxnSpPr>
          <p:spPr bwMode="auto">
            <a:xfrm flipV="1">
              <a:off x="6937983" y="2474876"/>
              <a:ext cx="605288" cy="284594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0134084-BFB5-7B40-9380-34108E345088}"/>
                </a:ext>
              </a:extLst>
            </p:cNvPr>
            <p:cNvCxnSpPr>
              <a:cxnSpLocks/>
              <a:stCxn id="13" idx="6"/>
              <a:endCxn id="24" idx="3"/>
            </p:cNvCxnSpPr>
            <p:nvPr/>
          </p:nvCxnSpPr>
          <p:spPr bwMode="auto">
            <a:xfrm flipV="1">
              <a:off x="8077003" y="3241416"/>
              <a:ext cx="524094" cy="160631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BE8FFCF-2B50-B843-9E13-A01F6D539456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 bwMode="auto">
            <a:xfrm>
              <a:off x="7043197" y="3289826"/>
              <a:ext cx="809363" cy="112221"/>
            </a:xfrm>
            <a:prstGeom prst="straightConnector1">
              <a:avLst/>
            </a:prstGeom>
            <a:ln w="22225">
              <a:solidFill>
                <a:srgbClr val="ED7F0D"/>
              </a:solidFill>
              <a:headEnd type="none" w="med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BD6C7E-4226-E645-ADDB-594CFD2B8929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 bwMode="auto">
            <a:xfrm flipH="1" flipV="1">
              <a:off x="7622624" y="2507745"/>
              <a:ext cx="342158" cy="78208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non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BDDC55-FEF4-4F43-8A3B-8C3439021B83}"/>
                </a:ext>
              </a:extLst>
            </p:cNvPr>
            <p:cNvSpPr/>
            <p:nvPr/>
          </p:nvSpPr>
          <p:spPr bwMode="auto">
            <a:xfrm>
              <a:off x="5778165" y="3341617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9145360-C8E2-274A-937E-8010038E7588}"/>
                </a:ext>
              </a:extLst>
            </p:cNvPr>
            <p:cNvCxnSpPr>
              <a:cxnSpLocks/>
              <a:stCxn id="10" idx="2"/>
              <a:endCxn id="21" idx="6"/>
            </p:cNvCxnSpPr>
            <p:nvPr/>
          </p:nvCxnSpPr>
          <p:spPr bwMode="auto">
            <a:xfrm flipH="1">
              <a:off x="6002608" y="3289826"/>
              <a:ext cx="816146" cy="164013"/>
            </a:xfrm>
            <a:prstGeom prst="straightConnector1">
              <a:avLst/>
            </a:prstGeom>
            <a:ln w="22225">
              <a:solidFill>
                <a:srgbClr val="002060"/>
              </a:solidFill>
              <a:headEnd type="none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6EFBB16-0582-794F-9BC4-EC6075CF242A}"/>
                </a:ext>
              </a:extLst>
            </p:cNvPr>
            <p:cNvCxnSpPr>
              <a:cxnSpLocks/>
              <a:stCxn id="21" idx="0"/>
              <a:endCxn id="9" idx="4"/>
            </p:cNvCxnSpPr>
            <p:nvPr/>
          </p:nvCxnSpPr>
          <p:spPr bwMode="auto">
            <a:xfrm flipV="1">
              <a:off x="5890387" y="2813455"/>
              <a:ext cx="275567" cy="528162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F38E9D-CC75-E840-BDAC-6539833AC62E}"/>
                </a:ext>
              </a:extLst>
            </p:cNvPr>
            <p:cNvSpPr/>
            <p:nvPr/>
          </p:nvSpPr>
          <p:spPr bwMode="auto">
            <a:xfrm>
              <a:off x="8568228" y="3049842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813162-6CB8-F840-A7E6-7FBD9B929F17}"/>
                </a:ext>
              </a:extLst>
            </p:cNvPr>
            <p:cNvSpPr/>
            <p:nvPr/>
          </p:nvSpPr>
          <p:spPr bwMode="auto">
            <a:xfrm>
              <a:off x="4882517" y="3229395"/>
              <a:ext cx="224443" cy="2244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247FF8-FA36-8C4B-A4CE-422710142CA9}"/>
                </a:ext>
              </a:extLst>
            </p:cNvPr>
            <p:cNvCxnSpPr>
              <a:cxnSpLocks/>
              <a:stCxn id="21" idx="2"/>
              <a:endCxn id="25" idx="6"/>
            </p:cNvCxnSpPr>
            <p:nvPr/>
          </p:nvCxnSpPr>
          <p:spPr bwMode="auto">
            <a:xfrm flipH="1" flipV="1">
              <a:off x="5106960" y="3341617"/>
              <a:ext cx="671205" cy="112222"/>
            </a:xfrm>
            <a:prstGeom prst="straightConnector1">
              <a:avLst/>
            </a:prstGeom>
            <a:ln w="22225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DA51C4C-8216-E64D-8437-0A911F53FC48}"/>
                    </a:ext>
                  </a:extLst>
                </p:cNvPr>
                <p:cNvSpPr/>
                <p:nvPr/>
              </p:nvSpPr>
              <p:spPr>
                <a:xfrm>
                  <a:off x="5757353" y="2621679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SG" altLang="zh-CN" b="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a14:m>
                  <a:r>
                    <a:rPr lang="zh-CN" altLang="en-US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i="1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DA51C4C-8216-E64D-8437-0A911F53FC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353" y="2621679"/>
                  <a:ext cx="34971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7553D0-E85E-5141-9D60-5F95E6BCAD4E}"/>
                </a:ext>
              </a:extLst>
            </p:cNvPr>
            <p:cNvSpPr/>
            <p:nvPr/>
          </p:nvSpPr>
          <p:spPr>
            <a:xfrm>
              <a:off x="6401458" y="2230452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stop?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1FE803-2882-974E-95BD-B45E05F1A806}"/>
                </a:ext>
              </a:extLst>
            </p:cNvPr>
            <p:cNvSpPr/>
            <p:nvPr/>
          </p:nvSpPr>
          <p:spPr>
            <a:xfrm>
              <a:off x="6449370" y="3419464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stop?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F2E7A4-E2CC-E845-8213-03600BDBB632}"/>
                    </a:ext>
                  </a:extLst>
                </p:cNvPr>
                <p:cNvSpPr/>
                <p:nvPr/>
              </p:nvSpPr>
              <p:spPr>
                <a:xfrm>
                  <a:off x="7953916" y="2950875"/>
                  <a:ext cx="3693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</m:oMath>
                  </a14:m>
                  <a:r>
                    <a:rPr lang="zh-CN" altLang="en-US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i="1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F2E7A4-E2CC-E845-8213-03600BDBB6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916" y="2950875"/>
                  <a:ext cx="3693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4E81269-BF4F-8843-8810-E82E9AE40CB8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>
              <a:off x="5757353" y="2134035"/>
              <a:ext cx="329248" cy="487846"/>
            </a:xfrm>
            <a:prstGeom prst="straightConnector1">
              <a:avLst/>
            </a:prstGeom>
            <a:ln w="31750">
              <a:solidFill>
                <a:srgbClr val="CC6600"/>
              </a:solidFill>
              <a:prstDash val="sysDot"/>
              <a:headEnd type="none" w="med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52537BD-39D5-4E49-BDBB-6CBCD632DF12}"/>
                    </a:ext>
                  </a:extLst>
                </p:cNvPr>
                <p:cNvSpPr/>
                <p:nvPr/>
              </p:nvSpPr>
              <p:spPr>
                <a:xfrm>
                  <a:off x="5071272" y="1719239"/>
                  <a:ext cx="12302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SG" altLang="zh-CN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attribute</a:t>
                  </a:r>
                  <a:r>
                    <a:rPr lang="en-SG" altLang="zh-CN" b="0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SG" altLang="zh-CN" b="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</m:oMath>
                  </a14:m>
                  <a:r>
                    <a:rPr lang="zh-CN" altLang="en-US" dirty="0">
                      <a:solidFill>
                        <a:srgbClr val="00428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i="1" dirty="0">
                    <a:solidFill>
                      <a:srgbClr val="00428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52537BD-39D5-4E49-BDBB-6CBCD632D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272" y="1719239"/>
                  <a:ext cx="123020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082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CB56C5-895A-CA44-BE1B-3B0B9E0D4FF6}"/>
                </a:ext>
              </a:extLst>
            </p:cNvPr>
            <p:cNvSpPr/>
            <p:nvPr/>
          </p:nvSpPr>
          <p:spPr>
            <a:xfrm>
              <a:off x="7650966" y="3486687"/>
              <a:ext cx="590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stop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02757835-B833-4421-A580-E50F9F7EC7EE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503F-510C-3D48-B7C0-EC190D6D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Node-to-Node affinity is derived.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7433-320F-7D4B-B7A8-4355293C6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8"/>
                <a:ext cx="7886700" cy="3500437"/>
              </a:xfrm>
            </p:spPr>
            <p:txBody>
              <a:bodyPr>
                <a:normAutofit/>
              </a:bodyPr>
              <a:lstStyle/>
              <a:p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:endParaRPr lang="en-SG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SG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SG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SG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SG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SG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r>
                            <a:rPr lang="en-SG" altLang="zh-CN" b="1">
                              <a:latin typeface="Cambria Math" panose="02040503050406030204" pitchFamily="18" charset="0"/>
                            </a:rPr>
                            <m:t>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SG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SG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SG" altLang="zh-CN" b="1">
                              <a:latin typeface="Cambria Math" panose="02040503050406030204" pitchFamily="18" charset="0"/>
                            </a:rPr>
                            <m:t>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SG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77433-320F-7D4B-B7A8-4355293C6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8"/>
                <a:ext cx="7886700" cy="350043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DC84E8-255F-3243-9426-25E36DEAD4FD}"/>
                  </a:ext>
                </a:extLst>
              </p:cNvPr>
              <p:cNvSpPr/>
              <p:nvPr/>
            </p:nvSpPr>
            <p:spPr>
              <a:xfrm>
                <a:off x="3778454" y="2062104"/>
                <a:ext cx="1541727" cy="50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G" altLang="zh-CN" sz="2400">
                    <a:latin typeface="Calibri" panose="020F0502020204030204" pitchFamily="34" charset="0"/>
                    <a:cs typeface="Calibri" panose="020F0502020204030204" pitchFamily="34" charset="0"/>
                  </a:rPr>
                  <a:t>attribute</a:t>
                </a:r>
                <a:r>
                  <a:rPr lang="en-SG" altLang="zh-CN" sz="24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i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DC84E8-255F-3243-9426-25E36DEA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54" y="2062104"/>
                <a:ext cx="1541727" cy="507832"/>
              </a:xfrm>
              <a:prstGeom prst="rect">
                <a:avLst/>
              </a:prstGeom>
              <a:blipFill>
                <a:blip r:embed="rId4"/>
                <a:stretch>
                  <a:fillRect l="-6324" t="-9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BC8D76D-AA1C-C84F-9541-E8A498E56211}"/>
              </a:ext>
            </a:extLst>
          </p:cNvPr>
          <p:cNvSpPr/>
          <p:nvPr/>
        </p:nvSpPr>
        <p:spPr bwMode="auto">
          <a:xfrm>
            <a:off x="1323592" y="1768587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B4F00A-5A6A-6D42-BB91-85FCF0CFBEC7}"/>
              </a:ext>
            </a:extLst>
          </p:cNvPr>
          <p:cNvCxnSpPr>
            <a:cxnSpLocks/>
          </p:cNvCxnSpPr>
          <p:nvPr/>
        </p:nvCxnSpPr>
        <p:spPr bwMode="auto">
          <a:xfrm>
            <a:off x="1548035" y="1910764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422A479-39F7-CF4F-B521-63DAA29A70B3}"/>
              </a:ext>
            </a:extLst>
          </p:cNvPr>
          <p:cNvSpPr/>
          <p:nvPr/>
        </p:nvSpPr>
        <p:spPr bwMode="auto">
          <a:xfrm>
            <a:off x="1893976" y="1768587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74CE0D-6EEB-0040-A7F0-613362AD5F4F}"/>
              </a:ext>
            </a:extLst>
          </p:cNvPr>
          <p:cNvCxnSpPr>
            <a:cxnSpLocks/>
          </p:cNvCxnSpPr>
          <p:nvPr/>
        </p:nvCxnSpPr>
        <p:spPr bwMode="auto">
          <a:xfrm>
            <a:off x="2118419" y="1910764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8EDF3B-7386-3148-9A50-4E15195D9EB7}"/>
              </a:ext>
            </a:extLst>
          </p:cNvPr>
          <p:cNvSpPr/>
          <p:nvPr/>
        </p:nvSpPr>
        <p:spPr bwMode="auto">
          <a:xfrm>
            <a:off x="2472804" y="1768587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4695ED-A128-A44E-96EA-EE75695518CE}"/>
              </a:ext>
            </a:extLst>
          </p:cNvPr>
          <p:cNvCxnSpPr>
            <a:cxnSpLocks/>
          </p:cNvCxnSpPr>
          <p:nvPr/>
        </p:nvCxnSpPr>
        <p:spPr bwMode="auto">
          <a:xfrm>
            <a:off x="2697247" y="1910764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7BED9F4-5DB0-AE4A-839F-2407660952E4}"/>
              </a:ext>
            </a:extLst>
          </p:cNvPr>
          <p:cNvSpPr/>
          <p:nvPr/>
        </p:nvSpPr>
        <p:spPr bwMode="auto">
          <a:xfrm>
            <a:off x="3043188" y="1768587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6BB50F-B7EC-2F4F-9E23-541BA2626AF2}"/>
              </a:ext>
            </a:extLst>
          </p:cNvPr>
          <p:cNvSpPr/>
          <p:nvPr/>
        </p:nvSpPr>
        <p:spPr bwMode="auto">
          <a:xfrm>
            <a:off x="5843376" y="1777974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B919E9-DE60-CD4A-90A3-5F3934EA7AFA}"/>
              </a:ext>
            </a:extLst>
          </p:cNvPr>
          <p:cNvCxnSpPr>
            <a:cxnSpLocks/>
          </p:cNvCxnSpPr>
          <p:nvPr/>
        </p:nvCxnSpPr>
        <p:spPr bwMode="auto">
          <a:xfrm>
            <a:off x="6067819" y="1920151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896E18D-81A5-5342-B1F0-B70771971804}"/>
              </a:ext>
            </a:extLst>
          </p:cNvPr>
          <p:cNvSpPr/>
          <p:nvPr/>
        </p:nvSpPr>
        <p:spPr bwMode="auto">
          <a:xfrm>
            <a:off x="6413760" y="1777974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31DFFD-973F-564C-98B6-FEE5326C4A67}"/>
              </a:ext>
            </a:extLst>
          </p:cNvPr>
          <p:cNvCxnSpPr>
            <a:cxnSpLocks/>
          </p:cNvCxnSpPr>
          <p:nvPr/>
        </p:nvCxnSpPr>
        <p:spPr bwMode="auto">
          <a:xfrm>
            <a:off x="6638203" y="1920151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E010CC-87B3-9E45-AB2F-6421C1B4434B}"/>
              </a:ext>
            </a:extLst>
          </p:cNvPr>
          <p:cNvSpPr/>
          <p:nvPr/>
        </p:nvSpPr>
        <p:spPr bwMode="auto">
          <a:xfrm>
            <a:off x="6978099" y="1787361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0AA91B-AAFC-1B4F-A47A-F97A1A371325}"/>
              </a:ext>
            </a:extLst>
          </p:cNvPr>
          <p:cNvCxnSpPr>
            <a:cxnSpLocks/>
          </p:cNvCxnSpPr>
          <p:nvPr/>
        </p:nvCxnSpPr>
        <p:spPr bwMode="auto">
          <a:xfrm>
            <a:off x="7202542" y="1929538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D0FC763-4F40-B546-8E6E-5B245AFDA1F2}"/>
              </a:ext>
            </a:extLst>
          </p:cNvPr>
          <p:cNvSpPr/>
          <p:nvPr/>
        </p:nvSpPr>
        <p:spPr bwMode="auto">
          <a:xfrm>
            <a:off x="7548483" y="1787361"/>
            <a:ext cx="224443" cy="2468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5B47F6-D791-8C46-BAA6-94BB81E34685}"/>
                  </a:ext>
                </a:extLst>
              </p:cNvPr>
              <p:cNvSpPr/>
              <p:nvPr/>
            </p:nvSpPr>
            <p:spPr>
              <a:xfrm>
                <a:off x="943847" y="1473443"/>
                <a:ext cx="437748" cy="507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</m:oMath>
                  </m:oMathPara>
                </a14:m>
                <a:endParaRPr lang="en-US" sz="2400" i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5B47F6-D791-8C46-BAA6-94BB81E34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7" y="1473443"/>
                <a:ext cx="437748" cy="507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67378B-1A92-3446-AA07-EDE11D1F898D}"/>
                  </a:ext>
                </a:extLst>
              </p:cNvPr>
              <p:cNvSpPr/>
              <p:nvPr/>
            </p:nvSpPr>
            <p:spPr>
              <a:xfrm>
                <a:off x="7720156" y="1473443"/>
                <a:ext cx="437748" cy="507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</m:oMath>
                  </m:oMathPara>
                </a14:m>
                <a:endParaRPr lang="en-US" sz="2400" i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67378B-1A92-3446-AA07-EDE11D1F8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56" y="1473443"/>
                <a:ext cx="437748" cy="507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Curved 53">
            <a:extLst>
              <a:ext uri="{FF2B5EF4-FFF2-40B4-BE49-F238E27FC236}">
                <a16:creationId xmlns:a16="http://schemas.microsoft.com/office/drawing/2014/main" id="{333F4EE5-C3F9-F04A-951D-29BA027040C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 bwMode="auto">
          <a:xfrm rot="16200000" flipH="1">
            <a:off x="3316659" y="1854225"/>
            <a:ext cx="300546" cy="623044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CC66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Connector: Curved 54">
            <a:extLst>
              <a:ext uri="{FF2B5EF4-FFF2-40B4-BE49-F238E27FC236}">
                <a16:creationId xmlns:a16="http://schemas.microsoft.com/office/drawing/2014/main" id="{63699E31-D414-6248-AFAF-380A36C0BF1C}"/>
              </a:ext>
            </a:extLst>
          </p:cNvPr>
          <p:cNvCxnSpPr>
            <a:cxnSpLocks/>
            <a:stCxn id="4" idx="3"/>
            <a:endCxn id="12" idx="4"/>
          </p:cNvCxnSpPr>
          <p:nvPr/>
        </p:nvCxnSpPr>
        <p:spPr bwMode="auto">
          <a:xfrm flipV="1">
            <a:off x="5320181" y="2024861"/>
            <a:ext cx="635417" cy="291159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CC66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C0A1E26-DAEF-4247-A59C-46E6799AAC6E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1A0D6-4123-44B5-9F4B-4D4E350ECA33}"/>
                  </a:ext>
                </a:extLst>
              </p:cNvPr>
              <p:cNvSpPr txBox="1"/>
              <p:nvPr/>
            </p:nvSpPr>
            <p:spPr>
              <a:xfrm>
                <a:off x="1899656" y="4026089"/>
                <a:ext cx="59504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dirty="0"/>
                  <a:t>This saves a LOT of space: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rgbClr val="ED7F0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ED7F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rgbClr val="ED7F0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rgbClr val="ED7F0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rgbClr val="ED7F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ED7F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1800" b="0" i="1" smtClean="0">
                        <a:solidFill>
                          <a:srgbClr val="ED7F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1A0D6-4123-44B5-9F4B-4D4E350E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56" y="4026089"/>
                <a:ext cx="5950448" cy="369332"/>
              </a:xfrm>
              <a:prstGeom prst="rect">
                <a:avLst/>
              </a:prstGeom>
              <a:blipFill>
                <a:blip r:embed="rId7"/>
                <a:stretch>
                  <a:fillRect l="-92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0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CD8A-9CC6-3D42-87F9-029E3BD9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Matrices in PANE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49D8C-C5C9-AE4F-82FB-E6F558282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45" y="1369219"/>
                <a:ext cx="4707074" cy="3263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We construct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two embedding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nodes, and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one embedding matrix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attributes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Optimization objective: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to capture node-attribute affinity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to capture attribute-node affinity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49D8C-C5C9-AE4F-82FB-E6F558282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45" y="1369219"/>
                <a:ext cx="4707074" cy="3263504"/>
              </a:xfrm>
              <a:blipFill>
                <a:blip r:embed="rId3"/>
                <a:stretch>
                  <a:fillRect l="-1166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744518-53A7-A94D-8026-432D5701A14C}"/>
                  </a:ext>
                </a:extLst>
              </p:cNvPr>
              <p:cNvSpPr/>
              <p:nvPr/>
            </p:nvSpPr>
            <p:spPr>
              <a:xfrm>
                <a:off x="5482816" y="1624556"/>
                <a:ext cx="523413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SG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744518-53A7-A94D-8026-432D5701A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16" y="1624556"/>
                <a:ext cx="523413" cy="424732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13B82D-7621-A04C-B477-A274CB0B9A7F}"/>
                  </a:ext>
                </a:extLst>
              </p:cNvPr>
              <p:cNvSpPr/>
              <p:nvPr/>
            </p:nvSpPr>
            <p:spPr>
              <a:xfrm>
                <a:off x="6670052" y="1334741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13B82D-7621-A04C-B477-A274CB0B9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052" y="1334741"/>
                <a:ext cx="444352" cy="400110"/>
              </a:xfrm>
              <a:prstGeom prst="rect">
                <a:avLst/>
              </a:prstGeom>
              <a:blipFill>
                <a:blip r:embed="rId5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679D36-3A4F-A847-AAF3-8021B97EAE2F}"/>
                  </a:ext>
                </a:extLst>
              </p:cNvPr>
              <p:cNvSpPr/>
              <p:nvPr/>
            </p:nvSpPr>
            <p:spPr>
              <a:xfrm>
                <a:off x="6248963" y="1514656"/>
                <a:ext cx="4187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</m:oMath>
                  </m:oMathPara>
                </a14:m>
                <a:endParaRPr lang="en-US" sz="36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679D36-3A4F-A847-AAF3-8021B97E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63" y="1514656"/>
                <a:ext cx="41870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1C68A6-09FC-A34D-BEEA-AD7094883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61520"/>
              </p:ext>
            </p:extLst>
          </p:nvPr>
        </p:nvGraphicFramePr>
        <p:xfrm>
          <a:off x="6520490" y="1695536"/>
          <a:ext cx="5082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B00F4A-A3D0-2847-88BA-8B2E5C6D81E7}"/>
                  </a:ext>
                </a:extLst>
              </p:cNvPr>
              <p:cNvSpPr/>
              <p:nvPr/>
            </p:nvSpPr>
            <p:spPr>
              <a:xfrm>
                <a:off x="5223535" y="2425662"/>
                <a:ext cx="696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SG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B00F4A-A3D0-2847-88BA-8B2E5C6D8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35" y="2425662"/>
                <a:ext cx="696986" cy="369332"/>
              </a:xfrm>
              <a:prstGeom prst="rect">
                <a:avLst/>
              </a:prstGeom>
              <a:blipFill>
                <a:blip r:embed="rId7"/>
                <a:stretch>
                  <a:fillRect l="-7143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4090C0-D5B3-234F-967F-415330D3C97A}"/>
              </a:ext>
            </a:extLst>
          </p:cNvPr>
          <p:cNvCxnSpPr>
            <a:cxnSpLocks/>
          </p:cNvCxnSpPr>
          <p:nvPr/>
        </p:nvCxnSpPr>
        <p:spPr bwMode="auto">
          <a:xfrm flipV="1">
            <a:off x="5542115" y="2121232"/>
            <a:ext cx="392272" cy="380437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C93082-B4B6-C04B-BA49-C022EB50A89A}"/>
                  </a:ext>
                </a:extLst>
              </p:cNvPr>
              <p:cNvSpPr/>
              <p:nvPr/>
            </p:nvSpPr>
            <p:spPr>
              <a:xfrm>
                <a:off x="6701804" y="2431378"/>
                <a:ext cx="672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C93082-B4B6-C04B-BA49-C022EB50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04" y="2431378"/>
                <a:ext cx="672172" cy="369332"/>
              </a:xfrm>
              <a:prstGeom prst="rect">
                <a:avLst/>
              </a:prstGeom>
              <a:blipFill>
                <a:blip r:embed="rId8"/>
                <a:stretch>
                  <a:fillRect l="-740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1971CC-8841-9C4E-94A3-A9DCB80EBCBC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6941361" y="2055934"/>
            <a:ext cx="96529" cy="37544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1898D9-466B-0E4C-9775-02C4FE7F4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14850"/>
              </p:ext>
            </p:extLst>
          </p:nvPr>
        </p:nvGraphicFramePr>
        <p:xfrm>
          <a:off x="7588018" y="1443366"/>
          <a:ext cx="50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75901738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9841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6496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9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2036FE-9306-6140-B163-0762DEEA5A69}"/>
                  </a:ext>
                </a:extLst>
              </p:cNvPr>
              <p:cNvSpPr/>
              <p:nvPr/>
            </p:nvSpPr>
            <p:spPr>
              <a:xfrm>
                <a:off x="7110740" y="1633594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2036FE-9306-6140-B163-0762DEEA5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740" y="1633594"/>
                <a:ext cx="44435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5035D9-781A-F54A-AE12-BE7055D0D32B}"/>
                  </a:ext>
                </a:extLst>
              </p:cNvPr>
              <p:cNvSpPr/>
              <p:nvPr/>
            </p:nvSpPr>
            <p:spPr>
              <a:xfrm>
                <a:off x="7588018" y="2425662"/>
                <a:ext cx="920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𝐅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5035D9-781A-F54A-AE12-BE7055D0D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018" y="2425662"/>
                <a:ext cx="920124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06A3C8-34E1-4E4F-9449-880E661DE3A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00648" y="2086221"/>
            <a:ext cx="63688" cy="42367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CCB8CA-B58C-B147-989B-4B604355B565}"/>
                  </a:ext>
                </a:extLst>
              </p:cNvPr>
              <p:cNvSpPr/>
              <p:nvPr/>
            </p:nvSpPr>
            <p:spPr>
              <a:xfrm>
                <a:off x="5443314" y="3487928"/>
                <a:ext cx="4010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𝐘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CCB8CA-B58C-B147-989B-4B604355B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14" y="3487928"/>
                <a:ext cx="4010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9AD434-E2F1-364D-8F54-BF457CC41351}"/>
                  </a:ext>
                </a:extLst>
              </p:cNvPr>
              <p:cNvSpPr/>
              <p:nvPr/>
            </p:nvSpPr>
            <p:spPr>
              <a:xfrm>
                <a:off x="6707812" y="3137153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9AD434-E2F1-364D-8F54-BF457CC41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12" y="3137153"/>
                <a:ext cx="444352" cy="400110"/>
              </a:xfrm>
              <a:prstGeom prst="rect">
                <a:avLst/>
              </a:prstGeom>
              <a:blipFill>
                <a:blip r:embed="rId12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139ED9-5437-744F-9181-FA6536D3F76A}"/>
                  </a:ext>
                </a:extLst>
              </p:cNvPr>
              <p:cNvSpPr/>
              <p:nvPr/>
            </p:nvSpPr>
            <p:spPr>
              <a:xfrm>
                <a:off x="6140671" y="3339928"/>
                <a:ext cx="4187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</m:oMath>
                  </m:oMathPara>
                </a14:m>
                <a:endParaRPr lang="en-US" sz="3600" b="1" i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139ED9-5437-744F-9181-FA6536D3F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71" y="3339928"/>
                <a:ext cx="41870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C0B309C4-CB01-BE40-AF42-F41B1AC09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31694"/>
              </p:ext>
            </p:extLst>
          </p:nvPr>
        </p:nvGraphicFramePr>
        <p:xfrm>
          <a:off x="5826202" y="3436278"/>
          <a:ext cx="338800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4752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3623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3249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2CF6DFC-4B3B-4245-B33B-E91E55EC7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35014"/>
              </p:ext>
            </p:extLst>
          </p:nvPr>
        </p:nvGraphicFramePr>
        <p:xfrm>
          <a:off x="6467562" y="3514141"/>
          <a:ext cx="8470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75901738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B02D7C-5653-264D-B018-19753F243039}"/>
                  </a:ext>
                </a:extLst>
              </p:cNvPr>
              <p:cNvSpPr/>
              <p:nvPr/>
            </p:nvSpPr>
            <p:spPr>
              <a:xfrm>
                <a:off x="5115243" y="4250934"/>
                <a:ext cx="672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B02D7C-5653-264D-B018-19753F243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43" y="4250934"/>
                <a:ext cx="672172" cy="369332"/>
              </a:xfrm>
              <a:prstGeom prst="rect">
                <a:avLst/>
              </a:prstGeom>
              <a:blipFill>
                <a:blip r:embed="rId14"/>
                <a:stretch>
                  <a:fillRect l="-740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82A3DE-B1F0-244A-AD81-26FF79A67E12}"/>
              </a:ext>
            </a:extLst>
          </p:cNvPr>
          <p:cNvCxnSpPr>
            <a:cxnSpLocks/>
          </p:cNvCxnSpPr>
          <p:nvPr/>
        </p:nvCxnSpPr>
        <p:spPr bwMode="auto">
          <a:xfrm flipV="1">
            <a:off x="5433823" y="3939198"/>
            <a:ext cx="433101" cy="38774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C2EE10-4293-5C49-8566-88230A1BE817}"/>
                  </a:ext>
                </a:extLst>
              </p:cNvPr>
              <p:cNvSpPr/>
              <p:nvPr/>
            </p:nvSpPr>
            <p:spPr>
              <a:xfrm>
                <a:off x="6730672" y="4256650"/>
                <a:ext cx="689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C2EE10-4293-5C49-8566-88230A1BE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72" y="4256650"/>
                <a:ext cx="689869" cy="369332"/>
              </a:xfrm>
              <a:prstGeom prst="rect">
                <a:avLst/>
              </a:prstGeom>
              <a:blipFill>
                <a:blip r:embed="rId15"/>
                <a:stretch>
                  <a:fillRect l="-53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1C54AB-882C-2447-AF39-27C6E6958703}"/>
              </a:ext>
            </a:extLst>
          </p:cNvPr>
          <p:cNvCxnSpPr>
            <a:cxnSpLocks/>
            <a:stCxn id="24" idx="0"/>
          </p:cNvCxnSpPr>
          <p:nvPr/>
        </p:nvCxnSpPr>
        <p:spPr bwMode="auto">
          <a:xfrm flipH="1" flipV="1">
            <a:off x="6662937" y="3881206"/>
            <a:ext cx="412670" cy="37544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CB31FD3-4883-3E44-A3A4-B2CD68F35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67559"/>
              </p:ext>
            </p:extLst>
          </p:nvPr>
        </p:nvGraphicFramePr>
        <p:xfrm>
          <a:off x="7855646" y="3423283"/>
          <a:ext cx="847000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75901738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9841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96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9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4365F47-F3B1-974B-8C9C-5A53E5EB04E3}"/>
                  </a:ext>
                </a:extLst>
              </p:cNvPr>
              <p:cNvSpPr/>
              <p:nvPr/>
            </p:nvSpPr>
            <p:spPr>
              <a:xfrm>
                <a:off x="7378368" y="3481726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4365F47-F3B1-974B-8C9C-5A53E5EB0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368" y="3481726"/>
                <a:ext cx="44435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9C40C8-88DA-214E-A604-603459BC5655}"/>
                  </a:ext>
                </a:extLst>
              </p:cNvPr>
              <p:cNvSpPr/>
              <p:nvPr/>
            </p:nvSpPr>
            <p:spPr>
              <a:xfrm>
                <a:off x="7855646" y="4250934"/>
                <a:ext cx="937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𝐁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9C40C8-88DA-214E-A604-603459BC5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46" y="4250934"/>
                <a:ext cx="937051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CB7E90CA-36F3-1748-9665-3456B44E2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26200"/>
              </p:ext>
            </p:extLst>
          </p:nvPr>
        </p:nvGraphicFramePr>
        <p:xfrm>
          <a:off x="5935045" y="1437601"/>
          <a:ext cx="3388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94902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4752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3623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32498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80115F-AA26-9B49-83C0-AC005A8A60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13065" y="3926203"/>
            <a:ext cx="218901" cy="40896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19E260E-A2FC-4CBB-BCF9-7CE8C6EAFABA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3" grpId="0"/>
      <p:bldP spid="14" grpId="0"/>
      <p:bldP spid="16" grpId="0"/>
      <p:bldP spid="18" grpId="0"/>
      <p:bldP spid="19" grpId="0"/>
      <p:bldP spid="22" grpId="0"/>
      <p:bldP spid="24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9982-CB17-194F-BACB-ADC47CDE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optimization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902D6-741C-1842-A437-DD5727A75A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149" y="1272459"/>
                <a:ext cx="4378560" cy="3263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Jointly factorize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SG" altLang="zh-CN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SG" altLang="zh-CN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𝐘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sz="1700" dirty="0">
                    <a:solidFill>
                      <a:schemeClr val="tx1"/>
                    </a:solidFill>
                  </a:rPr>
                  <a:t>Formulate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sz="1700" dirty="0">
                    <a:solidFill>
                      <a:schemeClr val="tx1"/>
                    </a:solidFill>
                  </a:rPr>
                  <a:t>the joint factorization </a:t>
                </a:r>
                <a:r>
                  <a:rPr lang="en-SG" sz="1700" dirty="0">
                    <a:solidFill>
                      <a:schemeClr val="tx1"/>
                    </a:solidFill>
                  </a:rPr>
                  <a:t>as a least square problem</a:t>
                </a:r>
                <a:endParaRPr lang="en-US" sz="17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sz="1700" dirty="0">
                    <a:solidFill>
                      <a:schemeClr val="tx1"/>
                    </a:solidFill>
                  </a:rPr>
                  <a:t>S</a:t>
                </a:r>
                <a:r>
                  <a:rPr lang="en-US" sz="1700" dirty="0">
                    <a:solidFill>
                      <a:schemeClr val="tx1"/>
                    </a:solidFill>
                  </a:rPr>
                  <a:t>olve it using gradient descent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endParaRPr lang="en-US" altLang="zh-CN" sz="17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700" dirty="0">
                    <a:solidFill>
                      <a:schemeClr val="tx1"/>
                    </a:solidFill>
                  </a:rPr>
                  <a:t>Use randomized SVD to obtain a good initial solution</a:t>
                </a:r>
                <a:endParaRPr lang="en-SG" altLang="zh-CN" sz="17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Time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complexity: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𝑚𝑑𝑡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𝑛𝑑𝑘𝑡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is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the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embedding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size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is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the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number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of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iterations</a:t>
                </a:r>
              </a:p>
              <a:p>
                <a:pPr marL="342900" lvl="1" indent="0">
                  <a:buNone/>
                </a:pPr>
                <a:r>
                  <a:rPr lang="zh-CN" altLang="en-US" sz="1700" dirty="0">
                    <a:solidFill>
                      <a:schemeClr val="tx1"/>
                    </a:solidFill>
                  </a:rPr>
                  <a:t>   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in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our</a:t>
                </a:r>
                <a:r>
                  <a:rPr lang="zh-CN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700" dirty="0">
                    <a:solidFill>
                      <a:schemeClr val="tx1"/>
                    </a:solidFill>
                  </a:rPr>
                  <a:t>experiments)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902D6-741C-1842-A437-DD5727A75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149" y="1272459"/>
                <a:ext cx="4378560" cy="3263504"/>
              </a:xfrm>
              <a:blipFill>
                <a:blip r:embed="rId3"/>
                <a:stretch>
                  <a:fillRect l="-1253" t="-2804" b="-2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4B97DB-D9FC-5F47-BACE-DAA48AD1A8D7}"/>
                  </a:ext>
                </a:extLst>
              </p:cNvPr>
              <p:cNvSpPr/>
              <p:nvPr/>
            </p:nvSpPr>
            <p:spPr>
              <a:xfrm>
                <a:off x="5482816" y="1624556"/>
                <a:ext cx="523413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SG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4B97DB-D9FC-5F47-BACE-DAA48AD1A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16" y="1624556"/>
                <a:ext cx="523413" cy="424732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90632B-46DF-A442-B78E-F4E3E0B68C3D}"/>
                  </a:ext>
                </a:extLst>
              </p:cNvPr>
              <p:cNvSpPr/>
              <p:nvPr/>
            </p:nvSpPr>
            <p:spPr>
              <a:xfrm>
                <a:off x="6670052" y="1334741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90632B-46DF-A442-B78E-F4E3E0B68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052" y="1334741"/>
                <a:ext cx="444352" cy="400110"/>
              </a:xfrm>
              <a:prstGeom prst="rect">
                <a:avLst/>
              </a:prstGeom>
              <a:blipFill>
                <a:blip r:embed="rId5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5BE7EC-973A-9342-A526-EC1B3AB929BF}"/>
                  </a:ext>
                </a:extLst>
              </p:cNvPr>
              <p:cNvSpPr/>
              <p:nvPr/>
            </p:nvSpPr>
            <p:spPr>
              <a:xfrm>
                <a:off x="6248963" y="1514656"/>
                <a:ext cx="4187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</m:oMath>
                  </m:oMathPara>
                </a14:m>
                <a:endParaRPr lang="en-US" sz="3600" b="1" i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5BE7EC-973A-9342-A526-EC1B3AB92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63" y="1514656"/>
                <a:ext cx="41870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D0FC698-BD72-F64B-AD1C-C74F888C4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22603"/>
              </p:ext>
            </p:extLst>
          </p:nvPr>
        </p:nvGraphicFramePr>
        <p:xfrm>
          <a:off x="6520490" y="1695536"/>
          <a:ext cx="5082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A67CD6-69D1-E44E-9AF4-0F2630C2785C}"/>
                  </a:ext>
                </a:extLst>
              </p:cNvPr>
              <p:cNvSpPr/>
              <p:nvPr/>
            </p:nvSpPr>
            <p:spPr>
              <a:xfrm>
                <a:off x="5223535" y="2425662"/>
                <a:ext cx="696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SG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A67CD6-69D1-E44E-9AF4-0F2630C27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35" y="2425662"/>
                <a:ext cx="696986" cy="369332"/>
              </a:xfrm>
              <a:prstGeom prst="rect">
                <a:avLst/>
              </a:prstGeom>
              <a:blipFill>
                <a:blip r:embed="rId7"/>
                <a:stretch>
                  <a:fillRect l="-7143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325C8-74D5-514D-B132-91C33A895F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542115" y="2121232"/>
            <a:ext cx="392272" cy="380437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646791-BFD1-5149-9442-0C4C426682B3}"/>
                  </a:ext>
                </a:extLst>
              </p:cNvPr>
              <p:cNvSpPr/>
              <p:nvPr/>
            </p:nvSpPr>
            <p:spPr>
              <a:xfrm>
                <a:off x="6701804" y="2431378"/>
                <a:ext cx="672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646791-BFD1-5149-9442-0C4C42668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04" y="2431378"/>
                <a:ext cx="672172" cy="369332"/>
              </a:xfrm>
              <a:prstGeom prst="rect">
                <a:avLst/>
              </a:prstGeom>
              <a:blipFill>
                <a:blip r:embed="rId8"/>
                <a:stretch>
                  <a:fillRect l="-740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77BCFA-4863-9242-959F-B6480F4E6385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flipH="1" flipV="1">
            <a:off x="6941361" y="2055934"/>
            <a:ext cx="96529" cy="37544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2CE4886-1F90-F845-B223-8DE4BB8E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9182"/>
              </p:ext>
            </p:extLst>
          </p:nvPr>
        </p:nvGraphicFramePr>
        <p:xfrm>
          <a:off x="7588018" y="1443366"/>
          <a:ext cx="50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75901738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9841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6496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9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AAD22ED-CC8C-9E41-A537-2A0CE8C31D8D}"/>
                  </a:ext>
                </a:extLst>
              </p:cNvPr>
              <p:cNvSpPr/>
              <p:nvPr/>
            </p:nvSpPr>
            <p:spPr>
              <a:xfrm>
                <a:off x="7110740" y="1633594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AAD22ED-CC8C-9E41-A537-2A0CE8C31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740" y="1633594"/>
                <a:ext cx="44435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019B64-4FCB-B44F-B78B-B4D2342276BD}"/>
                  </a:ext>
                </a:extLst>
              </p:cNvPr>
              <p:cNvSpPr/>
              <p:nvPr/>
            </p:nvSpPr>
            <p:spPr>
              <a:xfrm>
                <a:off x="7588018" y="2425662"/>
                <a:ext cx="920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𝐅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019B64-4FCB-B44F-B78B-B4D234227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018" y="2425662"/>
                <a:ext cx="920124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6F96A8-5FEF-7C4E-8F5D-151C2D66B9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00648" y="2086221"/>
            <a:ext cx="63688" cy="42367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0C2756-818D-8244-BD08-7DAC9B74A84D}"/>
                  </a:ext>
                </a:extLst>
              </p:cNvPr>
              <p:cNvSpPr/>
              <p:nvPr/>
            </p:nvSpPr>
            <p:spPr>
              <a:xfrm>
                <a:off x="5443314" y="3487928"/>
                <a:ext cx="4010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𝐘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0C2756-818D-8244-BD08-7DAC9B74A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14" y="3487928"/>
                <a:ext cx="4010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03158CE-0A64-CF4A-9DAE-B7FF022A5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41283"/>
              </p:ext>
            </p:extLst>
          </p:nvPr>
        </p:nvGraphicFramePr>
        <p:xfrm>
          <a:off x="6412754" y="3520098"/>
          <a:ext cx="8470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481331838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9A9655B-FC5C-9446-9632-6286B584EFC3}"/>
                  </a:ext>
                </a:extLst>
              </p:cNvPr>
              <p:cNvSpPr/>
              <p:nvPr/>
            </p:nvSpPr>
            <p:spPr>
              <a:xfrm>
                <a:off x="6707812" y="3137153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9A9655B-FC5C-9446-9632-6286B584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12" y="3137153"/>
                <a:ext cx="444352" cy="400110"/>
              </a:xfrm>
              <a:prstGeom prst="rect">
                <a:avLst/>
              </a:prstGeom>
              <a:blipFill>
                <a:blip r:embed="rId12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3FEC7D1-15D8-6E48-8E7D-8DE92AAF9C7E}"/>
                  </a:ext>
                </a:extLst>
              </p:cNvPr>
              <p:cNvSpPr/>
              <p:nvPr/>
            </p:nvSpPr>
            <p:spPr>
              <a:xfrm>
                <a:off x="6140671" y="3339928"/>
                <a:ext cx="4187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</m:oMath>
                  </m:oMathPara>
                </a14:m>
                <a:endParaRPr lang="en-US" sz="3600" b="1" i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3FEC7D1-15D8-6E48-8E7D-8DE92AAF9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71" y="3339928"/>
                <a:ext cx="41870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A97606DE-E935-BC48-BE2D-A0CE97869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74679"/>
              </p:ext>
            </p:extLst>
          </p:nvPr>
        </p:nvGraphicFramePr>
        <p:xfrm>
          <a:off x="5826202" y="3436278"/>
          <a:ext cx="338800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4752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3623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32498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A7C0638-A5A3-DE4A-981F-49921ACAE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9215"/>
              </p:ext>
            </p:extLst>
          </p:nvPr>
        </p:nvGraphicFramePr>
        <p:xfrm>
          <a:off x="6412198" y="3520808"/>
          <a:ext cx="8470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75901738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1E4CF3-89ED-644D-80FD-78A1E24C9B8F}"/>
                  </a:ext>
                </a:extLst>
              </p:cNvPr>
              <p:cNvSpPr/>
              <p:nvPr/>
            </p:nvSpPr>
            <p:spPr>
              <a:xfrm>
                <a:off x="5115243" y="4250934"/>
                <a:ext cx="672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1E4CF3-89ED-644D-80FD-78A1E24C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43" y="4250934"/>
                <a:ext cx="672172" cy="369332"/>
              </a:xfrm>
              <a:prstGeom prst="rect">
                <a:avLst/>
              </a:prstGeom>
              <a:blipFill>
                <a:blip r:embed="rId14"/>
                <a:stretch>
                  <a:fillRect l="-740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2794F4-1852-B945-9CB1-9A3BD8A259AD}"/>
              </a:ext>
            </a:extLst>
          </p:cNvPr>
          <p:cNvCxnSpPr>
            <a:cxnSpLocks/>
          </p:cNvCxnSpPr>
          <p:nvPr/>
        </p:nvCxnSpPr>
        <p:spPr bwMode="auto">
          <a:xfrm flipV="1">
            <a:off x="5433823" y="3939198"/>
            <a:ext cx="433101" cy="38774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DC0D3A-CEA5-6F4C-ADCC-8B1C50E7821E}"/>
                  </a:ext>
                </a:extLst>
              </p:cNvPr>
              <p:cNvSpPr/>
              <p:nvPr/>
            </p:nvSpPr>
            <p:spPr>
              <a:xfrm>
                <a:off x="6730672" y="4256650"/>
                <a:ext cx="689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DC0D3A-CEA5-6F4C-ADCC-8B1C50E78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72" y="4256650"/>
                <a:ext cx="689869" cy="369332"/>
              </a:xfrm>
              <a:prstGeom prst="rect">
                <a:avLst/>
              </a:prstGeom>
              <a:blipFill>
                <a:blip r:embed="rId15"/>
                <a:stretch>
                  <a:fillRect l="-53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0ED621-434F-7A42-AF21-DFA4A8A948BD}"/>
              </a:ext>
            </a:extLst>
          </p:cNvPr>
          <p:cNvCxnSpPr>
            <a:cxnSpLocks/>
            <a:stCxn id="52" idx="0"/>
          </p:cNvCxnSpPr>
          <p:nvPr/>
        </p:nvCxnSpPr>
        <p:spPr bwMode="auto">
          <a:xfrm flipH="1" flipV="1">
            <a:off x="6662937" y="3881206"/>
            <a:ext cx="412670" cy="37544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0DFF87B-591E-364A-878A-BB65484D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92545"/>
              </p:ext>
            </p:extLst>
          </p:nvPr>
        </p:nvGraphicFramePr>
        <p:xfrm>
          <a:off x="7855646" y="3423283"/>
          <a:ext cx="847000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1883288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75901738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577029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9841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96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9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5A4451C-155E-8E4A-914E-945DD26C6955}"/>
                  </a:ext>
                </a:extLst>
              </p:cNvPr>
              <p:cNvSpPr/>
              <p:nvPr/>
            </p:nvSpPr>
            <p:spPr>
              <a:xfrm>
                <a:off x="7378368" y="3481726"/>
                <a:ext cx="444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5A4451C-155E-8E4A-914E-945DD26C6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368" y="3481726"/>
                <a:ext cx="44435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81BC469-A944-144F-BA6A-C16502E0004B}"/>
                  </a:ext>
                </a:extLst>
              </p:cNvPr>
              <p:cNvSpPr/>
              <p:nvPr/>
            </p:nvSpPr>
            <p:spPr>
              <a:xfrm>
                <a:off x="7855646" y="4250934"/>
                <a:ext cx="937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𝐁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81BC469-A944-144F-BA6A-C16502E0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46" y="4250934"/>
                <a:ext cx="937051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5">
            <a:extLst>
              <a:ext uri="{FF2B5EF4-FFF2-40B4-BE49-F238E27FC236}">
                <a16:creationId xmlns:a16="http://schemas.microsoft.com/office/drawing/2014/main" id="{1EBF8E7C-3244-4248-A4A2-383480C58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99323"/>
              </p:ext>
            </p:extLst>
          </p:nvPr>
        </p:nvGraphicFramePr>
        <p:xfrm>
          <a:off x="5935045" y="1437601"/>
          <a:ext cx="3388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00">
                  <a:extLst>
                    <a:ext uri="{9D8B030D-6E8A-4147-A177-3AD203B41FA5}">
                      <a16:colId xmlns:a16="http://schemas.microsoft.com/office/drawing/2014/main" val="3796221280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689741167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44261"/>
                  </a:ext>
                </a:extLst>
              </a:tr>
              <a:tr h="94902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114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4752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3623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/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32498"/>
                  </a:ext>
                </a:extLst>
              </a:tr>
            </a:tbl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2AAB50-8821-8E43-B7CE-53FF427CF3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13065" y="3926203"/>
            <a:ext cx="218901" cy="408964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465A58D-2A32-45B6-B696-4A0CC1E92870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3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9511-E65D-3C4D-AE1A-4E10156D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Initialization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SGD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3353EBB4-3014-4A4C-8FA0-9BBFC043827E}"/>
                  </a:ext>
                </a:extLst>
              </p:cNvPr>
              <p:cNvSpPr txBox="1">
                <a:spLocks noGrp="1"/>
              </p:cNvSpPr>
              <p:nvPr/>
            </p:nvSpPr>
            <p:spPr bwMode="auto">
              <a:xfrm>
                <a:off x="504304" y="1276983"/>
                <a:ext cx="3804568" cy="262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669925" indent="-3254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alibri" pitchFamily="34" charset="0"/>
                    <a:ea typeface="+mn-ea"/>
                  </a:defRPr>
                </a:lvl2pPr>
                <a:lvl3pPr marL="1022350" indent="-3508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+mn-ea"/>
                  </a:defRPr>
                </a:lvl3pPr>
                <a:lvl4pPr marL="1339850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Calibri" pitchFamily="34" charset="0"/>
                    <a:ea typeface="+mn-ea"/>
                  </a:defRPr>
                </a:lvl4pPr>
                <a:lvl5pPr marL="16811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32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SG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n-SG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SG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𝐔</m:t>
                    </m:r>
                    <m:r>
                      <a:rPr lang="en-SG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SG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SG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SG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SG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SG" sz="3200" b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SG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SG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𝐔</m:t>
                    </m:r>
                    <m:r>
                      <a:rPr lang="en-SG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SG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SG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SG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𝐘</m:t>
                    </m:r>
                    <m:r>
                      <a:rPr lang="en-SG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SG" b="1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en-SG" b="1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kumimoji="1" lang="en-US" altLang="zh-CN" b="1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zh-CN" b="1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kumimoji="1" lang="en-US" altLang="zh-CN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rPr>
                      <m:t>unitary</m:t>
                    </m:r>
                  </m:oMath>
                </a14:m>
                <a:endParaRPr kumimoji="1"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SG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SG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SG" b="1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SG" b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𝐘</m:t>
                    </m:r>
                    <m:r>
                      <a:rPr lang="en-SG" b="1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SG" b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SG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SG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SG" b="1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SG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SG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SG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SG" b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𝐘</m:t>
                    </m:r>
                    <m:r>
                      <a:rPr lang="en-SG" b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SG" b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SG" b="1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SG" b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𝐘</m:t>
                    </m:r>
                  </m:oMath>
                </a14:m>
                <a:endParaRPr lang="en-SG" b="1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3353EBB4-3014-4A4C-8FA0-9BBFC043827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304" y="1276983"/>
                <a:ext cx="3804568" cy="2629438"/>
              </a:xfrm>
              <a:prstGeom prst="rect">
                <a:avLst/>
              </a:prstGeom>
              <a:blipFill>
                <a:blip r:embed="rId2"/>
                <a:stretch>
                  <a:fillRect t="-481" r="-2326" b="-24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BD77CE9B-E24D-E34B-840C-C767686F65B5}"/>
              </a:ext>
            </a:extLst>
          </p:cNvPr>
          <p:cNvSpPr/>
          <p:nvPr/>
        </p:nvSpPr>
        <p:spPr bwMode="auto">
          <a:xfrm>
            <a:off x="1594768" y="1270023"/>
            <a:ext cx="881096" cy="467606"/>
          </a:xfrm>
          <a:prstGeom prst="rect">
            <a:avLst/>
          </a:prstGeom>
          <a:noFill/>
          <a:ln w="28575" cap="flat" cmpd="sng" algn="ctr">
            <a:solidFill>
              <a:srgbClr val="ED7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 baseline="-25000">
              <a:solidFill>
                <a:srgbClr val="262626"/>
              </a:solidFill>
              <a:latin typeface="Arial" charset="0"/>
              <a:ea typeface="ＭＳ Ｐゴシック" pitchFamily="64" charset="-128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6A1C1E-C1A8-D944-A65B-A9A54393A5D3}"/>
              </a:ext>
            </a:extLst>
          </p:cNvPr>
          <p:cNvSpPr/>
          <p:nvPr/>
        </p:nvSpPr>
        <p:spPr bwMode="auto">
          <a:xfrm>
            <a:off x="2667286" y="1270023"/>
            <a:ext cx="583666" cy="467606"/>
          </a:xfrm>
          <a:prstGeom prst="rect">
            <a:avLst/>
          </a:prstGeom>
          <a:noFill/>
          <a:ln w="28575" cap="flat" cmpd="sng" algn="ctr">
            <a:solidFill>
              <a:srgbClr val="ED7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 baseline="-25000">
              <a:solidFill>
                <a:srgbClr val="262626"/>
              </a:solidFill>
              <a:latin typeface="Arial" charset="0"/>
              <a:ea typeface="ＭＳ Ｐゴシック" pitchFamily="64" charset="-128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813D4A2-7AB4-7243-B462-8A2F3F912ACD}"/>
              </a:ext>
            </a:extLst>
          </p:cNvPr>
          <p:cNvSpPr/>
          <p:nvPr/>
        </p:nvSpPr>
        <p:spPr bwMode="auto">
          <a:xfrm>
            <a:off x="2009816" y="3430263"/>
            <a:ext cx="881096" cy="467606"/>
          </a:xfrm>
          <a:prstGeom prst="rect">
            <a:avLst/>
          </a:prstGeom>
          <a:noFill/>
          <a:ln w="28575" cap="flat" cmpd="sng" algn="ctr">
            <a:solidFill>
              <a:srgbClr val="ED7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 baseline="-25000">
              <a:solidFill>
                <a:srgbClr val="262626"/>
              </a:solidFill>
              <a:latin typeface="Arial" charset="0"/>
              <a:ea typeface="ＭＳ Ｐゴシック" pitchFamily="64" charset="-128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B07C75E-8000-FB41-8CDB-2F441EF4B8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450752" y="1737629"/>
            <a:ext cx="559064" cy="288032"/>
          </a:xfrm>
          <a:prstGeom prst="straightConnector1">
            <a:avLst/>
          </a:prstGeom>
          <a:ln w="28575">
            <a:solidFill>
              <a:srgbClr val="ED7F0D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997CCD1-A9A9-4443-8590-F7C7968F0571}"/>
              </a:ext>
            </a:extLst>
          </p:cNvPr>
          <p:cNvCxnSpPr>
            <a:cxnSpLocks/>
          </p:cNvCxnSpPr>
          <p:nvPr/>
        </p:nvCxnSpPr>
        <p:spPr bwMode="auto">
          <a:xfrm>
            <a:off x="2890912" y="1737629"/>
            <a:ext cx="72008" cy="216024"/>
          </a:xfrm>
          <a:prstGeom prst="straightConnector1">
            <a:avLst/>
          </a:prstGeom>
          <a:ln w="28575">
            <a:solidFill>
              <a:srgbClr val="ED7F0D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FB2A254E-6416-1C4F-859F-CD0C0FC781D9}"/>
              </a:ext>
            </a:extLst>
          </p:cNvPr>
          <p:cNvCxnSpPr>
            <a:cxnSpLocks/>
            <a:endCxn id="70" idx="2"/>
          </p:cNvCxnSpPr>
          <p:nvPr/>
        </p:nvCxnSpPr>
        <p:spPr bwMode="auto">
          <a:xfrm rot="5400000">
            <a:off x="3074146" y="3274088"/>
            <a:ext cx="12700" cy="1247563"/>
          </a:xfrm>
          <a:prstGeom prst="bentConnector3">
            <a:avLst>
              <a:gd name="adj1" fmla="val 1500016"/>
            </a:avLst>
          </a:prstGeom>
          <a:solidFill>
            <a:schemeClr val="accent1"/>
          </a:solidFill>
          <a:ln w="28575" cap="flat" cmpd="sng" algn="ctr">
            <a:solidFill>
              <a:srgbClr val="ED7F0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F01C317-84F4-8D45-A41E-12A12A4768DE}"/>
              </a:ext>
            </a:extLst>
          </p:cNvPr>
          <p:cNvSpPr/>
          <p:nvPr/>
        </p:nvSpPr>
        <p:spPr bwMode="auto">
          <a:xfrm>
            <a:off x="3509504" y="2923188"/>
            <a:ext cx="376846" cy="4676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 baseline="-25000">
              <a:solidFill>
                <a:srgbClr val="262626"/>
              </a:solidFill>
              <a:latin typeface="Arial" charset="0"/>
              <a:ea typeface="ＭＳ Ｐゴシック" pitchFamily="64" charset="-128"/>
              <a:cs typeface="Arial" panose="020B0604020202020204" pitchFamily="34" charset="0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389BD1B-4861-0C49-B908-7FB094FAD3EF}"/>
              </a:ext>
            </a:extLst>
          </p:cNvPr>
          <p:cNvSpPr/>
          <p:nvPr/>
        </p:nvSpPr>
        <p:spPr bwMode="auto">
          <a:xfrm>
            <a:off x="598512" y="1151329"/>
            <a:ext cx="3948584" cy="3600000"/>
          </a:xfrm>
          <a:prstGeom prst="roundRect">
            <a:avLst/>
          </a:prstGeom>
          <a:noFill/>
          <a:ln w="34925" cap="flat" cmpd="sng" algn="ctr">
            <a:solidFill>
              <a:srgbClr val="3960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id="{A8814D1B-C84C-4F42-A9C7-2D73AD46A27F}"/>
              </a:ext>
            </a:extLst>
          </p:cNvPr>
          <p:cNvSpPr/>
          <p:nvPr/>
        </p:nvSpPr>
        <p:spPr bwMode="auto">
          <a:xfrm rot="16200000">
            <a:off x="4726218" y="2374002"/>
            <a:ext cx="432000" cy="576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3960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31A92A2-321F-8A40-8724-64F7BFCE75AD}"/>
              </a:ext>
            </a:extLst>
          </p:cNvPr>
          <p:cNvSpPr/>
          <p:nvPr/>
        </p:nvSpPr>
        <p:spPr bwMode="auto">
          <a:xfrm>
            <a:off x="5337341" y="1153846"/>
            <a:ext cx="3302355" cy="3600000"/>
          </a:xfrm>
          <a:prstGeom prst="roundRect">
            <a:avLst/>
          </a:prstGeom>
          <a:noFill/>
          <a:ln w="34925" cap="flat" cmpd="sng" algn="ctr">
            <a:solidFill>
              <a:srgbClr val="3960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78D3992-4081-294A-93C5-8E28008F25FD}"/>
              </a:ext>
            </a:extLst>
          </p:cNvPr>
          <p:cNvSpPr/>
          <p:nvPr/>
        </p:nvSpPr>
        <p:spPr>
          <a:xfrm>
            <a:off x="5551991" y="4234769"/>
            <a:ext cx="308770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CN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zh-CN" alt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zh-CN" alt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iterations</a:t>
            </a:r>
            <a:r>
              <a:rPr lang="zh-CN" alt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zh-CN" alt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needed!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60EABCB-0092-7742-9408-20EFC805BE21}"/>
              </a:ext>
            </a:extLst>
          </p:cNvPr>
          <p:cNvSpPr/>
          <p:nvPr/>
        </p:nvSpPr>
        <p:spPr bwMode="auto">
          <a:xfrm>
            <a:off x="5783168" y="2090720"/>
            <a:ext cx="720000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F2E3B6-3971-5B4E-BE8A-00914A311BC1}"/>
              </a:ext>
            </a:extLst>
          </p:cNvPr>
          <p:cNvSpPr/>
          <p:nvPr/>
        </p:nvSpPr>
        <p:spPr bwMode="auto">
          <a:xfrm>
            <a:off x="6819786" y="2090720"/>
            <a:ext cx="540000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91097F5-9A51-F14A-A214-D4175E216EA9}"/>
              </a:ext>
            </a:extLst>
          </p:cNvPr>
          <p:cNvSpPr/>
          <p:nvPr/>
        </p:nvSpPr>
        <p:spPr bwMode="auto">
          <a:xfrm>
            <a:off x="7643034" y="2286071"/>
            <a:ext cx="72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C87AE7D-4F8E-9246-A18C-BA45B42FA6D5}"/>
                  </a:ext>
                </a:extLst>
              </p:cNvPr>
              <p:cNvSpPr/>
              <p:nvPr/>
            </p:nvSpPr>
            <p:spPr>
              <a:xfrm>
                <a:off x="5956813" y="2380750"/>
                <a:ext cx="4010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kern="0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SG" sz="2000" b="1" dirty="0">
                  <a:solidFill>
                    <a:srgbClr val="004282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C87AE7D-4F8E-9246-A18C-BA45B42FA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13" y="2380750"/>
                <a:ext cx="40107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47">
                <a:extLst>
                  <a:ext uri="{FF2B5EF4-FFF2-40B4-BE49-F238E27FC236}">
                    <a16:creationId xmlns:a16="http://schemas.microsoft.com/office/drawing/2014/main" id="{DF1D922A-72D5-544D-9F6C-F2A85E996EC9}"/>
                  </a:ext>
                </a:extLst>
              </p:cNvPr>
              <p:cNvSpPr txBox="1"/>
              <p:nvPr/>
            </p:nvSpPr>
            <p:spPr>
              <a:xfrm>
                <a:off x="7443451" y="2401451"/>
                <a:ext cx="142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47">
                <a:extLst>
                  <a:ext uri="{FF2B5EF4-FFF2-40B4-BE49-F238E27FC236}">
                    <a16:creationId xmlns:a16="http://schemas.microsoft.com/office/drawing/2014/main" id="{DF1D922A-72D5-544D-9F6C-F2A85E99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451" y="2401451"/>
                <a:ext cx="142668" cy="307777"/>
              </a:xfrm>
              <a:prstGeom prst="rect">
                <a:avLst/>
              </a:prstGeom>
              <a:blipFill>
                <a:blip r:embed="rId4"/>
                <a:stretch>
                  <a:fillRect l="-8696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B8FE7C5-59D9-054C-8A24-06E6A2F64720}"/>
                  </a:ext>
                </a:extLst>
              </p:cNvPr>
              <p:cNvSpPr/>
              <p:nvPr/>
            </p:nvSpPr>
            <p:spPr>
              <a:xfrm>
                <a:off x="7809338" y="2345386"/>
                <a:ext cx="413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</m:oMath>
                  </m:oMathPara>
                </a14:m>
                <a:endParaRPr lang="en-SG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B8FE7C5-59D9-054C-8A24-06E6A2F64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38" y="2345386"/>
                <a:ext cx="41389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CFBFB8D-E982-0845-AAEB-8EDD4061E205}"/>
                  </a:ext>
                </a:extLst>
              </p:cNvPr>
              <p:cNvSpPr/>
              <p:nvPr/>
            </p:nvSpPr>
            <p:spPr>
              <a:xfrm>
                <a:off x="6849772" y="2394339"/>
                <a:ext cx="536237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000" b="1" i="1" smtClean="0">
                              <a:solidFill>
                                <a:srgbClr val="004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1">
                              <a:solidFill>
                                <a:srgbClr val="004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SG" sz="2000" i="1">
                              <a:solidFill>
                                <a:srgbClr val="004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SG" sz="2000" b="1" dirty="0">
                  <a:solidFill>
                    <a:srgbClr val="004282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CFBFB8D-E982-0845-AAEB-8EDD4061E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772" y="2394339"/>
                <a:ext cx="536237" cy="424732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55">
                <a:extLst>
                  <a:ext uri="{FF2B5EF4-FFF2-40B4-BE49-F238E27FC236}">
                    <a16:creationId xmlns:a16="http://schemas.microsoft.com/office/drawing/2014/main" id="{E22DDE82-B4B6-3646-8A34-37CFB89C3381}"/>
                  </a:ext>
                </a:extLst>
              </p:cNvPr>
              <p:cNvSpPr txBox="1"/>
              <p:nvPr/>
            </p:nvSpPr>
            <p:spPr>
              <a:xfrm>
                <a:off x="6532877" y="2394528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55">
                <a:extLst>
                  <a:ext uri="{FF2B5EF4-FFF2-40B4-BE49-F238E27FC236}">
                    <a16:creationId xmlns:a16="http://schemas.microsoft.com/office/drawing/2014/main" id="{E22DDE82-B4B6-3646-8A34-37CFB89C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77" y="2394528"/>
                <a:ext cx="259686" cy="307777"/>
              </a:xfrm>
              <a:prstGeom prst="rect">
                <a:avLst/>
              </a:prstGeom>
              <a:blipFill>
                <a:blip r:embed="rId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958DF77F-D29A-9F47-9AD5-4F80E13E2438}"/>
              </a:ext>
            </a:extLst>
          </p:cNvPr>
          <p:cNvSpPr/>
          <p:nvPr/>
        </p:nvSpPr>
        <p:spPr bwMode="auto">
          <a:xfrm>
            <a:off x="5788198" y="3213519"/>
            <a:ext cx="720000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B536B4D-1570-CC4D-A86B-D325980BDF40}"/>
              </a:ext>
            </a:extLst>
          </p:cNvPr>
          <p:cNvSpPr/>
          <p:nvPr/>
        </p:nvSpPr>
        <p:spPr bwMode="auto">
          <a:xfrm>
            <a:off x="6810403" y="3213519"/>
            <a:ext cx="540000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1CE352E-3785-4D46-AB1C-53A82664574C}"/>
              </a:ext>
            </a:extLst>
          </p:cNvPr>
          <p:cNvSpPr/>
          <p:nvPr/>
        </p:nvSpPr>
        <p:spPr bwMode="auto">
          <a:xfrm>
            <a:off x="7674579" y="3386514"/>
            <a:ext cx="72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920AF7-C12F-6E4D-98A5-AEAF54C9BF43}"/>
                  </a:ext>
                </a:extLst>
              </p:cNvPr>
              <p:cNvSpPr/>
              <p:nvPr/>
            </p:nvSpPr>
            <p:spPr>
              <a:xfrm>
                <a:off x="5937994" y="3453122"/>
                <a:ext cx="426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kern="0" smtClean="0">
                          <a:solidFill>
                            <a:srgbClr val="ED7F0D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SG" sz="2000" b="1" dirty="0">
                  <a:solidFill>
                    <a:srgbClr val="ED7F0D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920AF7-C12F-6E4D-98A5-AEAF54C9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994" y="3453122"/>
                <a:ext cx="42671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64">
                <a:extLst>
                  <a:ext uri="{FF2B5EF4-FFF2-40B4-BE49-F238E27FC236}">
                    <a16:creationId xmlns:a16="http://schemas.microsoft.com/office/drawing/2014/main" id="{54B42E6E-62F1-DB43-A612-9BE7D555F3DA}"/>
                  </a:ext>
                </a:extLst>
              </p:cNvPr>
              <p:cNvSpPr txBox="1"/>
              <p:nvPr/>
            </p:nvSpPr>
            <p:spPr>
              <a:xfrm>
                <a:off x="7466197" y="3473823"/>
                <a:ext cx="1426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64">
                <a:extLst>
                  <a:ext uri="{FF2B5EF4-FFF2-40B4-BE49-F238E27FC236}">
                    <a16:creationId xmlns:a16="http://schemas.microsoft.com/office/drawing/2014/main" id="{54B42E6E-62F1-DB43-A612-9BE7D555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197" y="3473823"/>
                <a:ext cx="142667" cy="307777"/>
              </a:xfrm>
              <a:prstGeom prst="rect">
                <a:avLst/>
              </a:prstGeom>
              <a:blipFill>
                <a:blip r:embed="rId9"/>
                <a:stretch>
                  <a:fillRect l="-8696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C2C643D-105F-4C43-A9B4-29897F88D113}"/>
                  </a:ext>
                </a:extLst>
              </p:cNvPr>
              <p:cNvSpPr/>
              <p:nvPr/>
            </p:nvSpPr>
            <p:spPr>
              <a:xfrm>
                <a:off x="7857023" y="3467628"/>
                <a:ext cx="413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</m:oMath>
                  </m:oMathPara>
                </a14:m>
                <a:endParaRPr lang="en-SG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C2C643D-105F-4C43-A9B4-29897F88D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3" y="3467628"/>
                <a:ext cx="41389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78C3377-992E-3E44-981C-686099430AB3}"/>
                  </a:ext>
                </a:extLst>
              </p:cNvPr>
              <p:cNvSpPr/>
              <p:nvPr/>
            </p:nvSpPr>
            <p:spPr>
              <a:xfrm>
                <a:off x="6847579" y="3433461"/>
                <a:ext cx="5517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000" b="1" i="1" smtClean="0">
                              <a:solidFill>
                                <a:srgbClr val="ED7F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1">
                              <a:solidFill>
                                <a:srgbClr val="ED7F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ED7F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SG" sz="2000" b="1" dirty="0">
                  <a:solidFill>
                    <a:srgbClr val="ED7F0D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78C3377-992E-3E44-981C-686099430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79" y="3433461"/>
                <a:ext cx="551754" cy="400110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67">
                <a:extLst>
                  <a:ext uri="{FF2B5EF4-FFF2-40B4-BE49-F238E27FC236}">
                    <a16:creationId xmlns:a16="http://schemas.microsoft.com/office/drawing/2014/main" id="{4134BF1D-2AE3-C44F-88AB-44445FA20F9C}"/>
                  </a:ext>
                </a:extLst>
              </p:cNvPr>
              <p:cNvSpPr txBox="1"/>
              <p:nvPr/>
            </p:nvSpPr>
            <p:spPr>
              <a:xfrm>
                <a:off x="6530684" y="3483527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67">
                <a:extLst>
                  <a:ext uri="{FF2B5EF4-FFF2-40B4-BE49-F238E27FC236}">
                    <a16:creationId xmlns:a16="http://schemas.microsoft.com/office/drawing/2014/main" id="{4134BF1D-2AE3-C44F-88AB-44445FA20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84" y="3483527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6F5B6FC-48B7-5A42-BDEB-00A583DE8D47}"/>
                  </a:ext>
                </a:extLst>
              </p:cNvPr>
              <p:cNvSpPr/>
              <p:nvPr/>
            </p:nvSpPr>
            <p:spPr>
              <a:xfrm>
                <a:off x="5740675" y="1181892"/>
                <a:ext cx="2581604" cy="850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iterations:</a:t>
                </a:r>
              </a:p>
              <a:p>
                <a:pPr lvl="1"/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</a:t>
                </a:r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0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US" altLang="zh-CN" sz="16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16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0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via</a:t>
                </a:r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SGD;</a:t>
                </a:r>
              </a:p>
              <a:p>
                <a:pPr lvl="1"/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</a:t>
                </a:r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0" kern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𝐘</m:t>
                    </m:r>
                  </m:oMath>
                </a14:m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via</a:t>
                </a:r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SGD;</a:t>
                </a:r>
                <a:r>
                  <a:rPr lang="zh-CN" alt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16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6F5B6FC-48B7-5A42-BDEB-00A583DE8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675" y="1181892"/>
                <a:ext cx="2581604" cy="850746"/>
              </a:xfrm>
              <a:prstGeom prst="rect">
                <a:avLst/>
              </a:prstGeom>
              <a:blipFill>
                <a:blip r:embed="rId13"/>
                <a:stretch>
                  <a:fillRect l="-1471" t="-2985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EA52A29C-8326-4448-BE8B-48A6ACF18FA6}"/>
              </a:ext>
            </a:extLst>
          </p:cNvPr>
          <p:cNvSpPr/>
          <p:nvPr/>
        </p:nvSpPr>
        <p:spPr>
          <a:xfrm>
            <a:off x="714688" y="4047338"/>
            <a:ext cx="376733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Greedy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initialization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embeddings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SVD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unitary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711385-43C1-4C81-9F12-A0F15258ED12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17E7-9107-48CA-94B5-9D675C49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 is fully parallelized on multi-core computers.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EA5665-A482-410F-AF38-B435F0DEE01E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pic>
        <p:nvPicPr>
          <p:cNvPr id="8194" name="Picture 2" descr="Multi Core HD Stock Images | Shutterstock">
            <a:extLst>
              <a:ext uri="{FF2B5EF4-FFF2-40B4-BE49-F238E27FC236}">
                <a16:creationId xmlns:a16="http://schemas.microsoft.com/office/drawing/2014/main" id="{DF04979E-97BC-461D-9BA5-669AF5B1C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2"/>
          <a:stretch/>
        </p:blipFill>
        <p:spPr bwMode="auto">
          <a:xfrm>
            <a:off x="2341310" y="1560838"/>
            <a:ext cx="3945125" cy="21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254D1-5844-435F-9979-D84C9E4990B4}"/>
              </a:ext>
            </a:extLst>
          </p:cNvPr>
          <p:cNvSpPr txBox="1"/>
          <p:nvPr/>
        </p:nvSpPr>
        <p:spPr>
          <a:xfrm>
            <a:off x="2590509" y="3983699"/>
            <a:ext cx="3839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/>
              <a:t>Explained in </a:t>
            </a:r>
            <a:r>
              <a:rPr lang="en-US" altLang="zh-CN" sz="1800" b="0" dirty="0">
                <a:solidFill>
                  <a:schemeClr val="accent2"/>
                </a:solidFill>
              </a:rPr>
              <a:t>Section 4</a:t>
            </a:r>
            <a:r>
              <a:rPr lang="en-US" altLang="zh-CN" sz="1800" b="0" dirty="0"/>
              <a:t> of 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1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D05B-A0FC-8548-A1A3-94E4B745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</a:t>
            </a:r>
            <a:r>
              <a:rPr lang="zh-CN" altLang="en-US" dirty="0"/>
              <a:t> </a:t>
            </a:r>
            <a:r>
              <a:rPr lang="en-US" altLang="zh-CN" dirty="0"/>
              <a:t>8 Datasets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B9A999-3CD3-DC42-80B1-DF308EE26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348623"/>
              </p:ext>
            </p:extLst>
          </p:nvPr>
        </p:nvGraphicFramePr>
        <p:xfrm>
          <a:off x="628650" y="1156746"/>
          <a:ext cx="78867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833">
                  <a:extLst>
                    <a:ext uri="{9D8B030D-6E8A-4147-A177-3AD203B41FA5}">
                      <a16:colId xmlns:a16="http://schemas.microsoft.com/office/drawing/2014/main" val="647734144"/>
                    </a:ext>
                  </a:extLst>
                </a:gridCol>
                <a:gridCol w="1210412">
                  <a:extLst>
                    <a:ext uri="{9D8B030D-6E8A-4147-A177-3AD203B41FA5}">
                      <a16:colId xmlns:a16="http://schemas.microsoft.com/office/drawing/2014/main" val="3791388588"/>
                    </a:ext>
                  </a:extLst>
                </a:gridCol>
                <a:gridCol w="1179960">
                  <a:extLst>
                    <a:ext uri="{9D8B030D-6E8A-4147-A177-3AD203B41FA5}">
                      <a16:colId xmlns:a16="http://schemas.microsoft.com/office/drawing/2014/main" val="3876872430"/>
                    </a:ext>
                  </a:extLst>
                </a:gridCol>
                <a:gridCol w="1362663">
                  <a:extLst>
                    <a:ext uri="{9D8B030D-6E8A-4147-A177-3AD203B41FA5}">
                      <a16:colId xmlns:a16="http://schemas.microsoft.com/office/drawing/2014/main" val="2950146671"/>
                    </a:ext>
                  </a:extLst>
                </a:gridCol>
                <a:gridCol w="1613881">
                  <a:extLst>
                    <a:ext uri="{9D8B030D-6E8A-4147-A177-3AD203B41FA5}">
                      <a16:colId xmlns:a16="http://schemas.microsoft.com/office/drawing/2014/main" val="2133943883"/>
                    </a:ext>
                  </a:extLst>
                </a:gridCol>
                <a:gridCol w="1415951">
                  <a:extLst>
                    <a:ext uri="{9D8B030D-6E8A-4147-A177-3AD203B41FA5}">
                      <a16:colId xmlns:a16="http://schemas.microsoft.com/office/drawing/2014/main" val="205804716"/>
                    </a:ext>
                  </a:extLst>
                </a:gridCol>
              </a:tblGrid>
              <a:tr h="628441">
                <a:tc>
                  <a:txBody>
                    <a:bodyPr/>
                    <a:lstStyle/>
                    <a:p>
                      <a:r>
                        <a:rPr lang="en-SG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nodes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edges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distinct attributes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attributes per node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distinct labels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48441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91422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Citeseer</a:t>
                      </a:r>
                      <a:endParaRPr lang="en-SG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38798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02307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Pubmed</a:t>
                      </a:r>
                      <a:endParaRPr lang="en-SG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0556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Flickr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479.5k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82028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912303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TWeibo</a:t>
                      </a:r>
                      <a:endParaRPr lang="en-SG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</a:t>
                      </a:r>
                      <a:endParaRPr lang="en-SG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89132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r>
                        <a:rPr lang="en-SG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978.2M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</a:t>
                      </a:r>
                      <a:endParaRPr lang="en-SG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G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82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3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1A5E-78FE-944D-9CB4-9A2DC0D7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</a:t>
            </a:r>
            <a:r>
              <a:rPr lang="zh-CN" altLang="en-US" dirty="0"/>
              <a:t> </a:t>
            </a:r>
            <a:r>
              <a:rPr lang="en-US" altLang="zh-CN" dirty="0"/>
              <a:t>10 Competitors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A4307A0-BF94-8143-AC66-DDFBE47D4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3821"/>
                <a:ext cx="8229600" cy="657224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/>
                  <a:t>Default embedding dimensionality: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SG" sz="1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A4307A0-BF94-8143-AC66-DDFBE47D4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3821"/>
                <a:ext cx="8229600" cy="657224"/>
              </a:xfrm>
              <a:blipFill>
                <a:blip r:embed="rId3"/>
                <a:stretch>
                  <a:fillRect l="-296" t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D119DB-5DB9-0D46-89A7-8C847440251E}"/>
              </a:ext>
            </a:extLst>
          </p:cNvPr>
          <p:cNvCxnSpPr/>
          <p:nvPr/>
        </p:nvCxnSpPr>
        <p:spPr bwMode="auto">
          <a:xfrm>
            <a:off x="457200" y="1762867"/>
            <a:ext cx="8148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E8FAAF-E17F-864B-BE7A-AB2A46F29EE8}"/>
              </a:ext>
            </a:extLst>
          </p:cNvPr>
          <p:cNvCxnSpPr>
            <a:cxnSpLocks/>
          </p:cNvCxnSpPr>
          <p:nvPr/>
        </p:nvCxnSpPr>
        <p:spPr bwMode="auto">
          <a:xfrm>
            <a:off x="4450080" y="1762867"/>
            <a:ext cx="0" cy="25828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6351AE-A314-D744-B8D3-67190BB24713}"/>
              </a:ext>
            </a:extLst>
          </p:cNvPr>
          <p:cNvCxnSpPr>
            <a:cxnSpLocks/>
          </p:cNvCxnSpPr>
          <p:nvPr/>
        </p:nvCxnSpPr>
        <p:spPr bwMode="auto">
          <a:xfrm>
            <a:off x="4450080" y="3295534"/>
            <a:ext cx="4155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740122-B48E-374E-9D28-EE626F0761D7}"/>
              </a:ext>
            </a:extLst>
          </p:cNvPr>
          <p:cNvSpPr txBox="1">
            <a:spLocks/>
          </p:cNvSpPr>
          <p:nvPr/>
        </p:nvSpPr>
        <p:spPr bwMode="auto">
          <a:xfrm>
            <a:off x="457200" y="1781708"/>
            <a:ext cx="3992879" cy="24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SG" sz="2000" kern="0" dirty="0"/>
              <a:t>6 neural-network-based methods</a:t>
            </a:r>
          </a:p>
          <a:p>
            <a:pPr lvl="1"/>
            <a:r>
              <a:rPr lang="en-SG" sz="1800" kern="0" dirty="0"/>
              <a:t>STNE 	[KDD 2018]</a:t>
            </a:r>
          </a:p>
          <a:p>
            <a:pPr lvl="1"/>
            <a:r>
              <a:rPr lang="en-SG" sz="1800" kern="0" dirty="0"/>
              <a:t>ARGA 	[IJCAI 2018]</a:t>
            </a:r>
          </a:p>
          <a:p>
            <a:pPr lvl="1"/>
            <a:r>
              <a:rPr lang="en-SG" sz="1800" kern="0" dirty="0"/>
              <a:t>LQANR 	[IJCAI 2019]</a:t>
            </a:r>
          </a:p>
          <a:p>
            <a:pPr lvl="1"/>
            <a:r>
              <a:rPr lang="en-SG" sz="1800" kern="0" dirty="0"/>
              <a:t>CAN 	[WSDM 2019]</a:t>
            </a:r>
          </a:p>
          <a:p>
            <a:pPr lvl="1"/>
            <a:r>
              <a:rPr lang="en-SG" sz="1800" kern="0" dirty="0"/>
              <a:t>DGI 	[ICLR 2019]</a:t>
            </a:r>
          </a:p>
          <a:p>
            <a:pPr lvl="1"/>
            <a:r>
              <a:rPr lang="en-SG" sz="1800" kern="0" dirty="0"/>
              <a:t>GATNE 	[KDD 2019]</a:t>
            </a:r>
          </a:p>
          <a:p>
            <a:pPr lvl="1"/>
            <a:endParaRPr lang="en-SG" sz="18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BD33-9DCA-7942-A354-87880FF73464}"/>
              </a:ext>
            </a:extLst>
          </p:cNvPr>
          <p:cNvSpPr txBox="1">
            <a:spLocks/>
          </p:cNvSpPr>
          <p:nvPr/>
        </p:nvSpPr>
        <p:spPr bwMode="auto">
          <a:xfrm>
            <a:off x="4450078" y="1779790"/>
            <a:ext cx="3992879" cy="183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kern="0" dirty="0"/>
              <a:t>3</a:t>
            </a:r>
            <a:r>
              <a:rPr lang="en-SG" sz="2000" kern="0" dirty="0"/>
              <a:t> factorization-based methods</a:t>
            </a:r>
          </a:p>
          <a:p>
            <a:pPr lvl="1"/>
            <a:r>
              <a:rPr lang="en-SG" sz="1800" kern="0" dirty="0"/>
              <a:t>TADW	[IJCAI 2015]</a:t>
            </a:r>
          </a:p>
          <a:p>
            <a:pPr lvl="1"/>
            <a:r>
              <a:rPr lang="en-SG" sz="1800" kern="0" dirty="0"/>
              <a:t>BANE 	[ICDM 2018]</a:t>
            </a:r>
          </a:p>
          <a:p>
            <a:pPr lvl="1"/>
            <a:r>
              <a:rPr lang="en-SG" sz="1800" kern="0" dirty="0"/>
              <a:t>NRP               [VLDB 2020]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F6DA27-F1BA-4E4E-A28F-F286E2EDBEA6}"/>
              </a:ext>
            </a:extLst>
          </p:cNvPr>
          <p:cNvSpPr txBox="1">
            <a:spLocks/>
          </p:cNvSpPr>
          <p:nvPr/>
        </p:nvSpPr>
        <p:spPr bwMode="auto">
          <a:xfrm>
            <a:off x="4450078" y="3367213"/>
            <a:ext cx="3992879" cy="8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SG" sz="2000" kern="0" dirty="0"/>
              <a:t>1 other method</a:t>
            </a:r>
          </a:p>
          <a:p>
            <a:pPr lvl="1"/>
            <a:r>
              <a:rPr lang="en-SG" sz="1800" kern="0" dirty="0"/>
              <a:t>PRRE 	[CIKM 2018]</a:t>
            </a:r>
          </a:p>
        </p:txBody>
      </p:sp>
    </p:spTree>
    <p:extLst>
      <p:ext uri="{BB962C8B-B14F-4D97-AF65-F5344CB8AC3E}">
        <p14:creationId xmlns:p14="http://schemas.microsoft.com/office/powerpoint/2010/main" val="109865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C4A8-4653-4A99-BBAA-7C18CA80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data analytics is easy.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B5E236-B873-428D-9D51-F8DCC5013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52008"/>
              </p:ext>
            </p:extLst>
          </p:nvPr>
        </p:nvGraphicFramePr>
        <p:xfrm>
          <a:off x="1442114" y="291306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1166884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  <a:gridCol w="741528">
                  <a:extLst>
                    <a:ext uri="{9D8B030D-6E8A-4147-A177-3AD203B41FA5}">
                      <a16:colId xmlns:a16="http://schemas.microsoft.com/office/drawing/2014/main" val="1123482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Overvalued?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Buy?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$721m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1D2AA2-247E-4C60-822F-B9E35867382C}"/>
              </a:ext>
            </a:extLst>
          </p:cNvPr>
          <p:cNvSpPr txBox="1"/>
          <p:nvPr/>
        </p:nvSpPr>
        <p:spPr>
          <a:xfrm>
            <a:off x="2756848" y="2522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0856D-8326-4840-B4B1-69C814CFB4EC}"/>
              </a:ext>
            </a:extLst>
          </p:cNvPr>
          <p:cNvSpPr txBox="1"/>
          <p:nvPr/>
        </p:nvSpPr>
        <p:spPr>
          <a:xfrm>
            <a:off x="3775881" y="2522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E12BE-B9D7-46B3-B182-982DF2BC9E4D}"/>
              </a:ext>
            </a:extLst>
          </p:cNvPr>
          <p:cNvSpPr txBox="1"/>
          <p:nvPr/>
        </p:nvSpPr>
        <p:spPr>
          <a:xfrm>
            <a:off x="4904096" y="252243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E4D46-5490-4814-B985-A605CB015515}"/>
              </a:ext>
            </a:extLst>
          </p:cNvPr>
          <p:cNvSpPr txBox="1"/>
          <p:nvPr/>
        </p:nvSpPr>
        <p:spPr>
          <a:xfrm>
            <a:off x="6026463" y="2522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20B54-B4B9-46C5-9866-216BFA79FF00}"/>
              </a:ext>
            </a:extLst>
          </p:cNvPr>
          <p:cNvSpPr txBox="1"/>
          <p:nvPr/>
        </p:nvSpPr>
        <p:spPr>
          <a:xfrm>
            <a:off x="6957111" y="252243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Y?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5F6C3-10AC-4AB0-BC26-15694022D6AB}"/>
              </a:ext>
            </a:extLst>
          </p:cNvPr>
          <p:cNvSpPr txBox="1"/>
          <p:nvPr/>
        </p:nvSpPr>
        <p:spPr>
          <a:xfrm>
            <a:off x="4490114" y="1617407"/>
            <a:ext cx="111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Attributes</a:t>
            </a:r>
            <a:endParaRPr lang="en-US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45BA44-417B-40F1-A870-695FAC1596FC}"/>
              </a:ext>
            </a:extLst>
          </p:cNvPr>
          <p:cNvSpPr txBox="1"/>
          <p:nvPr/>
        </p:nvSpPr>
        <p:spPr>
          <a:xfrm>
            <a:off x="6763588" y="4396399"/>
            <a:ext cx="166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attribute</a:t>
            </a:r>
            <a:endParaRPr lang="en-US" baseline="-25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82AB8B-3BC0-4A60-85C2-4EBC9335096B}"/>
              </a:ext>
            </a:extLst>
          </p:cNvPr>
          <p:cNvCxnSpPr>
            <a:cxnSpLocks/>
            <a:stCxn id="5" idx="0"/>
            <a:endCxn id="10" idx="1"/>
          </p:cNvCxnSpPr>
          <p:nvPr/>
        </p:nvCxnSpPr>
        <p:spPr>
          <a:xfrm flipV="1">
            <a:off x="2948567" y="1802073"/>
            <a:ext cx="1541547" cy="720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6A3D17-D174-463C-959E-D1F5556F5DE3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H="1" flipV="1">
            <a:off x="5049530" y="1986739"/>
            <a:ext cx="46285" cy="53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08C432-CC5B-4E14-86DF-927A743FA9CE}"/>
              </a:ext>
            </a:extLst>
          </p:cNvPr>
          <p:cNvCxnSpPr>
            <a:cxnSpLocks/>
          </p:cNvCxnSpPr>
          <p:nvPr/>
        </p:nvCxnSpPr>
        <p:spPr>
          <a:xfrm flipV="1">
            <a:off x="3967600" y="1954473"/>
            <a:ext cx="796302" cy="66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A22ED9-75D1-4D58-8BC6-B02D76B1BFB3}"/>
              </a:ext>
            </a:extLst>
          </p:cNvPr>
          <p:cNvCxnSpPr>
            <a:cxnSpLocks/>
          </p:cNvCxnSpPr>
          <p:nvPr/>
        </p:nvCxnSpPr>
        <p:spPr>
          <a:xfrm flipH="1" flipV="1">
            <a:off x="5381443" y="1933453"/>
            <a:ext cx="725930" cy="63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51BB33-BDC9-4805-AEC4-DB484AAC6B3B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5608946" y="1802073"/>
            <a:ext cx="1348165" cy="9050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137944-06E3-4C64-8180-3258C4CCAEE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7191235" y="3693675"/>
            <a:ext cx="403350" cy="7027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1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4FCB-EC66-AA44-A084-4D8AF6F6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Results: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3997E-95BC-EC43-B564-27E114F1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06" y="1563841"/>
            <a:ext cx="6422188" cy="2575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10813-7924-3E43-8FED-3744B669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45" y="1190557"/>
            <a:ext cx="4917235" cy="3186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9DACD7-30B2-1047-BECA-384C0D5A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62567"/>
            <a:ext cx="8229600" cy="693397"/>
          </a:xfrm>
        </p:spPr>
        <p:txBody>
          <a:bodyPr>
            <a:normAutofit/>
          </a:bodyPr>
          <a:lstStyle/>
          <a:p>
            <a:r>
              <a:rPr lang="en-US" sz="1600" dirty="0"/>
              <a:t>Percentage of nodes used for training: </a:t>
            </a:r>
            <a:r>
              <a:rPr lang="en-US" sz="1600" dirty="0">
                <a:solidFill>
                  <a:srgbClr val="ED7F0D"/>
                </a:solidFill>
              </a:rPr>
              <a:t>10% ~ 90%</a:t>
            </a:r>
          </a:p>
          <a:p>
            <a:r>
              <a:rPr lang="en-US" sz="1600" dirty="0"/>
              <a:t>PANE vs. SOTA: </a:t>
            </a:r>
            <a:r>
              <a:rPr lang="en-US" altLang="zh-CN" sz="1600" dirty="0"/>
              <a:t>improvements of</a:t>
            </a:r>
            <a:r>
              <a:rPr lang="zh-CN" altLang="en-US" sz="1600" dirty="0"/>
              <a:t> </a:t>
            </a:r>
            <a:r>
              <a:rPr lang="en-US" sz="1600" dirty="0">
                <a:solidFill>
                  <a:srgbClr val="ED7F0D"/>
                </a:solidFill>
              </a:rPr>
              <a:t>3</a:t>
            </a:r>
            <a:r>
              <a:rPr lang="en-US" altLang="zh-CN" sz="1600" dirty="0">
                <a:solidFill>
                  <a:srgbClr val="ED7F0D"/>
                </a:solidFill>
              </a:rPr>
              <a:t>.4</a:t>
            </a:r>
            <a:r>
              <a:rPr lang="en-US" sz="1600" dirty="0">
                <a:solidFill>
                  <a:srgbClr val="ED7F0D"/>
                </a:solidFill>
              </a:rPr>
              <a:t>%</a:t>
            </a:r>
            <a:r>
              <a:rPr lang="en-US" altLang="zh-CN" sz="1600" dirty="0">
                <a:solidFill>
                  <a:srgbClr val="ED7F0D"/>
                </a:solidFill>
              </a:rPr>
              <a:t>-17.2%</a:t>
            </a:r>
            <a:r>
              <a:rPr lang="zh-CN" altLang="en-US" sz="1600" dirty="0">
                <a:solidFill>
                  <a:srgbClr val="ED7F0D"/>
                </a:solidFill>
              </a:rPr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terms of F1 measure</a:t>
            </a:r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12ADF-A71A-48FF-BAF7-84E31980BA85}"/>
              </a:ext>
            </a:extLst>
          </p:cNvPr>
          <p:cNvSpPr/>
          <p:nvPr/>
        </p:nvSpPr>
        <p:spPr>
          <a:xfrm>
            <a:off x="1671851" y="1509250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25BB4A-E90E-403D-8F74-987F03B19B64}"/>
              </a:ext>
            </a:extLst>
          </p:cNvPr>
          <p:cNvSpPr/>
          <p:nvPr/>
        </p:nvSpPr>
        <p:spPr>
          <a:xfrm>
            <a:off x="3386924" y="1586586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9D6CDB-6A52-4F56-B7EB-65D78F8E3FFE}"/>
              </a:ext>
            </a:extLst>
          </p:cNvPr>
          <p:cNvSpPr/>
          <p:nvPr/>
        </p:nvSpPr>
        <p:spPr>
          <a:xfrm>
            <a:off x="5047404" y="1561563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556351-F776-4CB8-AF17-81C31E1B010C}"/>
              </a:ext>
            </a:extLst>
          </p:cNvPr>
          <p:cNvSpPr/>
          <p:nvPr/>
        </p:nvSpPr>
        <p:spPr>
          <a:xfrm>
            <a:off x="6732909" y="1575211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77F3A5-C475-408E-BD35-CBFED3B666FC}"/>
              </a:ext>
            </a:extLst>
          </p:cNvPr>
          <p:cNvSpPr/>
          <p:nvPr/>
        </p:nvSpPr>
        <p:spPr>
          <a:xfrm>
            <a:off x="1669576" y="2871752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D449E-1A39-4AF4-839F-539972CC444A}"/>
              </a:ext>
            </a:extLst>
          </p:cNvPr>
          <p:cNvSpPr/>
          <p:nvPr/>
        </p:nvSpPr>
        <p:spPr>
          <a:xfrm>
            <a:off x="3334607" y="2939991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618DD1-706A-4394-9D14-86584253E4B8}"/>
              </a:ext>
            </a:extLst>
          </p:cNvPr>
          <p:cNvSpPr/>
          <p:nvPr/>
        </p:nvSpPr>
        <p:spPr>
          <a:xfrm>
            <a:off x="5013285" y="2885398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7C7285-285C-40C3-8347-E8B14145A539}"/>
              </a:ext>
            </a:extLst>
          </p:cNvPr>
          <p:cNvSpPr/>
          <p:nvPr/>
        </p:nvSpPr>
        <p:spPr>
          <a:xfrm>
            <a:off x="6787499" y="2892225"/>
            <a:ext cx="1439839" cy="45602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FF38-11FF-8A48-BB55-9E0F0D81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Results: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600C8-5F53-A04A-974E-1515B6E5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71" y="1404431"/>
            <a:ext cx="6701550" cy="32167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75742B-53CA-40EA-AB8F-620AE962DAE6}"/>
              </a:ext>
            </a:extLst>
          </p:cNvPr>
          <p:cNvCxnSpPr/>
          <p:nvPr/>
        </p:nvCxnSpPr>
        <p:spPr>
          <a:xfrm flipV="1">
            <a:off x="6359857" y="1112293"/>
            <a:ext cx="539086" cy="8393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A24F37-FE2E-4EF8-993E-B5F61B3E9E6D}"/>
              </a:ext>
            </a:extLst>
          </p:cNvPr>
          <p:cNvSpPr txBox="1"/>
          <p:nvPr/>
        </p:nvSpPr>
        <p:spPr>
          <a:xfrm>
            <a:off x="6359857" y="838916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From the same first author.</a:t>
            </a:r>
          </a:p>
        </p:txBody>
      </p:sp>
    </p:spTree>
    <p:extLst>
      <p:ext uri="{BB962C8B-B14F-4D97-AF65-F5344CB8AC3E}">
        <p14:creationId xmlns:p14="http://schemas.microsoft.com/office/powerpoint/2010/main" val="139922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8485-CBB7-6C49-BC8B-184B51BF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Results: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E6D1F-E687-C84E-B46C-AC35449B7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021" y="1306052"/>
            <a:ext cx="4589051" cy="22696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72395E-C4C3-AC41-960B-E58CCAD8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94" y="3754482"/>
            <a:ext cx="8229599" cy="994172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Compared</a:t>
            </a:r>
            <a:r>
              <a:rPr lang="en-SG" sz="1600" dirty="0"/>
              <a:t> to the state of the art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PANE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chemeClr val="accent2"/>
                </a:solidFill>
              </a:rPr>
              <a:t>orders</a:t>
            </a:r>
            <a:r>
              <a:rPr lang="zh-CN" altLang="en-US" sz="1600" dirty="0">
                <a:solidFill>
                  <a:schemeClr val="accent2"/>
                </a:solidFill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</a:rPr>
              <a:t>of</a:t>
            </a:r>
            <a:r>
              <a:rPr lang="zh-CN" altLang="en-US" sz="1600" dirty="0">
                <a:solidFill>
                  <a:schemeClr val="accent2"/>
                </a:solidFill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</a:rPr>
              <a:t>magnitude</a:t>
            </a:r>
            <a:r>
              <a:rPr lang="zh-CN" altLang="en-US" sz="1600" dirty="0">
                <a:solidFill>
                  <a:schemeClr val="accent2"/>
                </a:solidFill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</a:rPr>
              <a:t>faster</a:t>
            </a:r>
            <a:endParaRPr lang="en-SG" sz="1600" dirty="0">
              <a:solidFill>
                <a:schemeClr val="accent2"/>
              </a:solidFill>
            </a:endParaRPr>
          </a:p>
          <a:p>
            <a:r>
              <a:rPr lang="en-US" altLang="zh-CN" sz="1600" dirty="0"/>
              <a:t>On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MAG</a:t>
            </a:r>
            <a:r>
              <a:rPr lang="zh-CN" altLang="en-US" sz="1600" dirty="0"/>
              <a:t> </a:t>
            </a:r>
            <a:r>
              <a:rPr lang="en-US" altLang="zh-CN" sz="1600" dirty="0"/>
              <a:t>dataset</a:t>
            </a:r>
            <a:r>
              <a:rPr lang="zh-CN" altLang="en-US" sz="1600" dirty="0"/>
              <a:t> </a:t>
            </a:r>
            <a:r>
              <a:rPr lang="en-US" altLang="zh-CN" sz="1600" dirty="0"/>
              <a:t>with</a:t>
            </a:r>
            <a:r>
              <a:rPr lang="zh-CN" altLang="en-US" sz="1600" dirty="0"/>
              <a:t> </a:t>
            </a:r>
            <a:r>
              <a:rPr lang="en-US" altLang="zh-CN" sz="1600" dirty="0"/>
              <a:t>0.98</a:t>
            </a:r>
            <a:r>
              <a:rPr lang="zh-CN" altLang="en-US" sz="1600" dirty="0"/>
              <a:t> </a:t>
            </a:r>
            <a:r>
              <a:rPr lang="en-US" altLang="zh-CN" sz="1600" dirty="0"/>
              <a:t>billion</a:t>
            </a:r>
            <a:r>
              <a:rPr lang="zh-CN" altLang="en-US" sz="1600" dirty="0"/>
              <a:t> </a:t>
            </a:r>
            <a:r>
              <a:rPr lang="en-US" altLang="zh-CN" sz="1600" dirty="0"/>
              <a:t>edges,</a:t>
            </a:r>
            <a:r>
              <a:rPr lang="zh-CN" altLang="en-US" sz="1600" dirty="0"/>
              <a:t> </a:t>
            </a:r>
            <a:r>
              <a:rPr lang="en-US" altLang="zh-CN" sz="1600" dirty="0"/>
              <a:t>PANE</a:t>
            </a:r>
            <a:r>
              <a:rPr lang="zh-CN" altLang="en-US" sz="1600" dirty="0"/>
              <a:t> </a:t>
            </a:r>
            <a:r>
              <a:rPr lang="en-US" altLang="zh-CN" sz="1600" dirty="0"/>
              <a:t>can</a:t>
            </a:r>
            <a:r>
              <a:rPr lang="zh-CN" altLang="en-US" sz="1600" dirty="0"/>
              <a:t> </a:t>
            </a:r>
            <a:r>
              <a:rPr lang="en-US" altLang="zh-CN" sz="1600" dirty="0"/>
              <a:t>terminate</a:t>
            </a:r>
            <a:r>
              <a:rPr lang="zh-CN" altLang="en-US" sz="1600" dirty="0"/>
              <a:t> </a:t>
            </a:r>
            <a:r>
              <a:rPr lang="en-US" altLang="zh-CN" sz="1600" dirty="0"/>
              <a:t>within</a:t>
            </a:r>
            <a:r>
              <a:rPr lang="zh-CN" altLang="en-US" sz="1600" dirty="0"/>
              <a:t> </a:t>
            </a:r>
            <a:r>
              <a:rPr lang="en-US" altLang="zh-CN" sz="1600" dirty="0"/>
              <a:t>12</a:t>
            </a:r>
            <a:r>
              <a:rPr lang="zh-CN" altLang="en-US" sz="1600" dirty="0"/>
              <a:t> </a:t>
            </a:r>
            <a:r>
              <a:rPr lang="en-US" altLang="zh-CN" sz="1600" dirty="0"/>
              <a:t>hours</a:t>
            </a:r>
            <a:r>
              <a:rPr lang="zh-CN" altLang="en-US" sz="1600" dirty="0"/>
              <a:t> </a:t>
            </a:r>
            <a:r>
              <a:rPr lang="en-US" altLang="zh-CN" sz="1600" dirty="0"/>
              <a:t>using</a:t>
            </a:r>
            <a:r>
              <a:rPr lang="zh-CN" altLang="en-US" sz="1600" dirty="0"/>
              <a:t> </a:t>
            </a:r>
            <a:r>
              <a:rPr lang="en-US" altLang="zh-CN" sz="1600" dirty="0"/>
              <a:t>10</a:t>
            </a:r>
            <a:r>
              <a:rPr lang="zh-CN" altLang="en-US" sz="1600" dirty="0"/>
              <a:t> </a:t>
            </a:r>
            <a:r>
              <a:rPr lang="en-US" altLang="zh-CN" sz="1600" dirty="0"/>
              <a:t>CPU cores (Intel Xeon 2.2GHz)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637F22-F073-4505-9F71-D0561C663F2E}"/>
              </a:ext>
            </a:extLst>
          </p:cNvPr>
          <p:cNvSpPr/>
          <p:nvPr/>
        </p:nvSpPr>
        <p:spPr>
          <a:xfrm>
            <a:off x="2909252" y="2640842"/>
            <a:ext cx="345739" cy="66873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67A4B4-5079-40DA-ADF5-7B7C28944019}"/>
              </a:ext>
            </a:extLst>
          </p:cNvPr>
          <p:cNvSpPr/>
          <p:nvPr/>
        </p:nvSpPr>
        <p:spPr>
          <a:xfrm>
            <a:off x="3368727" y="2629467"/>
            <a:ext cx="345739" cy="66873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1F485D-1157-4742-95F4-A105A42F03C9}"/>
              </a:ext>
            </a:extLst>
          </p:cNvPr>
          <p:cNvSpPr/>
          <p:nvPr/>
        </p:nvSpPr>
        <p:spPr>
          <a:xfrm>
            <a:off x="3791809" y="2595347"/>
            <a:ext cx="345739" cy="66873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3ED701-1D03-4C08-B223-E35FF5F4F9BD}"/>
              </a:ext>
            </a:extLst>
          </p:cNvPr>
          <p:cNvSpPr/>
          <p:nvPr/>
        </p:nvSpPr>
        <p:spPr>
          <a:xfrm>
            <a:off x="4242185" y="2547581"/>
            <a:ext cx="345739" cy="66873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4B9E15-3880-4F0D-B7EA-30BD64A32AC6}"/>
              </a:ext>
            </a:extLst>
          </p:cNvPr>
          <p:cNvSpPr/>
          <p:nvPr/>
        </p:nvSpPr>
        <p:spPr>
          <a:xfrm>
            <a:off x="5340834" y="2479341"/>
            <a:ext cx="345739" cy="66873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11A8E9-248D-4255-B46E-132B60AA2F11}"/>
              </a:ext>
            </a:extLst>
          </p:cNvPr>
          <p:cNvSpPr/>
          <p:nvPr/>
        </p:nvSpPr>
        <p:spPr>
          <a:xfrm>
            <a:off x="5798037" y="2094931"/>
            <a:ext cx="345739" cy="101220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9D1628-0C74-4E6F-B2ED-311C7C5A5A41}"/>
              </a:ext>
            </a:extLst>
          </p:cNvPr>
          <p:cNvSpPr/>
          <p:nvPr/>
        </p:nvSpPr>
        <p:spPr>
          <a:xfrm>
            <a:off x="6175625" y="2097203"/>
            <a:ext cx="345739" cy="101220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4C77D-B878-4C0F-87A8-F5F4EC37C3C5}"/>
              </a:ext>
            </a:extLst>
          </p:cNvPr>
          <p:cNvSpPr/>
          <p:nvPr/>
        </p:nvSpPr>
        <p:spPr>
          <a:xfrm>
            <a:off x="6639650" y="1910687"/>
            <a:ext cx="345739" cy="11919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enet Explained : Temporal pincer movement explained | #tenet #tenetmovie  #temporalpincer - YouTube">
            <a:extLst>
              <a:ext uri="{FF2B5EF4-FFF2-40B4-BE49-F238E27FC236}">
                <a16:creationId xmlns:a16="http://schemas.microsoft.com/office/drawing/2014/main" id="{A5F39763-7DE4-4DCA-9D20-4F2CD95F2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3984"/>
          <a:stretch/>
        </p:blipFill>
        <p:spPr bwMode="auto">
          <a:xfrm>
            <a:off x="713838" y="3440320"/>
            <a:ext cx="1447514" cy="7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330" y="193173"/>
            <a:ext cx="6472018" cy="10524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10" descr="ICRRD Quality Index Research Journal | International Research Journal |  Leading Academic Research Journal | Best paper award">
            <a:extLst>
              <a:ext uri="{FF2B5EF4-FFF2-40B4-BE49-F238E27FC236}">
                <a16:creationId xmlns:a16="http://schemas.microsoft.com/office/drawing/2014/main" id="{A6DF3510-53B4-4562-AEC6-E0E96EFE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58" y="162098"/>
            <a:ext cx="1228299" cy="9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C8F2079-DFCA-47B9-8EBB-00408234DFB4}"/>
              </a:ext>
            </a:extLst>
          </p:cNvPr>
          <p:cNvSpPr/>
          <p:nvPr/>
        </p:nvSpPr>
        <p:spPr>
          <a:xfrm>
            <a:off x="5203903" y="1825817"/>
            <a:ext cx="1597383" cy="3753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PANE</a:t>
            </a:r>
          </a:p>
        </p:txBody>
      </p:sp>
      <p:pic>
        <p:nvPicPr>
          <p:cNvPr id="8" name="Picture 2" descr="Difficulty Ratings Explained | Monkey Mountaineering">
            <a:extLst>
              <a:ext uri="{FF2B5EF4-FFF2-40B4-BE49-F238E27FC236}">
                <a16:creationId xmlns:a16="http://schemas.microsoft.com/office/drawing/2014/main" id="{7EB17AC2-C6C1-4992-8BAA-BE873FFE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9444" y="1372630"/>
            <a:ext cx="712172" cy="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ere&amp;#39;s why you should pay your interns">
            <a:extLst>
              <a:ext uri="{FF2B5EF4-FFF2-40B4-BE49-F238E27FC236}">
                <a16:creationId xmlns:a16="http://schemas.microsoft.com/office/drawing/2014/main" id="{12ED858C-AC65-4A78-AFA2-78E34BAC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90" y="1946997"/>
            <a:ext cx="1018081" cy="6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ifficulty Ratings Explained | Monkey Mountaineering">
            <a:extLst>
              <a:ext uri="{FF2B5EF4-FFF2-40B4-BE49-F238E27FC236}">
                <a16:creationId xmlns:a16="http://schemas.microsoft.com/office/drawing/2014/main" id="{A1424A4B-5958-498C-9B01-66A98478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57" y="1286789"/>
            <a:ext cx="1176317" cy="7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ony Stark&amp;#39;s AI Programs To Look Out For In The MCU - DKODING">
            <a:extLst>
              <a:ext uri="{FF2B5EF4-FFF2-40B4-BE49-F238E27FC236}">
                <a16:creationId xmlns:a16="http://schemas.microsoft.com/office/drawing/2014/main" id="{BB6F17A9-52EC-4847-B611-5A02DBA0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42" y="2005536"/>
            <a:ext cx="1044354" cy="5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04E935-4DB8-440B-9429-648BF24503AE}"/>
              </a:ext>
            </a:extLst>
          </p:cNvPr>
          <p:cNvSpPr txBox="1"/>
          <p:nvPr/>
        </p:nvSpPr>
        <p:spPr>
          <a:xfrm>
            <a:off x="1423611" y="4723563"/>
            <a:ext cx="1558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Random walks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51E12B-F3B1-4E60-A14C-350406E4432F}"/>
              </a:ext>
            </a:extLst>
          </p:cNvPr>
          <p:cNvSpPr txBox="1"/>
          <p:nvPr/>
        </p:nvSpPr>
        <p:spPr>
          <a:xfrm>
            <a:off x="3396009" y="4712911"/>
            <a:ext cx="386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Joint matrix factorization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54990-7FB4-4FD7-9564-746614A76B54}"/>
              </a:ext>
            </a:extLst>
          </p:cNvPr>
          <p:cNvSpPr txBox="1"/>
          <p:nvPr/>
        </p:nvSpPr>
        <p:spPr>
          <a:xfrm>
            <a:off x="6212827" y="4680645"/>
            <a:ext cx="175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Parallelization</a:t>
            </a:r>
          </a:p>
        </p:txBody>
      </p:sp>
      <p:pic>
        <p:nvPicPr>
          <p:cNvPr id="17412" name="Picture 4" descr="PDF] A Unified Joint Matrix Factorization Framework for Data Integration |  Semantic Scholar">
            <a:extLst>
              <a:ext uri="{FF2B5EF4-FFF2-40B4-BE49-F238E27FC236}">
                <a16:creationId xmlns:a16="http://schemas.microsoft.com/office/drawing/2014/main" id="{5BADFB0A-A138-4A26-BE67-A0CB736A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3783" r="3806"/>
          <a:stretch/>
        </p:blipFill>
        <p:spPr bwMode="auto">
          <a:xfrm>
            <a:off x="3233399" y="3173381"/>
            <a:ext cx="1079817" cy="11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omputer Multi-core Microchip CPU Stock Illustration - Illustration of  circuitry, gold: 50037492">
            <a:extLst>
              <a:ext uri="{FF2B5EF4-FFF2-40B4-BE49-F238E27FC236}">
                <a16:creationId xmlns:a16="http://schemas.microsoft.com/office/drawing/2014/main" id="{BDD547CA-FF85-4914-9A8A-39B9DF4E5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6"/>
          <a:stretch/>
        </p:blipFill>
        <p:spPr bwMode="auto">
          <a:xfrm>
            <a:off x="5886579" y="3519466"/>
            <a:ext cx="1079817" cy="5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D3AF38-77B8-4BF1-9B84-B398EDDA9B13}"/>
              </a:ext>
            </a:extLst>
          </p:cNvPr>
          <p:cNvCxnSpPr>
            <a:cxnSpLocks/>
          </p:cNvCxnSpPr>
          <p:nvPr/>
        </p:nvCxnSpPr>
        <p:spPr>
          <a:xfrm>
            <a:off x="674171" y="2913468"/>
            <a:ext cx="7634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F33A08A-9B56-4EBC-9EFF-692CC8DBFB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171" y="1363207"/>
            <a:ext cx="2287880" cy="133151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AB9050-4D59-47FA-8C08-A015C12359B5}"/>
              </a:ext>
            </a:extLst>
          </p:cNvPr>
          <p:cNvCxnSpPr>
            <a:cxnSpLocks/>
          </p:cNvCxnSpPr>
          <p:nvPr/>
        </p:nvCxnSpPr>
        <p:spPr>
          <a:xfrm>
            <a:off x="3325283" y="975486"/>
            <a:ext cx="0" cy="1937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0DF037E-6681-4C51-A9F4-3309244A03E4}"/>
              </a:ext>
            </a:extLst>
          </p:cNvPr>
          <p:cNvSpPr/>
          <p:nvPr/>
        </p:nvSpPr>
        <p:spPr>
          <a:xfrm>
            <a:off x="4223982" y="4016305"/>
            <a:ext cx="696036" cy="6960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43ADDD-5D89-4746-A504-85A636462749}"/>
              </a:ext>
            </a:extLst>
          </p:cNvPr>
          <p:cNvSpPr/>
          <p:nvPr/>
        </p:nvSpPr>
        <p:spPr>
          <a:xfrm>
            <a:off x="6640147" y="4019543"/>
            <a:ext cx="696036" cy="6960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44D17B-1BE9-4150-8200-28971F1F7CAC}"/>
              </a:ext>
            </a:extLst>
          </p:cNvPr>
          <p:cNvSpPr/>
          <p:nvPr/>
        </p:nvSpPr>
        <p:spPr>
          <a:xfrm>
            <a:off x="1854799" y="4012741"/>
            <a:ext cx="696036" cy="6960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8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0263-7C6A-46B9-8600-E1D7A0C5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7029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AD6-A56C-C341-825C-156535E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PANE: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9E427-A5FA-274E-985A-DAFF6BB50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Derive forward &amp; backward node embeddings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dirty="0"/>
                  <a:t> &amp; attribute embeddings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altLang="zh-CN" sz="2400" dirty="0"/>
                  <a:t> such that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9E427-A5FA-274E-985A-DAFF6BB50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6240168-6176-8045-B952-416C52869D97}"/>
              </a:ext>
            </a:extLst>
          </p:cNvPr>
          <p:cNvGrpSpPr/>
          <p:nvPr/>
        </p:nvGrpSpPr>
        <p:grpSpPr>
          <a:xfrm>
            <a:off x="3254915" y="3673730"/>
            <a:ext cx="900000" cy="900000"/>
            <a:chOff x="1820012" y="2626294"/>
            <a:chExt cx="900000" cy="900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E21174-1B6A-A143-A0C8-2933ECEDDFCE}"/>
                </a:ext>
              </a:extLst>
            </p:cNvPr>
            <p:cNvSpPr/>
            <p:nvPr/>
          </p:nvSpPr>
          <p:spPr bwMode="auto">
            <a:xfrm>
              <a:off x="1820012" y="2626294"/>
              <a:ext cx="900000" cy="90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10CCEDB-363D-394E-87E0-08FCA540D468}"/>
                    </a:ext>
                  </a:extLst>
                </p:cNvPr>
                <p:cNvSpPr/>
                <p:nvPr/>
              </p:nvSpPr>
              <p:spPr>
                <a:xfrm>
                  <a:off x="2089602" y="2862916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kern="0" smtClean="0">
                            <a:solidFill>
                              <a:srgbClr val="004282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oMath>
                    </m:oMathPara>
                  </a14:m>
                  <a:endParaRPr lang="en-SG" sz="2400" b="1" dirty="0">
                    <a:solidFill>
                      <a:srgbClr val="004282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10CCEDB-363D-394E-87E0-08FCA540D4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602" y="2862916"/>
                  <a:ext cx="44435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EAF261-A90D-A048-A993-366646359730}"/>
              </a:ext>
            </a:extLst>
          </p:cNvPr>
          <p:cNvGrpSpPr/>
          <p:nvPr/>
        </p:nvGrpSpPr>
        <p:grpSpPr>
          <a:xfrm>
            <a:off x="5667486" y="3673732"/>
            <a:ext cx="900000" cy="900000"/>
            <a:chOff x="1820012" y="4191615"/>
            <a:chExt cx="900000" cy="98122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DF68541-23D7-494D-BC96-8C1D751F4871}"/>
                </a:ext>
              </a:extLst>
            </p:cNvPr>
            <p:cNvSpPr/>
            <p:nvPr/>
          </p:nvSpPr>
          <p:spPr bwMode="auto">
            <a:xfrm>
              <a:off x="1820012" y="4191615"/>
              <a:ext cx="900000" cy="9812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816071D-78E2-2F44-B316-A63B6B8F2BB1}"/>
                    </a:ext>
                  </a:extLst>
                </p:cNvPr>
                <p:cNvSpPr/>
                <p:nvPr/>
              </p:nvSpPr>
              <p:spPr>
                <a:xfrm>
                  <a:off x="2045920" y="4443651"/>
                  <a:ext cx="458779" cy="503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kern="0" smtClean="0">
                            <a:solidFill>
                              <a:srgbClr val="ED7F0D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n-SG" sz="2400" dirty="0">
                    <a:solidFill>
                      <a:srgbClr val="ED7F0D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816071D-78E2-2F44-B316-A63B6B8F2B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920" y="4443651"/>
                  <a:ext cx="458779" cy="5033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0DF5A2-0AC5-BA41-8377-474EE80EC649}"/>
                  </a:ext>
                </a:extLst>
              </p:cNvPr>
              <p:cNvSpPr txBox="1"/>
              <p:nvPr/>
            </p:nvSpPr>
            <p:spPr>
              <a:xfrm>
                <a:off x="3391827" y="2561059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4282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0DF5A2-0AC5-BA41-8377-474EE80E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7" y="2561059"/>
                <a:ext cx="338234" cy="430887"/>
              </a:xfrm>
              <a:prstGeom prst="rect">
                <a:avLst/>
              </a:prstGeom>
              <a:blipFill>
                <a:blip r:embed="rId5"/>
                <a:stretch>
                  <a:fillRect l="-14286" r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5E594E9-F530-BB4F-8CB7-C1AEE5DEE9A4}"/>
                  </a:ext>
                </a:extLst>
              </p:cNvPr>
              <p:cNvSpPr txBox="1"/>
              <p:nvPr/>
            </p:nvSpPr>
            <p:spPr>
              <a:xfrm>
                <a:off x="6087577" y="2562196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ED7F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ED7F0D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5E594E9-F530-BB4F-8CB7-C1AEE5DEE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577" y="2562196"/>
                <a:ext cx="338234" cy="430887"/>
              </a:xfrm>
              <a:prstGeom prst="rect">
                <a:avLst/>
              </a:prstGeom>
              <a:blipFill>
                <a:blip r:embed="rId6"/>
                <a:stretch>
                  <a:fillRect l="-18519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8362110-079D-CF43-96E2-7846BF57D68D}"/>
              </a:ext>
            </a:extLst>
          </p:cNvPr>
          <p:cNvGrpSpPr/>
          <p:nvPr/>
        </p:nvGrpSpPr>
        <p:grpSpPr>
          <a:xfrm>
            <a:off x="4406504" y="2535913"/>
            <a:ext cx="900000" cy="540000"/>
            <a:chOff x="5268893" y="2932294"/>
            <a:chExt cx="900000" cy="540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38E36CE-256A-F845-B94C-D41995125B18}"/>
                </a:ext>
              </a:extLst>
            </p:cNvPr>
            <p:cNvSpPr/>
            <p:nvPr/>
          </p:nvSpPr>
          <p:spPr bwMode="auto">
            <a:xfrm>
              <a:off x="5268893" y="2932294"/>
              <a:ext cx="900000" cy="54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282EF41-68D3-4F49-9C85-8F5B82C971CB}"/>
                    </a:ext>
                  </a:extLst>
                </p:cNvPr>
                <p:cNvSpPr/>
                <p:nvPr/>
              </p:nvSpPr>
              <p:spPr>
                <a:xfrm>
                  <a:off x="5506077" y="2988596"/>
                  <a:ext cx="4630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oMath>
                    </m:oMathPara>
                  </a14:m>
                  <a:endParaRPr lang="en-SG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282EF41-68D3-4F49-9C85-8F5B82C97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077" y="2988596"/>
                  <a:ext cx="46307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5DA69E-6011-6E45-A773-3993344EFB1D}"/>
              </a:ext>
            </a:extLst>
          </p:cNvPr>
          <p:cNvGrpSpPr/>
          <p:nvPr/>
        </p:nvGrpSpPr>
        <p:grpSpPr>
          <a:xfrm>
            <a:off x="2375652" y="2313332"/>
            <a:ext cx="623797" cy="900000"/>
            <a:chOff x="3796788" y="2626294"/>
            <a:chExt cx="818884" cy="107862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F57549-F776-514A-AE02-04AC0C4F05F2}"/>
                </a:ext>
              </a:extLst>
            </p:cNvPr>
            <p:cNvSpPr/>
            <p:nvPr/>
          </p:nvSpPr>
          <p:spPr bwMode="auto">
            <a:xfrm>
              <a:off x="3796788" y="2626294"/>
              <a:ext cx="708881" cy="10786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D8D374D-07A8-C648-AD14-9A2478F2CDDE}"/>
                    </a:ext>
                  </a:extLst>
                </p:cNvPr>
                <p:cNvSpPr/>
                <p:nvPr/>
              </p:nvSpPr>
              <p:spPr>
                <a:xfrm>
                  <a:off x="3839596" y="2909958"/>
                  <a:ext cx="776076" cy="5887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400" b="1" i="1" smtClean="0">
                                <a:solidFill>
                                  <a:srgbClr val="004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1">
                                <a:solidFill>
                                  <a:srgbClr val="004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rgbClr val="004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SG" sz="2400" b="1" dirty="0">
                    <a:solidFill>
                      <a:srgbClr val="004282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D8D374D-07A8-C648-AD14-9A2478F2CD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596" y="2909958"/>
                  <a:ext cx="776076" cy="588795"/>
                </a:xfrm>
                <a:prstGeom prst="rect">
                  <a:avLst/>
                </a:prstGeom>
                <a:blipFill>
                  <a:blip r:embed="rId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6D9C67C-B149-4D45-9A82-A6E4654FB3A4}"/>
              </a:ext>
            </a:extLst>
          </p:cNvPr>
          <p:cNvGrpSpPr/>
          <p:nvPr/>
        </p:nvGrpSpPr>
        <p:grpSpPr>
          <a:xfrm>
            <a:off x="6934372" y="2312300"/>
            <a:ext cx="633886" cy="900000"/>
            <a:chOff x="3796788" y="4184989"/>
            <a:chExt cx="633886" cy="9812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F93F5D5-EE79-A94F-8643-326FC8D259B5}"/>
                </a:ext>
              </a:extLst>
            </p:cNvPr>
            <p:cNvSpPr/>
            <p:nvPr/>
          </p:nvSpPr>
          <p:spPr bwMode="auto">
            <a:xfrm>
              <a:off x="3796788" y="4184989"/>
              <a:ext cx="540000" cy="9812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6C0CBA6-3AC3-7440-A15F-3D338D2B60A7}"/>
                    </a:ext>
                  </a:extLst>
                </p:cNvPr>
                <p:cNvSpPr/>
                <p:nvPr/>
              </p:nvSpPr>
              <p:spPr>
                <a:xfrm>
                  <a:off x="3825252" y="4456198"/>
                  <a:ext cx="605422" cy="503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400" b="1" i="1" smtClean="0">
                                <a:solidFill>
                                  <a:srgbClr val="ED7F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1">
                                <a:solidFill>
                                  <a:srgbClr val="ED7F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ED7F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oMath>
                    </m:oMathPara>
                  </a14:m>
                  <a:endParaRPr lang="en-SG" sz="2400" b="1" dirty="0">
                    <a:solidFill>
                      <a:srgbClr val="ED7F0D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6C0CBA6-3AC3-7440-A15F-3D338D2B60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252" y="4456198"/>
                  <a:ext cx="605422" cy="503329"/>
                </a:xfrm>
                <a:prstGeom prst="rect">
                  <a:avLst/>
                </a:prstGeom>
                <a:blipFill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48DA497-B361-AC42-BEBC-7F9A84A4CF14}"/>
              </a:ext>
            </a:extLst>
          </p:cNvPr>
          <p:cNvSpPr/>
          <p:nvPr/>
        </p:nvSpPr>
        <p:spPr bwMode="auto">
          <a:xfrm rot="16200000">
            <a:off x="3386507" y="1074655"/>
            <a:ext cx="1001737" cy="3383280"/>
          </a:xfrm>
          <a:prstGeom prst="roundRect">
            <a:avLst/>
          </a:prstGeom>
          <a:noFill/>
          <a:ln w="31750" cap="flat" cmpd="sng" algn="ctr">
            <a:solidFill>
              <a:srgbClr val="3960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CE4143B-AA43-FE4E-8CC6-8250D7296469}"/>
                  </a:ext>
                </a:extLst>
              </p:cNvPr>
              <p:cNvSpPr txBox="1"/>
              <p:nvPr/>
            </p:nvSpPr>
            <p:spPr>
              <a:xfrm rot="5400000">
                <a:off x="5956444" y="3223677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ED7F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ED7F0D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CE4143B-AA43-FE4E-8CC6-8250D7296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956444" y="3223677"/>
                <a:ext cx="394339" cy="492443"/>
              </a:xfrm>
              <a:prstGeom prst="rect">
                <a:avLst/>
              </a:prstGeom>
              <a:blipFill>
                <a:blip r:embed="rId10"/>
                <a:stretch>
                  <a:fillRect t="-12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C2E86F3-CD18-3D4E-9448-8B27542123D4}"/>
                  </a:ext>
                </a:extLst>
              </p:cNvPr>
              <p:cNvSpPr txBox="1"/>
              <p:nvPr/>
            </p:nvSpPr>
            <p:spPr>
              <a:xfrm rot="5400000">
                <a:off x="3533109" y="3242240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4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4282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C2E86F3-CD18-3D4E-9448-8B275421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33109" y="3242240"/>
                <a:ext cx="394339" cy="492443"/>
              </a:xfrm>
              <a:prstGeom prst="rect">
                <a:avLst/>
              </a:prstGeom>
              <a:blipFill>
                <a:blip r:embed="rId11"/>
                <a:stretch>
                  <a:fillRect t="-12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71941879-032F-4448-A1AD-F7F081320FF2}"/>
              </a:ext>
            </a:extLst>
          </p:cNvPr>
          <p:cNvSpPr/>
          <p:nvPr/>
        </p:nvSpPr>
        <p:spPr>
          <a:xfrm>
            <a:off x="4103731" y="3732627"/>
            <a:ext cx="124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node-to-attribute</a:t>
            </a:r>
            <a:r>
              <a:rPr lang="zh-CN" alt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affinity</a:t>
            </a:r>
            <a:r>
              <a:rPr lang="en-SG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7747D4-C28E-4845-90BD-CCF814EB29C9}"/>
              </a:ext>
            </a:extLst>
          </p:cNvPr>
          <p:cNvSpPr/>
          <p:nvPr/>
        </p:nvSpPr>
        <p:spPr>
          <a:xfrm>
            <a:off x="6676297" y="3515430"/>
            <a:ext cx="1056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SG" altLang="zh-CN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attribute-to-node</a:t>
            </a:r>
            <a:r>
              <a:rPr lang="zh-CN" alt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affinity</a:t>
            </a:r>
            <a:r>
              <a:rPr lang="en-SG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4" name="Rounded Rectangle 20">
            <a:extLst>
              <a:ext uri="{FF2B5EF4-FFF2-40B4-BE49-F238E27FC236}">
                <a16:creationId xmlns:a16="http://schemas.microsoft.com/office/drawing/2014/main" id="{D047DDDD-DD84-644F-8F7C-5F7AB4F34FC5}"/>
              </a:ext>
            </a:extLst>
          </p:cNvPr>
          <p:cNvSpPr/>
          <p:nvPr/>
        </p:nvSpPr>
        <p:spPr bwMode="auto">
          <a:xfrm rot="16200000">
            <a:off x="5538405" y="933262"/>
            <a:ext cx="993270" cy="3657600"/>
          </a:xfrm>
          <a:prstGeom prst="roundRect">
            <a:avLst/>
          </a:prstGeom>
          <a:noFill/>
          <a:ln w="31750" cap="flat" cmpd="sng" algn="ctr">
            <a:solidFill>
              <a:srgbClr val="ED7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BBA94111-3533-3F4D-B74C-B344EDCB5B56}"/>
              </a:ext>
            </a:extLst>
          </p:cNvPr>
          <p:cNvSpPr txBox="1">
            <a:spLocks/>
          </p:cNvSpPr>
          <p:nvPr/>
        </p:nvSpPr>
        <p:spPr bwMode="auto">
          <a:xfrm>
            <a:off x="891878" y="3450128"/>
            <a:ext cx="1825450" cy="13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1800" kern="0" dirty="0"/>
              <a:t>Using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SVD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is</a:t>
            </a:r>
            <a:r>
              <a:rPr lang="zh-CN" altLang="en-US" sz="1800" kern="0" dirty="0"/>
              <a:t> </a:t>
            </a:r>
            <a:r>
              <a:rPr lang="en-US" sz="1800" kern="0" dirty="0"/>
              <a:t>in</a:t>
            </a:r>
            <a:r>
              <a:rPr lang="en-US" altLang="zh-CN" sz="1800" kern="0" dirty="0"/>
              <a:t>feasible</a:t>
            </a:r>
          </a:p>
          <a:p>
            <a:r>
              <a:rPr lang="en-US" altLang="zh-CN" sz="1800" kern="0" dirty="0"/>
              <a:t>Using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SGD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is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expensive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641CD94-0AB8-4E33-8A3C-443B1018260A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2B1B-1427-45CC-AE9E-0C747EA6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20" y="245654"/>
            <a:ext cx="7886700" cy="691766"/>
          </a:xfrm>
        </p:spPr>
        <p:txBody>
          <a:bodyPr>
            <a:normAutofit/>
          </a:bodyPr>
          <a:lstStyle/>
          <a:p>
            <a:r>
              <a:rPr lang="en-US"/>
              <a:t>Graph </a:t>
            </a:r>
            <a:r>
              <a:rPr lang="en-US" dirty="0"/>
              <a:t>data analytics is more powerful.</a:t>
            </a:r>
          </a:p>
        </p:txBody>
      </p:sp>
      <p:pic>
        <p:nvPicPr>
          <p:cNvPr id="2050" name="Picture 2" descr="Tesla logo | Logok">
            <a:extLst>
              <a:ext uri="{FF2B5EF4-FFF2-40B4-BE49-F238E27FC236}">
                <a16:creationId xmlns:a16="http://schemas.microsoft.com/office/drawing/2014/main" id="{BFCFBE5D-47F9-4C01-BB6A-2752C96B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41" y="3040745"/>
            <a:ext cx="1630828" cy="11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on Musk - Tesla, Age &amp;amp; Family - Biography">
            <a:extLst>
              <a:ext uri="{FF2B5EF4-FFF2-40B4-BE49-F238E27FC236}">
                <a16:creationId xmlns:a16="http://schemas.microsoft.com/office/drawing/2014/main" id="{45000B32-6209-416D-9296-05665E3B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78" y="2261239"/>
            <a:ext cx="621022" cy="6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aceX Logo | Symbol, History, PNG (3840*2160)">
            <a:extLst>
              <a:ext uri="{FF2B5EF4-FFF2-40B4-BE49-F238E27FC236}">
                <a16:creationId xmlns:a16="http://schemas.microsoft.com/office/drawing/2014/main" id="{75D2D10E-DBA2-4D7C-AE85-B2E5847D6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53" y="1219669"/>
            <a:ext cx="1630829" cy="9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51D218-E7FD-4C61-A92C-0A3673B1776B}"/>
              </a:ext>
            </a:extLst>
          </p:cNvPr>
          <p:cNvCxnSpPr/>
          <p:nvPr/>
        </p:nvCxnSpPr>
        <p:spPr>
          <a:xfrm>
            <a:off x="2845558" y="1849272"/>
            <a:ext cx="1016758" cy="54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A86DE-0D8D-450D-A32A-3F4FB91C313F}"/>
              </a:ext>
            </a:extLst>
          </p:cNvPr>
          <p:cNvCxnSpPr>
            <a:cxnSpLocks/>
            <a:endCxn id="2052" idx="2"/>
          </p:cNvCxnSpPr>
          <p:nvPr/>
        </p:nvCxnSpPr>
        <p:spPr>
          <a:xfrm flipV="1">
            <a:off x="4261489" y="2882261"/>
            <a:ext cx="0" cy="386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PayPal Verified Logos, Icons, Images - PayPal Logo Center">
            <a:extLst>
              <a:ext uri="{FF2B5EF4-FFF2-40B4-BE49-F238E27FC236}">
                <a16:creationId xmlns:a16="http://schemas.microsoft.com/office/drawing/2014/main" id="{509DF774-B526-48DB-A71A-AF3F96854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t="2203" r="5907" b="9827"/>
          <a:stretch/>
        </p:blipFill>
        <p:spPr bwMode="auto">
          <a:xfrm>
            <a:off x="5184987" y="1303362"/>
            <a:ext cx="805219" cy="5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011382-B8B0-4699-901B-A02D419CF092}"/>
              </a:ext>
            </a:extLst>
          </p:cNvPr>
          <p:cNvCxnSpPr>
            <a:cxnSpLocks/>
          </p:cNvCxnSpPr>
          <p:nvPr/>
        </p:nvCxnSpPr>
        <p:spPr>
          <a:xfrm flipV="1">
            <a:off x="4667534" y="1849272"/>
            <a:ext cx="517454" cy="411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SolarCity | Brands of the World™ | Download vector logos and logotypes">
            <a:extLst>
              <a:ext uri="{FF2B5EF4-FFF2-40B4-BE49-F238E27FC236}">
                <a16:creationId xmlns:a16="http://schemas.microsoft.com/office/drawing/2014/main" id="{05C44274-8231-41A3-B2B8-C7D6A95B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14" y="1143605"/>
            <a:ext cx="621022" cy="6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9FD17-969B-4CF3-B5EA-1EB9B83E367E}"/>
              </a:ext>
            </a:extLst>
          </p:cNvPr>
          <p:cNvCxnSpPr>
            <a:cxnSpLocks/>
            <a:stCxn id="2052" idx="0"/>
          </p:cNvCxnSpPr>
          <p:nvPr/>
        </p:nvCxnSpPr>
        <p:spPr>
          <a:xfrm flipV="1">
            <a:off x="4261489" y="1554778"/>
            <a:ext cx="8036" cy="706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Andrej Karpathy Academic Website">
            <a:extLst>
              <a:ext uri="{FF2B5EF4-FFF2-40B4-BE49-F238E27FC236}">
                <a16:creationId xmlns:a16="http://schemas.microsoft.com/office/drawing/2014/main" id="{46B7E5DF-0736-448E-816E-9FFBB91D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40" y="4274413"/>
            <a:ext cx="652430" cy="6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E25B47-7C4D-46AB-9386-B496A4A12725}"/>
              </a:ext>
            </a:extLst>
          </p:cNvPr>
          <p:cNvCxnSpPr>
            <a:cxnSpLocks/>
          </p:cNvCxnSpPr>
          <p:nvPr/>
        </p:nvCxnSpPr>
        <p:spPr>
          <a:xfrm flipV="1">
            <a:off x="4234255" y="3944203"/>
            <a:ext cx="0" cy="330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534FE1D2-59F3-46C5-92C5-2378778C4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12012"/>
              </p:ext>
            </p:extLst>
          </p:nvPr>
        </p:nvGraphicFramePr>
        <p:xfrm>
          <a:off x="4580036" y="3346133"/>
          <a:ext cx="28852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82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480882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480882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53937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552296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  <a:gridCol w="350972">
                  <a:extLst>
                    <a:ext uri="{9D8B030D-6E8A-4147-A177-3AD203B41FA5}">
                      <a16:colId xmlns:a16="http://schemas.microsoft.com/office/drawing/2014/main" val="1123482054"/>
                    </a:ext>
                  </a:extLst>
                </a:gridCol>
              </a:tblGrid>
              <a:tr h="251758">
                <a:tc>
                  <a:txBody>
                    <a:bodyPr/>
                    <a:lstStyle/>
                    <a:p>
                      <a:r>
                        <a:rPr lang="en-US" sz="800" dirty="0"/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Overvalued?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Buy?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r>
                        <a:rPr lang="en-US" sz="800" dirty="0"/>
                        <a:t>TSLA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$721m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$31B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???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BF14E487-C29F-4D41-AE4A-1E90E23A2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0044"/>
              </p:ext>
            </p:extLst>
          </p:nvPr>
        </p:nvGraphicFramePr>
        <p:xfrm>
          <a:off x="4732436" y="2430528"/>
          <a:ext cx="184578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34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39283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2245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</a:tblGrid>
              <a:tr h="170864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76FA66AD-A126-48F5-8107-628FDC0BB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7868"/>
              </p:ext>
            </p:extLst>
          </p:nvPr>
        </p:nvGraphicFramePr>
        <p:xfrm>
          <a:off x="637552" y="1121224"/>
          <a:ext cx="184578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34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39283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2245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</a:tblGrid>
              <a:tr h="170864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18F615A-AEF9-40E9-9B78-63E118D6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66906"/>
              </p:ext>
            </p:extLst>
          </p:nvPr>
        </p:nvGraphicFramePr>
        <p:xfrm>
          <a:off x="3405619" y="917751"/>
          <a:ext cx="184578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34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39283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2245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</a:tblGrid>
              <a:tr h="170864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2E0D9DD7-5BD9-446F-A8BD-E1C7EE420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57627"/>
              </p:ext>
            </p:extLst>
          </p:nvPr>
        </p:nvGraphicFramePr>
        <p:xfrm>
          <a:off x="5931540" y="1027396"/>
          <a:ext cx="184578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34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39283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2245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</a:tblGrid>
              <a:tr h="170864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C96B15C6-EBB2-413D-98A8-DCFC4607F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34208"/>
              </p:ext>
            </p:extLst>
          </p:nvPr>
        </p:nvGraphicFramePr>
        <p:xfrm>
          <a:off x="4667534" y="4632365"/>
          <a:ext cx="184578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34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39283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2245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</a:tblGrid>
              <a:tr h="170864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pic>
        <p:nvPicPr>
          <p:cNvPr id="2062" name="Picture 14" descr="Stanford YouTube Channel">
            <a:extLst>
              <a:ext uri="{FF2B5EF4-FFF2-40B4-BE49-F238E27FC236}">
                <a16:creationId xmlns:a16="http://schemas.microsoft.com/office/drawing/2014/main" id="{55697358-BD3C-4EDD-8B57-A89117BB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9" y="4239244"/>
            <a:ext cx="783039" cy="7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C7CFC8-A98E-417E-B780-7F12860FFEB2}"/>
              </a:ext>
            </a:extLst>
          </p:cNvPr>
          <p:cNvCxnSpPr>
            <a:cxnSpLocks/>
            <a:stCxn id="2060" idx="1"/>
          </p:cNvCxnSpPr>
          <p:nvPr/>
        </p:nvCxnSpPr>
        <p:spPr>
          <a:xfrm flipH="1">
            <a:off x="3252745" y="4600628"/>
            <a:ext cx="655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04539594-749B-49C0-AA74-35C6AB065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21794"/>
              </p:ext>
            </p:extLst>
          </p:nvPr>
        </p:nvGraphicFramePr>
        <p:xfrm>
          <a:off x="754532" y="4494524"/>
          <a:ext cx="184578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34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350234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392836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2245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</a:tblGrid>
              <a:tr h="170864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EF993A18-C9C5-49A9-8149-E82279E52DBB}"/>
              </a:ext>
            </a:extLst>
          </p:cNvPr>
          <p:cNvSpPr/>
          <p:nvPr/>
        </p:nvSpPr>
        <p:spPr>
          <a:xfrm rot="8451516">
            <a:off x="4179529" y="1676961"/>
            <a:ext cx="1459150" cy="650568"/>
          </a:xfrm>
          <a:prstGeom prst="rightArrow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C84F9DE-295D-44BC-8B92-1063C74BA3C5}"/>
              </a:ext>
            </a:extLst>
          </p:cNvPr>
          <p:cNvSpPr/>
          <p:nvPr/>
        </p:nvSpPr>
        <p:spPr>
          <a:xfrm rot="5400000">
            <a:off x="3937233" y="2751840"/>
            <a:ext cx="621022" cy="650568"/>
          </a:xfrm>
          <a:prstGeom prst="rightArrow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80A8-32B1-4522-B106-ADBC7A43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data analytics is powerful but difficult.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C7BF81-AAC7-4B1C-9B0B-F60163973DEF}"/>
              </a:ext>
            </a:extLst>
          </p:cNvPr>
          <p:cNvCxnSpPr/>
          <p:nvPr/>
        </p:nvCxnSpPr>
        <p:spPr>
          <a:xfrm>
            <a:off x="4936425" y="1112293"/>
            <a:ext cx="0" cy="3875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6" descr="Practical Graph Neural Networks for Molecular Machine Learning | by Laksh |  Towards Data Science">
            <a:extLst>
              <a:ext uri="{FF2B5EF4-FFF2-40B4-BE49-F238E27FC236}">
                <a16:creationId xmlns:a16="http://schemas.microsoft.com/office/drawing/2014/main" id="{2B4B40CD-1F5D-4BD2-BB60-105C615F3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6360" r="17299" b="8151"/>
          <a:stretch/>
        </p:blipFill>
        <p:spPr bwMode="auto">
          <a:xfrm>
            <a:off x="5343099" y="1841660"/>
            <a:ext cx="2136660" cy="11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nsemble Methods: Tuning a XGBoost model with Scikit-Learn | by Silvan  Miranda | Medium">
            <a:extLst>
              <a:ext uri="{FF2B5EF4-FFF2-40B4-BE49-F238E27FC236}">
                <a16:creationId xmlns:a16="http://schemas.microsoft.com/office/drawing/2014/main" id="{A45ED8CF-CE9D-4EFF-833C-B40621AD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79" y="1856311"/>
            <a:ext cx="2303474" cy="7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15663A-F705-4107-A8E6-7D2D5D18FFB1}"/>
              </a:ext>
            </a:extLst>
          </p:cNvPr>
          <p:cNvSpPr txBox="1"/>
          <p:nvPr/>
        </p:nvSpPr>
        <p:spPr>
          <a:xfrm>
            <a:off x="2022008" y="1197303"/>
            <a:ext cx="260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table data analytics</a:t>
            </a:r>
            <a:endParaRPr lang="en-US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00945-F266-4BB5-BD5C-AFAE64EB237F}"/>
              </a:ext>
            </a:extLst>
          </p:cNvPr>
          <p:cNvSpPr txBox="1"/>
          <p:nvPr/>
        </p:nvSpPr>
        <p:spPr>
          <a:xfrm>
            <a:off x="5162723" y="1169947"/>
            <a:ext cx="308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Attributed graph data analytics</a:t>
            </a:r>
            <a:endParaRPr lang="en-US" baseline="-25000" dirty="0"/>
          </a:p>
        </p:txBody>
      </p:sp>
      <p:pic>
        <p:nvPicPr>
          <p:cNvPr id="4098" name="Picture 2" descr="Difficulty Ratings Explained | Monkey Mountaineering">
            <a:extLst>
              <a:ext uri="{FF2B5EF4-FFF2-40B4-BE49-F238E27FC236}">
                <a16:creationId xmlns:a16="http://schemas.microsoft.com/office/drawing/2014/main" id="{40657D50-7471-43B3-8BDD-02A7BC59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1866" y="3281723"/>
            <a:ext cx="712172" cy="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47AE8F-0A16-4930-B394-F87E976EB8B1}"/>
              </a:ext>
            </a:extLst>
          </p:cNvPr>
          <p:cNvCxnSpPr>
            <a:cxnSpLocks/>
          </p:cNvCxnSpPr>
          <p:nvPr/>
        </p:nvCxnSpPr>
        <p:spPr>
          <a:xfrm>
            <a:off x="963261" y="1566635"/>
            <a:ext cx="7690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D776E7-C9B3-4681-8975-0476959E6F7F}"/>
              </a:ext>
            </a:extLst>
          </p:cNvPr>
          <p:cNvSpPr txBox="1"/>
          <p:nvPr/>
        </p:nvSpPr>
        <p:spPr>
          <a:xfrm>
            <a:off x="7479759" y="1979189"/>
            <a:ext cx="138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Deep graph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neural network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00" name="Picture 4" descr="Difficulty Ratings Explained | Monkey Mountaineering">
            <a:extLst>
              <a:ext uri="{FF2B5EF4-FFF2-40B4-BE49-F238E27FC236}">
                <a16:creationId xmlns:a16="http://schemas.microsoft.com/office/drawing/2014/main" id="{B90F6906-4732-4FED-A19F-219FCE1B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64" y="2948731"/>
            <a:ext cx="1840934" cy="12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3B99D-9DF1-4DE5-96AA-2D42982871E9}"/>
              </a:ext>
            </a:extLst>
          </p:cNvPr>
          <p:cNvSpPr txBox="1"/>
          <p:nvPr/>
        </p:nvSpPr>
        <p:spPr>
          <a:xfrm>
            <a:off x="998451" y="2164119"/>
            <a:ext cx="13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Tools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B8F4CE-2AC6-4F7E-8AAC-E9406D81E034}"/>
              </a:ext>
            </a:extLst>
          </p:cNvPr>
          <p:cNvCxnSpPr>
            <a:cxnSpLocks/>
          </p:cNvCxnSpPr>
          <p:nvPr/>
        </p:nvCxnSpPr>
        <p:spPr>
          <a:xfrm>
            <a:off x="1019102" y="3181124"/>
            <a:ext cx="7634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06C7BE-DF3B-421D-B4B8-97CF68094E7C}"/>
              </a:ext>
            </a:extLst>
          </p:cNvPr>
          <p:cNvCxnSpPr/>
          <p:nvPr/>
        </p:nvCxnSpPr>
        <p:spPr>
          <a:xfrm>
            <a:off x="1967331" y="1169947"/>
            <a:ext cx="0" cy="3875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B96339-C741-408F-90D9-671D92570674}"/>
              </a:ext>
            </a:extLst>
          </p:cNvPr>
          <p:cNvSpPr txBox="1"/>
          <p:nvPr/>
        </p:nvSpPr>
        <p:spPr>
          <a:xfrm>
            <a:off x="829729" y="3347887"/>
            <a:ext cx="13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Difficulty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F37926-5DC0-4464-BD0A-C287EAF4854A}"/>
              </a:ext>
            </a:extLst>
          </p:cNvPr>
          <p:cNvCxnSpPr>
            <a:cxnSpLocks/>
          </p:cNvCxnSpPr>
          <p:nvPr/>
        </p:nvCxnSpPr>
        <p:spPr>
          <a:xfrm>
            <a:off x="991181" y="3891936"/>
            <a:ext cx="7634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8CB44F-C7CF-4468-9CDD-8A6DA1BD36A8}"/>
              </a:ext>
            </a:extLst>
          </p:cNvPr>
          <p:cNvSpPr txBox="1"/>
          <p:nvPr/>
        </p:nvSpPr>
        <p:spPr>
          <a:xfrm>
            <a:off x="266132" y="4147828"/>
            <a:ext cx="19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Req. Skill level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04" name="Picture 8" descr="Here&amp;#39;s why you should pay your interns">
            <a:extLst>
              <a:ext uri="{FF2B5EF4-FFF2-40B4-BE49-F238E27FC236}">
                <a16:creationId xmlns:a16="http://schemas.microsoft.com/office/drawing/2014/main" id="{5ECAC9FE-668F-49BA-8E53-C276FF82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61" y="4084828"/>
            <a:ext cx="1018081" cy="6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ny Stark&amp;#39;s AI Programs To Look Out For In The MCU - DKODING">
            <a:extLst>
              <a:ext uri="{FF2B5EF4-FFF2-40B4-BE49-F238E27FC236}">
                <a16:creationId xmlns:a16="http://schemas.microsoft.com/office/drawing/2014/main" id="{368D7EF9-DF3F-4B28-A0C1-862E9272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51" y="4028934"/>
            <a:ext cx="1332766" cy="7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2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1371-EA3F-4743-9A89-766B7096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present Practical Attributed Network </a:t>
            </a:r>
            <a:br>
              <a:rPr lang="en-US" dirty="0"/>
            </a:br>
            <a:r>
              <a:rPr lang="en-US" dirty="0"/>
              <a:t>Embedding (PANE).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69C5F-F3C1-4153-8566-7E0E8B7A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34" y="1831808"/>
            <a:ext cx="2542806" cy="147988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00BE93-5A3F-4E37-ADC8-159F97216284}"/>
              </a:ext>
            </a:extLst>
          </p:cNvPr>
          <p:cNvSpPr/>
          <p:nvPr/>
        </p:nvSpPr>
        <p:spPr>
          <a:xfrm>
            <a:off x="3288515" y="2347415"/>
            <a:ext cx="1597383" cy="3753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PANE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E425586-CB4F-4865-9EFF-3734139FE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06813"/>
              </p:ext>
            </p:extLst>
          </p:nvPr>
        </p:nvGraphicFramePr>
        <p:xfrm>
          <a:off x="5165679" y="2318318"/>
          <a:ext cx="3978321" cy="58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36">
                  <a:extLst>
                    <a:ext uri="{9D8B030D-6E8A-4147-A177-3AD203B41FA5}">
                      <a16:colId xmlns:a16="http://schemas.microsoft.com/office/drawing/2014/main" val="1499309039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val="1844346096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val="895846432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val="1839925762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val="4116454234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val="762454352"/>
                    </a:ext>
                  </a:extLst>
                </a:gridCol>
                <a:gridCol w="495805">
                  <a:extLst>
                    <a:ext uri="{9D8B030D-6E8A-4147-A177-3AD203B41FA5}">
                      <a16:colId xmlns:a16="http://schemas.microsoft.com/office/drawing/2014/main" val="3389835260"/>
                    </a:ext>
                  </a:extLst>
                </a:gridCol>
                <a:gridCol w="407221">
                  <a:extLst>
                    <a:ext uri="{9D8B030D-6E8A-4147-A177-3AD203B41FA5}">
                      <a16:colId xmlns:a16="http://schemas.microsoft.com/office/drawing/2014/main" val="1932464071"/>
                    </a:ext>
                  </a:extLst>
                </a:gridCol>
                <a:gridCol w="423079">
                  <a:extLst>
                    <a:ext uri="{9D8B030D-6E8A-4147-A177-3AD203B41FA5}">
                      <a16:colId xmlns:a16="http://schemas.microsoft.com/office/drawing/2014/main" val="1123482054"/>
                    </a:ext>
                  </a:extLst>
                </a:gridCol>
              </a:tblGrid>
              <a:tr h="251758">
                <a:tc>
                  <a:txBody>
                    <a:bodyPr/>
                    <a:lstStyle/>
                    <a:p>
                      <a:r>
                        <a:rPr lang="en-US" sz="8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Buy?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54624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r>
                        <a:rPr lang="en-US" sz="800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???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25127"/>
                  </a:ext>
                </a:extLst>
              </a:tr>
            </a:tbl>
          </a:graphicData>
        </a:graphic>
      </p:graphicFrame>
      <p:pic>
        <p:nvPicPr>
          <p:cNvPr id="7" name="Picture 2" descr="Tesla logo | Logok">
            <a:extLst>
              <a:ext uri="{FF2B5EF4-FFF2-40B4-BE49-F238E27FC236}">
                <a16:creationId xmlns:a16="http://schemas.microsoft.com/office/drawing/2014/main" id="{8D778FFE-BB2F-46A5-9F4F-0705A130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8948"/>
            <a:ext cx="1010229" cy="7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57E3A-4AC8-4B44-8507-E05F7ED73B10}"/>
              </a:ext>
            </a:extLst>
          </p:cNvPr>
          <p:cNvSpPr txBox="1"/>
          <p:nvPr/>
        </p:nvSpPr>
        <p:spPr>
          <a:xfrm>
            <a:off x="6014654" y="1184873"/>
            <a:ext cx="189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Embedding vector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7CDF28-415F-4E7F-9361-4C9D4313A8A1}"/>
              </a:ext>
            </a:extLst>
          </p:cNvPr>
          <p:cNvCxnSpPr>
            <a:cxnSpLocks/>
          </p:cNvCxnSpPr>
          <p:nvPr/>
        </p:nvCxnSpPr>
        <p:spPr>
          <a:xfrm flipV="1">
            <a:off x="5356746" y="1447397"/>
            <a:ext cx="887775" cy="81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C5E99-76A2-4B19-8126-6C87E1E28281}"/>
              </a:ext>
            </a:extLst>
          </p:cNvPr>
          <p:cNvCxnSpPr>
            <a:cxnSpLocks/>
          </p:cNvCxnSpPr>
          <p:nvPr/>
        </p:nvCxnSpPr>
        <p:spPr>
          <a:xfrm flipH="1" flipV="1">
            <a:off x="7465325" y="1447397"/>
            <a:ext cx="1050026" cy="81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Difficulty Ratings Explained | Monkey Mountaineering">
            <a:extLst>
              <a:ext uri="{FF2B5EF4-FFF2-40B4-BE49-F238E27FC236}">
                <a16:creationId xmlns:a16="http://schemas.microsoft.com/office/drawing/2014/main" id="{2893BE59-50CB-41B8-AC60-3E999F30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3820" y="4182858"/>
            <a:ext cx="712172" cy="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ere&amp;#39;s why you should pay your interns">
            <a:extLst>
              <a:ext uri="{FF2B5EF4-FFF2-40B4-BE49-F238E27FC236}">
                <a16:creationId xmlns:a16="http://schemas.microsoft.com/office/drawing/2014/main" id="{1CF1F2B5-3D50-4D9C-9BB8-0A751F35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17" y="4206418"/>
            <a:ext cx="1018081" cy="6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6624E3-4B49-4309-8EC9-3C1D98484F19}"/>
              </a:ext>
            </a:extLst>
          </p:cNvPr>
          <p:cNvSpPr txBox="1"/>
          <p:nvPr/>
        </p:nvSpPr>
        <p:spPr>
          <a:xfrm>
            <a:off x="5357199" y="3344381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Embedding vector data analytics</a:t>
            </a:r>
            <a:endParaRPr lang="en-US" u="sng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B8B683-97C6-4257-99EA-4DD168E3D427}"/>
              </a:ext>
            </a:extLst>
          </p:cNvPr>
          <p:cNvSpPr txBox="1"/>
          <p:nvPr/>
        </p:nvSpPr>
        <p:spPr>
          <a:xfrm>
            <a:off x="184712" y="3394039"/>
            <a:ext cx="308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Attributed graph data analytics</a:t>
            </a:r>
            <a:endParaRPr lang="en-US" u="sng" baseline="-25000" dirty="0"/>
          </a:p>
        </p:txBody>
      </p:sp>
      <p:pic>
        <p:nvPicPr>
          <p:cNvPr id="23" name="Picture 4" descr="Difficulty Ratings Explained | Monkey Mountaineering">
            <a:extLst>
              <a:ext uri="{FF2B5EF4-FFF2-40B4-BE49-F238E27FC236}">
                <a16:creationId xmlns:a16="http://schemas.microsoft.com/office/drawing/2014/main" id="{1F27D405-3B4E-455B-9318-0472DA25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4" y="4152738"/>
            <a:ext cx="1176317" cy="7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Tony Stark&amp;#39;s AI Programs To Look Out For In The MCU - DKODING">
            <a:extLst>
              <a:ext uri="{FF2B5EF4-FFF2-40B4-BE49-F238E27FC236}">
                <a16:creationId xmlns:a16="http://schemas.microsoft.com/office/drawing/2014/main" id="{F2CAEEF8-54BC-4727-9BB0-1878A525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26" y="4293187"/>
            <a:ext cx="1044354" cy="5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9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E92-497E-4C0D-B8DA-24BE1135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PANE</a:t>
            </a:r>
          </a:p>
        </p:txBody>
      </p:sp>
      <p:pic>
        <p:nvPicPr>
          <p:cNvPr id="6150" name="Picture 6" descr="The sigmoid function (a.k.a. the logistic function) and its derivative">
            <a:extLst>
              <a:ext uri="{FF2B5EF4-FFF2-40B4-BE49-F238E27FC236}">
                <a16:creationId xmlns:a16="http://schemas.microsoft.com/office/drawing/2014/main" id="{B7B9A219-50F2-4CD6-BCC9-59A791D4E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9115" r="10322" b="12721"/>
          <a:stretch/>
        </p:blipFill>
        <p:spPr bwMode="auto">
          <a:xfrm>
            <a:off x="2060812" y="1357952"/>
            <a:ext cx="4259154" cy="33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8980B7-46E8-47A2-AE7A-A24A2BCF80AC}"/>
              </a:ext>
            </a:extLst>
          </p:cNvPr>
          <p:cNvSpPr txBox="1"/>
          <p:nvPr/>
        </p:nvSpPr>
        <p:spPr>
          <a:xfrm>
            <a:off x="1424334" y="1271140"/>
            <a:ext cx="1416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Effective</a:t>
            </a:r>
            <a:endParaRPr lang="en-US" sz="2800" i="1" u="sng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CD5B1-77E7-4808-8A43-16F35CED7E7A}"/>
              </a:ext>
            </a:extLst>
          </p:cNvPr>
          <p:cNvSpPr txBox="1"/>
          <p:nvPr/>
        </p:nvSpPr>
        <p:spPr>
          <a:xfrm>
            <a:off x="6159917" y="4218662"/>
            <a:ext cx="13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>
                <a:solidFill>
                  <a:srgbClr val="C00000"/>
                </a:solidFill>
              </a:rPr>
              <a:t>Efficient</a:t>
            </a:r>
            <a:endParaRPr lang="en-US" sz="2800" i="1" u="sng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3B30B0-696F-4A4E-A6A9-7DE695AC3897}"/>
              </a:ext>
            </a:extLst>
          </p:cNvPr>
          <p:cNvSpPr txBox="1"/>
          <p:nvPr/>
        </p:nvSpPr>
        <p:spPr>
          <a:xfrm>
            <a:off x="709683" y="2025612"/>
            <a:ext cx="313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Accuracy (F1): </a:t>
            </a:r>
          </a:p>
          <a:p>
            <a:r>
              <a:rPr lang="en-US" sz="2400" baseline="-25000" dirty="0"/>
              <a:t>up to  </a:t>
            </a:r>
            <a:r>
              <a:rPr lang="en-US" sz="3600" dirty="0"/>
              <a:t>+17.2%</a:t>
            </a:r>
            <a:endParaRPr lang="en-US" sz="36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CDA6E2-F8B4-45DE-84F8-4436E99FA4F9}"/>
              </a:ext>
            </a:extLst>
          </p:cNvPr>
          <p:cNvSpPr txBox="1"/>
          <p:nvPr/>
        </p:nvSpPr>
        <p:spPr>
          <a:xfrm>
            <a:off x="448647" y="3895560"/>
            <a:ext cx="253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Compared to SOTA</a:t>
            </a:r>
            <a:r>
              <a:rPr lang="en-US" i="1" baseline="-25000" dirty="0"/>
              <a:t>  </a:t>
            </a:r>
          </a:p>
          <a:p>
            <a:r>
              <a:rPr lang="en-US" i="1" dirty="0"/>
              <a:t>Neural Network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3AB92-5BB9-4AAE-A492-5629DD11C3EC}"/>
              </a:ext>
            </a:extLst>
          </p:cNvPr>
          <p:cNvSpPr txBox="1"/>
          <p:nvPr/>
        </p:nvSpPr>
        <p:spPr>
          <a:xfrm>
            <a:off x="5239603" y="2231325"/>
            <a:ext cx="3687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Single-server:</a:t>
            </a:r>
          </a:p>
          <a:p>
            <a:r>
              <a:rPr lang="en-US" sz="3600" dirty="0">
                <a:solidFill>
                  <a:srgbClr val="C00000"/>
                </a:solidFill>
              </a:rPr>
              <a:t>~ 12 hours</a:t>
            </a:r>
          </a:p>
          <a:p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33878-6197-4E0A-930C-539E4E7493FE}"/>
              </a:ext>
            </a:extLst>
          </p:cNvPr>
          <p:cNvSpPr txBox="1"/>
          <p:nvPr/>
        </p:nvSpPr>
        <p:spPr>
          <a:xfrm>
            <a:off x="5753545" y="1102282"/>
            <a:ext cx="346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Computing all embeddings on a HUGE graph with 59m nodes,</a:t>
            </a:r>
          </a:p>
          <a:p>
            <a:r>
              <a:rPr lang="en-US" i="1" dirty="0">
                <a:solidFill>
                  <a:srgbClr val="C00000"/>
                </a:solidFill>
              </a:rPr>
              <a:t>0.98b edges, 2k attributes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21A170D6-4F7F-46C3-9679-BC9FB34A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18" y="2696310"/>
            <a:ext cx="370822" cy="3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44CC-E2E2-4BF3-849F-5F44F1BA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PANE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56F1B4-5A68-41F4-9AF2-89EBF3940488}"/>
              </a:ext>
            </a:extLst>
          </p:cNvPr>
          <p:cNvGrpSpPr/>
          <p:nvPr/>
        </p:nvGrpSpPr>
        <p:grpSpPr>
          <a:xfrm rot="597421">
            <a:off x="337668" y="1418474"/>
            <a:ext cx="2009558" cy="1870988"/>
            <a:chOff x="758023" y="3527329"/>
            <a:chExt cx="2652841" cy="246991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28873C-6FE8-4B3C-B62F-BFDD15CA5BFE}"/>
                </a:ext>
              </a:extLst>
            </p:cNvPr>
            <p:cNvSpPr/>
            <p:nvPr/>
          </p:nvSpPr>
          <p:spPr bwMode="auto">
            <a:xfrm>
              <a:off x="758023" y="400100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BBF722-30EE-4767-9F93-FD80C47B489A}"/>
                </a:ext>
              </a:extLst>
            </p:cNvPr>
            <p:cNvSpPr/>
            <p:nvPr/>
          </p:nvSpPr>
          <p:spPr bwMode="auto">
            <a:xfrm>
              <a:off x="1662475" y="563720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318662-7CF9-4813-B3DE-AB7FF7EDD419}"/>
                </a:ext>
              </a:extLst>
            </p:cNvPr>
            <p:cNvSpPr/>
            <p:nvPr/>
          </p:nvSpPr>
          <p:spPr bwMode="auto">
            <a:xfrm>
              <a:off x="1625192" y="481309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0193A2-E2F6-4B19-AF18-B3DCC7B39726}"/>
                </a:ext>
              </a:extLst>
            </p:cNvPr>
            <p:cNvSpPr/>
            <p:nvPr/>
          </p:nvSpPr>
          <p:spPr bwMode="auto">
            <a:xfrm>
              <a:off x="1579583" y="4155017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A89C08-6DB7-4A04-B918-854B10B7BBA0}"/>
                </a:ext>
              </a:extLst>
            </p:cNvPr>
            <p:cNvSpPr/>
            <p:nvPr/>
          </p:nvSpPr>
          <p:spPr bwMode="auto">
            <a:xfrm>
              <a:off x="2144169" y="3527329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42C80AA-7D6D-416A-AE7D-163CE5AE0835}"/>
                </a:ext>
              </a:extLst>
            </p:cNvPr>
            <p:cNvSpPr/>
            <p:nvPr/>
          </p:nvSpPr>
          <p:spPr bwMode="auto">
            <a:xfrm>
              <a:off x="2492361" y="4963318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4BF642-C559-433E-B24E-BE2FBB22CA74}"/>
                </a:ext>
              </a:extLst>
            </p:cNvPr>
            <p:cNvSpPr/>
            <p:nvPr/>
          </p:nvSpPr>
          <p:spPr bwMode="auto">
            <a:xfrm>
              <a:off x="2923531" y="3539467"/>
              <a:ext cx="360040" cy="3895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2C4DF3-AA73-45A1-9E9A-A157B1BE495A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 bwMode="auto">
            <a:xfrm>
              <a:off x="1118063" y="4181026"/>
              <a:ext cx="461520" cy="154011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9586D0-328E-4CDF-93BC-BBA0722AB2A3}"/>
                </a:ext>
              </a:extLst>
            </p:cNvPr>
            <p:cNvCxnSpPr>
              <a:cxnSpLocks/>
              <a:stCxn id="15" idx="4"/>
              <a:endCxn id="14" idx="0"/>
            </p:cNvCxnSpPr>
            <p:nvPr/>
          </p:nvCxnSpPr>
          <p:spPr bwMode="auto">
            <a:xfrm>
              <a:off x="1759603" y="4515057"/>
              <a:ext cx="45609" cy="298039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8054FC0-FB4F-42DA-B3E7-795B17FB4158}"/>
                </a:ext>
              </a:extLst>
            </p:cNvPr>
            <p:cNvCxnSpPr>
              <a:cxnSpLocks/>
              <a:stCxn id="16" idx="6"/>
              <a:endCxn id="18" idx="2"/>
            </p:cNvCxnSpPr>
            <p:nvPr/>
          </p:nvCxnSpPr>
          <p:spPr bwMode="auto">
            <a:xfrm>
              <a:off x="2504209" y="3707349"/>
              <a:ext cx="419322" cy="26875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CCDFF1-AFC2-4F8B-ADFD-58EC0BC919A1}"/>
                </a:ext>
              </a:extLst>
            </p:cNvPr>
            <p:cNvCxnSpPr>
              <a:cxnSpLocks/>
              <a:stCxn id="27" idx="5"/>
              <a:endCxn id="13" idx="1"/>
            </p:cNvCxnSpPr>
            <p:nvPr/>
          </p:nvCxnSpPr>
          <p:spPr bwMode="auto">
            <a:xfrm>
              <a:off x="1245356" y="5330217"/>
              <a:ext cx="469846" cy="359712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F66909D-C70E-4660-9257-6ABCD552BEBE}"/>
                </a:ext>
              </a:extLst>
            </p:cNvPr>
            <p:cNvCxnSpPr>
              <a:cxnSpLocks/>
              <a:stCxn id="15" idx="7"/>
              <a:endCxn id="16" idx="3"/>
            </p:cNvCxnSpPr>
            <p:nvPr/>
          </p:nvCxnSpPr>
          <p:spPr bwMode="auto">
            <a:xfrm flipV="1">
              <a:off x="1886896" y="3834642"/>
              <a:ext cx="310000" cy="373102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05B02F-7876-48BB-B0BA-3047DEE09385}"/>
                </a:ext>
              </a:extLst>
            </p:cNvPr>
            <p:cNvCxnSpPr>
              <a:cxnSpLocks/>
              <a:stCxn id="17" idx="6"/>
              <a:endCxn id="30" idx="3"/>
            </p:cNvCxnSpPr>
            <p:nvPr/>
          </p:nvCxnSpPr>
          <p:spPr bwMode="auto">
            <a:xfrm flipV="1">
              <a:off x="2852401" y="4902791"/>
              <a:ext cx="251150" cy="240547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530B00-901F-4FB9-9999-F3817413153D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 bwMode="auto">
            <a:xfrm>
              <a:off x="1985232" y="4993116"/>
              <a:ext cx="507129" cy="150222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058C10B-2DD3-4030-A06F-5EACD74CAE28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 bwMode="auto">
            <a:xfrm flipH="1" flipV="1">
              <a:off x="2324189" y="3887369"/>
              <a:ext cx="348192" cy="1075949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99F7AB-F773-47C0-88CF-5C1C81DB55C2}"/>
                </a:ext>
              </a:extLst>
            </p:cNvPr>
            <p:cNvSpPr/>
            <p:nvPr/>
          </p:nvSpPr>
          <p:spPr bwMode="auto">
            <a:xfrm>
              <a:off x="938043" y="50229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4528D7-0B17-48CC-80B7-36EEA2E94C7A}"/>
                </a:ext>
              </a:extLst>
            </p:cNvPr>
            <p:cNvCxnSpPr>
              <a:cxnSpLocks/>
              <a:stCxn id="14" idx="2"/>
              <a:endCxn id="27" idx="6"/>
            </p:cNvCxnSpPr>
            <p:nvPr/>
          </p:nvCxnSpPr>
          <p:spPr bwMode="auto">
            <a:xfrm flipH="1">
              <a:off x="1298083" y="4993116"/>
              <a:ext cx="327109" cy="209808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BF838FF-A0AD-45F5-AE92-B300C6DDEE5D}"/>
                </a:ext>
              </a:extLst>
            </p:cNvPr>
            <p:cNvCxnSpPr>
              <a:cxnSpLocks/>
              <a:stCxn id="27" idx="0"/>
              <a:endCxn id="12" idx="4"/>
            </p:cNvCxnSpPr>
            <p:nvPr/>
          </p:nvCxnSpPr>
          <p:spPr bwMode="auto">
            <a:xfrm flipH="1" flipV="1">
              <a:off x="938043" y="4361046"/>
              <a:ext cx="180020" cy="661858"/>
            </a:xfrm>
            <a:prstGeom prst="straightConnector1">
              <a:avLst/>
            </a:prstGeom>
            <a:ln w="222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761745-9127-4895-B791-24094F88C897}"/>
                </a:ext>
              </a:extLst>
            </p:cNvPr>
            <p:cNvSpPr/>
            <p:nvPr/>
          </p:nvSpPr>
          <p:spPr bwMode="auto">
            <a:xfrm>
              <a:off x="3050824" y="4595478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50B337-7309-44AF-A0C2-FB0FD0CAF548}"/>
              </a:ext>
            </a:extLst>
          </p:cNvPr>
          <p:cNvCxnSpPr>
            <a:cxnSpLocks/>
            <a:stCxn id="30" idx="0"/>
            <a:endCxn id="18" idx="4"/>
          </p:cNvCxnSpPr>
          <p:nvPr/>
        </p:nvCxnSpPr>
        <p:spPr bwMode="auto">
          <a:xfrm flipH="1" flipV="1">
            <a:off x="2211952" y="1865721"/>
            <a:ext cx="7675" cy="513948"/>
          </a:xfrm>
          <a:prstGeom prst="straightConnector1">
            <a:avLst/>
          </a:prstGeom>
          <a:ln w="31750">
            <a:solidFill>
              <a:srgbClr val="ED7F0D"/>
            </a:solidFill>
            <a:prstDash val="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FEF1E2B-F1AB-4865-BF3D-E1BBADC7CBAF}"/>
              </a:ext>
            </a:extLst>
          </p:cNvPr>
          <p:cNvSpPr/>
          <p:nvPr/>
        </p:nvSpPr>
        <p:spPr>
          <a:xfrm>
            <a:off x="2298914" y="1764619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>
                <a:solidFill>
                  <a:srgbClr val="ED7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rgbClr val="ED7F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372962-1799-4BCF-94F5-9995D0E38987}"/>
              </a:ext>
            </a:extLst>
          </p:cNvPr>
          <p:cNvSpPr txBox="1"/>
          <p:nvPr/>
        </p:nvSpPr>
        <p:spPr>
          <a:xfrm>
            <a:off x="192679" y="3674387"/>
            <a:ext cx="203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Link Prediction</a:t>
            </a:r>
            <a:endParaRPr lang="en-US" sz="2400" baseline="-25000" dirty="0"/>
          </a:p>
        </p:txBody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8AC2BB30-4265-41FF-9513-0C9357CEE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2904" r="64974" b="11918"/>
          <a:stretch/>
        </p:blipFill>
        <p:spPr bwMode="auto">
          <a:xfrm>
            <a:off x="6536610" y="1873192"/>
            <a:ext cx="2178883" cy="13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1C870DD-68BE-422A-9F4E-B0606B156A15}"/>
              </a:ext>
            </a:extLst>
          </p:cNvPr>
          <p:cNvSpPr txBox="1"/>
          <p:nvPr/>
        </p:nvSpPr>
        <p:spPr>
          <a:xfrm>
            <a:off x="6347816" y="3667845"/>
            <a:ext cx="255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Node Classification</a:t>
            </a:r>
            <a:endParaRPr lang="en-US" sz="2400" baseline="-25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4FEF7B9-6259-49EA-8E84-EAE89411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689" y="1727989"/>
            <a:ext cx="2542806" cy="147988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9EE76FC-690E-4B36-B0E8-F5D4798D7679}"/>
              </a:ext>
            </a:extLst>
          </p:cNvPr>
          <p:cNvSpPr txBox="1"/>
          <p:nvPr/>
        </p:nvSpPr>
        <p:spPr>
          <a:xfrm>
            <a:off x="2800049" y="3672058"/>
            <a:ext cx="256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 Inference</a:t>
            </a:r>
            <a:endParaRPr lang="en-US" sz="2400" baseline="-250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A0B205-2C0C-48D6-83F0-795E59A963BC}"/>
              </a:ext>
            </a:extLst>
          </p:cNvPr>
          <p:cNvCxnSpPr>
            <a:cxnSpLocks/>
          </p:cNvCxnSpPr>
          <p:nvPr/>
        </p:nvCxnSpPr>
        <p:spPr>
          <a:xfrm flipH="1">
            <a:off x="1834091" y="1136768"/>
            <a:ext cx="1787889" cy="375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EE6054-4BD8-4A1B-92CD-C0CCD61FA1A3}"/>
              </a:ext>
            </a:extLst>
          </p:cNvPr>
          <p:cNvCxnSpPr>
            <a:cxnSpLocks/>
          </p:cNvCxnSpPr>
          <p:nvPr/>
        </p:nvCxnSpPr>
        <p:spPr>
          <a:xfrm flipH="1">
            <a:off x="5453871" y="1112293"/>
            <a:ext cx="1787889" cy="375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A3D5-B09C-44C6-AF00-E4B9637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 is based on mostly novel database technologies </a:t>
            </a:r>
            <a:r>
              <a:rPr lang="en-US" sz="2000" dirty="0"/>
              <a:t>(with a bit of machine learning flavor)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CDBD2F-5DB4-4216-A66A-0C6C078E25C8}"/>
              </a:ext>
            </a:extLst>
          </p:cNvPr>
          <p:cNvSpPr/>
          <p:nvPr/>
        </p:nvSpPr>
        <p:spPr>
          <a:xfrm>
            <a:off x="525440" y="1649224"/>
            <a:ext cx="696036" cy="6960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8BA96-A3F9-426F-99E6-1A8123174ED4}"/>
              </a:ext>
            </a:extLst>
          </p:cNvPr>
          <p:cNvSpPr txBox="1"/>
          <p:nvPr/>
        </p:nvSpPr>
        <p:spPr>
          <a:xfrm>
            <a:off x="1332268" y="1766409"/>
            <a:ext cx="732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PANE measures Node-Attribute affinity via </a:t>
            </a:r>
            <a:r>
              <a:rPr lang="en-US" sz="2400" dirty="0">
                <a:solidFill>
                  <a:srgbClr val="C00000"/>
                </a:solidFill>
              </a:rPr>
              <a:t>random walks</a:t>
            </a:r>
            <a:r>
              <a:rPr lang="en-US" sz="2400" dirty="0"/>
              <a:t>.</a:t>
            </a:r>
            <a:endParaRPr lang="en-US" sz="2400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470229-A474-4F1D-A73F-FC70759A1EC0}"/>
              </a:ext>
            </a:extLst>
          </p:cNvPr>
          <p:cNvSpPr/>
          <p:nvPr/>
        </p:nvSpPr>
        <p:spPr>
          <a:xfrm>
            <a:off x="525440" y="2600124"/>
            <a:ext cx="696036" cy="6960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AB90A-666A-419D-81AD-EEF149486764}"/>
              </a:ext>
            </a:extLst>
          </p:cNvPr>
          <p:cNvSpPr txBox="1"/>
          <p:nvPr/>
        </p:nvSpPr>
        <p:spPr>
          <a:xfrm>
            <a:off x="1371015" y="2717309"/>
            <a:ext cx="752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PANE computes embeddings with </a:t>
            </a:r>
            <a:r>
              <a:rPr lang="en-US" sz="2400" dirty="0">
                <a:solidFill>
                  <a:srgbClr val="C00000"/>
                </a:solidFill>
              </a:rPr>
              <a:t>joint matrix factorization</a:t>
            </a:r>
            <a:r>
              <a:rPr lang="en-US" sz="2400" dirty="0"/>
              <a:t>.</a:t>
            </a:r>
            <a:endParaRPr lang="en-US" sz="2400" baseline="-25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9AD90F-51FC-4E2A-BE84-22419F83B114}"/>
              </a:ext>
            </a:extLst>
          </p:cNvPr>
          <p:cNvSpPr/>
          <p:nvPr/>
        </p:nvSpPr>
        <p:spPr>
          <a:xfrm>
            <a:off x="525440" y="3640913"/>
            <a:ext cx="696036" cy="6960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DBA7F-D385-4B67-8327-9D0449680D7B}"/>
              </a:ext>
            </a:extLst>
          </p:cNvPr>
          <p:cNvSpPr txBox="1"/>
          <p:nvPr/>
        </p:nvSpPr>
        <p:spPr>
          <a:xfrm>
            <a:off x="1371015" y="3758098"/>
            <a:ext cx="710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PANE makes full use of </a:t>
            </a:r>
            <a:r>
              <a:rPr lang="en-US" sz="2400" dirty="0">
                <a:solidFill>
                  <a:srgbClr val="C00000"/>
                </a:solidFill>
              </a:rPr>
              <a:t>multi-core parallel computation</a:t>
            </a:r>
            <a:r>
              <a:rPr lang="en-US" sz="2400" dirty="0"/>
              <a:t>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72858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503F-510C-3D48-B7C0-EC190D6D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Types of Random Walks in PANE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DC84E8-255F-3243-9426-25E36DEAD4FD}"/>
                  </a:ext>
                </a:extLst>
              </p:cNvPr>
              <p:cNvSpPr/>
              <p:nvPr/>
            </p:nvSpPr>
            <p:spPr>
              <a:xfrm>
                <a:off x="1407749" y="3721964"/>
                <a:ext cx="1541727" cy="50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G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attribute</a:t>
                </a:r>
                <a:r>
                  <a:rPr lang="en-SG" altLang="zh-CN" sz="24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DC84E8-255F-3243-9426-25E36DEA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749" y="3721964"/>
                <a:ext cx="1541727" cy="507832"/>
              </a:xfrm>
              <a:prstGeom prst="rect">
                <a:avLst/>
              </a:prstGeom>
              <a:blipFill>
                <a:blip r:embed="rId3"/>
                <a:stretch>
                  <a:fillRect l="-5691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BC8D76D-AA1C-C84F-9541-E8A498E56211}"/>
              </a:ext>
            </a:extLst>
          </p:cNvPr>
          <p:cNvSpPr/>
          <p:nvPr/>
        </p:nvSpPr>
        <p:spPr bwMode="auto">
          <a:xfrm rot="5400000">
            <a:off x="2542949" y="1388165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B4F00A-5A6A-6D42-BB91-85FCF0CFBEC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504257" y="1815715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422A479-39F7-CF4F-B521-63DAA29A70B3}"/>
              </a:ext>
            </a:extLst>
          </p:cNvPr>
          <p:cNvSpPr/>
          <p:nvPr/>
        </p:nvSpPr>
        <p:spPr bwMode="auto">
          <a:xfrm rot="5400000">
            <a:off x="2542949" y="1958549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74CE0D-6EEB-0040-A7F0-613362AD5F4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504257" y="2386099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8EDF3B-7386-3148-9A50-4E15195D9EB7}"/>
              </a:ext>
            </a:extLst>
          </p:cNvPr>
          <p:cNvSpPr/>
          <p:nvPr/>
        </p:nvSpPr>
        <p:spPr bwMode="auto">
          <a:xfrm rot="5400000">
            <a:off x="2542949" y="2537377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4695ED-A128-A44E-96EA-EE75695518C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504257" y="2964927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7BED9F4-5DB0-AE4A-839F-2407660952E4}"/>
              </a:ext>
            </a:extLst>
          </p:cNvPr>
          <p:cNvSpPr/>
          <p:nvPr/>
        </p:nvSpPr>
        <p:spPr bwMode="auto">
          <a:xfrm rot="5400000">
            <a:off x="2542949" y="3121409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5B47F6-D791-8C46-BAA6-94BB81E34685}"/>
                  </a:ext>
                </a:extLst>
              </p:cNvPr>
              <p:cNvSpPr/>
              <p:nvPr/>
            </p:nvSpPr>
            <p:spPr>
              <a:xfrm>
                <a:off x="2085256" y="1273767"/>
                <a:ext cx="437748" cy="507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5B47F6-D791-8C46-BAA6-94BB81E34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56" y="1273767"/>
                <a:ext cx="437748" cy="507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Curved 53">
            <a:extLst>
              <a:ext uri="{FF2B5EF4-FFF2-40B4-BE49-F238E27FC236}">
                <a16:creationId xmlns:a16="http://schemas.microsoft.com/office/drawing/2014/main" id="{333F4EE5-C3F9-F04A-951D-29BA027040CE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 rot="10800000" flipV="1">
            <a:off x="2047491" y="3247408"/>
            <a:ext cx="495459" cy="55056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CC66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76BB50F-B7EC-2F4F-9E23-541BA2626AF2}"/>
              </a:ext>
            </a:extLst>
          </p:cNvPr>
          <p:cNvSpPr/>
          <p:nvPr/>
        </p:nvSpPr>
        <p:spPr bwMode="auto">
          <a:xfrm rot="5400000">
            <a:off x="6570060" y="2059349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B919E9-DE60-CD4A-90A3-5F3934EA7AF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517721" y="2459604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896E18D-81A5-5342-B1F0-B70771971804}"/>
              </a:ext>
            </a:extLst>
          </p:cNvPr>
          <p:cNvSpPr/>
          <p:nvPr/>
        </p:nvSpPr>
        <p:spPr bwMode="auto">
          <a:xfrm rot="5400000">
            <a:off x="6556412" y="2602437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31DFFD-973F-564C-98B6-FEE5326C4A6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517721" y="3029988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E010CC-87B3-9E45-AB2F-6421C1B4434B}"/>
              </a:ext>
            </a:extLst>
          </p:cNvPr>
          <p:cNvSpPr/>
          <p:nvPr/>
        </p:nvSpPr>
        <p:spPr bwMode="auto">
          <a:xfrm rot="5400000">
            <a:off x="6560673" y="3180424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0AA91B-AAFC-1B4F-A47A-F97A1A37132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508334" y="3594327"/>
            <a:ext cx="35162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D0FC763-4F40-B546-8E6E-5B245AFDA1F2}"/>
              </a:ext>
            </a:extLst>
          </p:cNvPr>
          <p:cNvSpPr/>
          <p:nvPr/>
        </p:nvSpPr>
        <p:spPr bwMode="auto">
          <a:xfrm rot="5400000">
            <a:off x="6560673" y="3750808"/>
            <a:ext cx="252000" cy="25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67378B-1A92-3446-AA07-EDE11D1F898D}"/>
                  </a:ext>
                </a:extLst>
              </p:cNvPr>
              <p:cNvSpPr/>
              <p:nvPr/>
            </p:nvSpPr>
            <p:spPr>
              <a:xfrm>
                <a:off x="6890087" y="3624804"/>
                <a:ext cx="437748" cy="507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67378B-1A92-3446-AA07-EDE11D1F8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87" y="3624804"/>
                <a:ext cx="437748" cy="507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54">
            <a:extLst>
              <a:ext uri="{FF2B5EF4-FFF2-40B4-BE49-F238E27FC236}">
                <a16:creationId xmlns:a16="http://schemas.microsoft.com/office/drawing/2014/main" id="{63699E31-D414-6248-AFAF-380A36C0BF1C}"/>
              </a:ext>
            </a:extLst>
          </p:cNvPr>
          <p:cNvCxnSpPr>
            <a:cxnSpLocks/>
            <a:endCxn id="12" idx="4"/>
          </p:cNvCxnSpPr>
          <p:nvPr/>
        </p:nvCxnSpPr>
        <p:spPr bwMode="auto">
          <a:xfrm rot="16200000" flipH="1">
            <a:off x="6049819" y="1665107"/>
            <a:ext cx="554411" cy="48607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CC66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AD09D5-429E-A647-8905-6EF9CD8541F5}"/>
                  </a:ext>
                </a:extLst>
              </p:cNvPr>
              <p:cNvSpPr/>
              <p:nvPr/>
            </p:nvSpPr>
            <p:spPr>
              <a:xfrm>
                <a:off x="5321277" y="1217033"/>
                <a:ext cx="1541727" cy="50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G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attribute</a:t>
                </a:r>
                <a:r>
                  <a:rPr lang="en-SG" altLang="zh-CN" sz="24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AD09D5-429E-A647-8905-6EF9CD85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277" y="1217033"/>
                <a:ext cx="1541727" cy="507832"/>
              </a:xfrm>
              <a:prstGeom prst="rect">
                <a:avLst/>
              </a:prstGeom>
              <a:blipFill>
                <a:blip r:embed="rId6"/>
                <a:stretch>
                  <a:fillRect l="-6557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AB72ADBB-5615-0F4F-9EAC-FAAC9E6D505D}"/>
              </a:ext>
            </a:extLst>
          </p:cNvPr>
          <p:cNvSpPr/>
          <p:nvPr/>
        </p:nvSpPr>
        <p:spPr>
          <a:xfrm>
            <a:off x="5242954" y="4229796"/>
            <a:ext cx="2872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/>
              <a:t>Backward: attribute-to-node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A208D0-7B93-E546-AF62-239195FBFC78}"/>
              </a:ext>
            </a:extLst>
          </p:cNvPr>
          <p:cNvSpPr/>
          <p:nvPr/>
        </p:nvSpPr>
        <p:spPr>
          <a:xfrm>
            <a:off x="888068" y="4189941"/>
            <a:ext cx="272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Forward: node</a:t>
            </a:r>
            <a:r>
              <a:rPr lang="en-SG" i="1" dirty="0"/>
              <a:t>-to-</a:t>
            </a:r>
            <a:r>
              <a:rPr lang="en-US" altLang="zh-CN" i="1" dirty="0"/>
              <a:t>attribute</a:t>
            </a:r>
            <a:endParaRPr lang="en-US" i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4E1672-BB08-436B-9874-C1C3747A588F}"/>
              </a:ext>
            </a:extLst>
          </p:cNvPr>
          <p:cNvSpPr/>
          <p:nvPr/>
        </p:nvSpPr>
        <p:spPr>
          <a:xfrm>
            <a:off x="8385529" y="414102"/>
            <a:ext cx="437749" cy="4377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pic>
        <p:nvPicPr>
          <p:cNvPr id="1026" name="Picture 2" descr="Tenet Explained : Temporal pincer movement explained | #tenet #tenetmovie  #temporalpincer - YouTube">
            <a:extLst>
              <a:ext uri="{FF2B5EF4-FFF2-40B4-BE49-F238E27FC236}">
                <a16:creationId xmlns:a16="http://schemas.microsoft.com/office/drawing/2014/main" id="{9F6610F9-181A-4F18-A52B-BCD4B8E2C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3984"/>
          <a:stretch/>
        </p:blipFill>
        <p:spPr bwMode="auto">
          <a:xfrm>
            <a:off x="3610160" y="2246637"/>
            <a:ext cx="1447514" cy="7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8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12201</TotalTime>
  <Words>2010</Words>
  <Application>Microsoft Office PowerPoint</Application>
  <PresentationFormat>On-screen Show (16:9)</PresentationFormat>
  <Paragraphs>451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Scaling Attributed Network Embedding to Massive Graphs</vt:lpstr>
      <vt:lpstr>Basic data analytics is easy.</vt:lpstr>
      <vt:lpstr>Graph data analytics is more powerful.</vt:lpstr>
      <vt:lpstr>Graph data analytics is powerful but difficult.</vt:lpstr>
      <vt:lpstr>We present Practical Attributed Network  Embedding (PANE).</vt:lpstr>
      <vt:lpstr>Performance of PANE</vt:lpstr>
      <vt:lpstr>Applications of PANE</vt:lpstr>
      <vt:lpstr>PANE is based on mostly novel database technologies (with a bit of machine learning flavor).</vt:lpstr>
      <vt:lpstr>Types of Random Walks in PANE</vt:lpstr>
      <vt:lpstr>Forward Random Walks</vt:lpstr>
      <vt:lpstr>Node-Attribute Affinity</vt:lpstr>
      <vt:lpstr>Backward RW &amp; Attribute-Node Affinity</vt:lpstr>
      <vt:lpstr>Node-to-Node affinity is derived.</vt:lpstr>
      <vt:lpstr>Embedding Matrices in PANE</vt:lpstr>
      <vt:lpstr>Solving the optimization program</vt:lpstr>
      <vt:lpstr>Greedy Initialization + SGD</vt:lpstr>
      <vt:lpstr>PANE is fully parallelized on multi-core computers.</vt:lpstr>
      <vt:lpstr>Experiments: 8 Datasets</vt:lpstr>
      <vt:lpstr>Experiments: 10 Competitors</vt:lpstr>
      <vt:lpstr>Results: Node Classification</vt:lpstr>
      <vt:lpstr>Results: Link Prediction</vt:lpstr>
      <vt:lpstr>Results: Efficiency</vt:lpstr>
      <vt:lpstr>THANK YOU</vt:lpstr>
      <vt:lpstr>Backup Slides</vt:lpstr>
      <vt:lpstr>PANE: Objective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Yihan LIAN</dc:creator>
  <cp:lastModifiedBy>Dr. Yin Yang</cp:lastModifiedBy>
  <cp:revision>662</cp:revision>
  <dcterms:created xsi:type="dcterms:W3CDTF">2018-08-16T03:57:50Z</dcterms:created>
  <dcterms:modified xsi:type="dcterms:W3CDTF">2021-09-01T06:51:13Z</dcterms:modified>
</cp:coreProperties>
</file>