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261" r:id="rId3"/>
    <p:sldId id="263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415"/>
    <a:srgbClr val="FF6600"/>
    <a:srgbClr val="AA4202"/>
    <a:srgbClr val="FF9966"/>
    <a:srgbClr val="2DDF03"/>
    <a:srgbClr val="FFCC99"/>
    <a:srgbClr val="FFAE85"/>
    <a:srgbClr val="FFFF99"/>
    <a:srgbClr val="983B0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8" autoAdjust="0"/>
    <p:restoredTop sz="96552" autoAdjust="0"/>
  </p:normalViewPr>
  <p:slideViewPr>
    <p:cSldViewPr>
      <p:cViewPr>
        <p:scale>
          <a:sx n="75" d="100"/>
          <a:sy n="75" d="100"/>
        </p:scale>
        <p:origin x="-226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C888E-A5C8-4187-9B69-B294DD2375E0}" type="datetimeFigureOut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08E93-D515-4283-B0E7-E5BBE7204C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84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9B08E93-D515-4283-B0E7-E5BBE7204CF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2E16-C0D3-4C7D-8235-9D94BA915AF9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CC7C-C5CD-40A9-A827-EE87345F0739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07E5-28CE-4430-8DA0-F838242C03A5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buClr>
                <a:srgbClr val="FFC000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9803-BACD-4954-BC02-2B8470CAC74E}" type="datetime1">
              <a:rPr lang="zh-CN" altLang="en-US" smtClean="0"/>
              <a:pPr/>
              <a:t>5/24/12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4174" y="6449767"/>
            <a:ext cx="762000" cy="365125"/>
          </a:xfrm>
        </p:spPr>
        <p:txBody>
          <a:bodyPr/>
          <a:lstStyle>
            <a:lvl1pPr>
              <a:defRPr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</a:lstStyle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7886-7D62-4DF8-B111-5A74CFC5D4A9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FE76-8BB0-473E-AB2F-6857B46EAD8C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C696-D4AA-4D02-B9CD-039CAF4154D4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11B3-3325-481F-88EE-CC36838142AD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0BB-46DF-47FC-9D61-0077C19D7856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B6-B531-4D89-8F36-12DA376B5C54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EEB-19CF-464D-9F7E-0276D22DC474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898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err="1" smtClean="0"/>
              <a:t>abcdef</a:t>
            </a:r>
            <a:endParaRPr kumimoji="0" lang="en-US" dirty="0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8229600" cy="4610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dirty="0" err="1" smtClean="0"/>
              <a:t>aaaa</a:t>
            </a:r>
            <a:endParaRPr kumimoji="0" lang="zh-CN" altLang="en-US" dirty="0" smtClean="0"/>
          </a:p>
          <a:p>
            <a:pPr lvl="1" eaLnBrk="1" latinLnBrk="0" hangingPunct="1"/>
            <a:r>
              <a:rPr kumimoji="0" lang="en-US" altLang="zh-CN" dirty="0" err="1" smtClean="0"/>
              <a:t>aaaa</a:t>
            </a:r>
            <a:endParaRPr kumimoji="0" lang="zh-CN" altLang="en-US" dirty="0" smtClean="0"/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3EB3F4-7146-44C1-9E12-EC9D2A512CFA}" type="datetime1">
              <a:rPr lang="zh-CN" altLang="en-US" smtClean="0"/>
              <a:pPr/>
              <a:t>5/24/12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61582-5A25-4F13-A99A-FFB9826A23E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0" y="6546830"/>
            <a:ext cx="9144000" cy="338554"/>
          </a:xfrm>
          <a:prstGeom prst="rect">
            <a:avLst/>
          </a:prstGeom>
          <a:solidFill>
            <a:srgbClr val="D9641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kern="1200" dirty="0" smtClean="0">
                <a:solidFill>
                  <a:schemeClr val="bg1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Space for things we might want to put at</a:t>
            </a:r>
            <a:r>
              <a:rPr lang="en-US" altLang="zh-CN" sz="1600" kern="1200" baseline="0" dirty="0" smtClean="0">
                <a:solidFill>
                  <a:schemeClr val="bg1">
                    <a:lumMod val="75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the bottom of each slide.</a:t>
            </a:r>
            <a:endParaRPr lang="en-US" altLang="zh-CN" sz="1600" kern="1200" dirty="0" smtClean="0">
              <a:solidFill>
                <a:schemeClr val="bg1">
                  <a:lumMod val="7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200" b="1" kern="1200">
          <a:ln>
            <a:noFill/>
          </a:ln>
          <a:solidFill>
            <a:schemeClr val="tx2"/>
          </a:solidFill>
          <a:effectLst/>
          <a:latin typeface="Arial Unicode MS" pitchFamily="34" charset="-122"/>
          <a:ea typeface="Arial Unicode MS" pitchFamily="34" charset="-122"/>
          <a:cs typeface="Arial Unicode MS" pitchFamily="34" charset="-122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rgbClr val="0070C0"/>
          </a:solidFill>
          <a:latin typeface="Arial Unicode MS" pitchFamily="34" charset="-122"/>
          <a:ea typeface="Arial Unicode MS" pitchFamily="34" charset="-122"/>
          <a:cs typeface="Arial Unicode MS" pitchFamily="34" charset="-122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1547656"/>
            <a:ext cx="7851648" cy="130528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altLang="zh-CN" sz="4800" dirty="0">
                <a:solidFill>
                  <a:srgbClr val="FFAE85"/>
                </a:solidFill>
                <a:effectLst/>
                <a:latin typeface="Arial" pitchFamily="34" charset="0"/>
                <a:cs typeface="Arial" pitchFamily="34" charset="0"/>
              </a:rPr>
              <a:t>Part </a:t>
            </a:r>
            <a:r>
              <a:rPr lang="en-US" altLang="zh-CN" sz="4800" dirty="0" smtClean="0">
                <a:solidFill>
                  <a:srgbClr val="FFAE85"/>
                </a:solidFill>
                <a:effectLst/>
                <a:latin typeface="Arial" pitchFamily="34" charset="0"/>
                <a:cs typeface="Arial" pitchFamily="34" charset="0"/>
              </a:rPr>
              <a:t>6: Open Problems</a:t>
            </a:r>
            <a:endParaRPr lang="zh-CN" altLang="en-US" sz="4800" dirty="0">
              <a:solidFill>
                <a:schemeClr val="tx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3641" y="3750469"/>
            <a:ext cx="7854696" cy="2075699"/>
          </a:xfrm>
        </p:spPr>
        <p:txBody>
          <a:bodyPr tIns="32146" bIns="32146">
            <a:normAutofit fontScale="77500" lnSpcReduction="20000"/>
          </a:bodyPr>
          <a:lstStyle/>
          <a:p>
            <a:pPr algn="ctr"/>
            <a:r>
              <a:rPr lang="en-US" altLang="zh-CN" sz="3100" dirty="0">
                <a:solidFill>
                  <a:srgbClr val="FFFF00"/>
                </a:solidFill>
              </a:rPr>
              <a:t>Marianne Winslett</a:t>
            </a:r>
            <a:r>
              <a:rPr lang="en-US" altLang="zh-CN" sz="31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1,3</a:t>
            </a:r>
            <a:r>
              <a:rPr lang="en-US" altLang="zh-CN" sz="3100" dirty="0">
                <a:solidFill>
                  <a:srgbClr val="FFFF00"/>
                </a:solidFill>
              </a:rPr>
              <a:t>, </a:t>
            </a:r>
            <a:r>
              <a:rPr lang="en-US" altLang="zh-CN" sz="3100" dirty="0" err="1">
                <a:solidFill>
                  <a:srgbClr val="FFFF00"/>
                </a:solidFill>
              </a:rPr>
              <a:t>Xiaokui</a:t>
            </a:r>
            <a:r>
              <a:rPr lang="en-US" altLang="zh-CN" sz="3100" dirty="0">
                <a:solidFill>
                  <a:srgbClr val="FFFF00"/>
                </a:solidFill>
              </a:rPr>
              <a:t> Xiao</a:t>
            </a:r>
            <a:r>
              <a:rPr lang="en-US" altLang="zh-CN" sz="31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zh-CN" sz="3100" dirty="0">
                <a:solidFill>
                  <a:srgbClr val="FFFF00"/>
                </a:solidFill>
              </a:rPr>
              <a:t>,  Yin Yang</a:t>
            </a:r>
            <a:r>
              <a:rPr lang="en-US" altLang="zh-CN" sz="31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</a:t>
            </a:r>
            <a:r>
              <a:rPr lang="en-US" altLang="zh-CN" sz="3100" dirty="0">
                <a:solidFill>
                  <a:srgbClr val="FFFF00"/>
                </a:solidFill>
              </a:rPr>
              <a:t>,  </a:t>
            </a:r>
            <a:r>
              <a:rPr lang="en-US" altLang="zh-CN" sz="3100" dirty="0" err="1">
                <a:solidFill>
                  <a:srgbClr val="FFFF00"/>
                </a:solidFill>
              </a:rPr>
              <a:t>Zhenjie</a:t>
            </a:r>
            <a:r>
              <a:rPr lang="en-US" altLang="zh-CN" sz="3100" dirty="0">
                <a:solidFill>
                  <a:srgbClr val="FFFF00"/>
                </a:solidFill>
              </a:rPr>
              <a:t> Zhang</a:t>
            </a:r>
            <a:r>
              <a:rPr lang="en-US" altLang="zh-CN" sz="31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</a:t>
            </a:r>
            <a:r>
              <a:rPr lang="en-US" altLang="zh-CN" sz="3100" dirty="0">
                <a:solidFill>
                  <a:srgbClr val="FFFF00"/>
                </a:solidFill>
              </a:rPr>
              <a:t>,  </a:t>
            </a:r>
            <a:r>
              <a:rPr lang="en-US" altLang="zh-CN" sz="3200" b="1" dirty="0">
                <a:solidFill>
                  <a:srgbClr val="FF6600"/>
                </a:solidFill>
                <a:latin typeface="Arial"/>
                <a:cs typeface="Arial"/>
              </a:rPr>
              <a:t>Gerome Miklau</a:t>
            </a:r>
            <a:r>
              <a:rPr lang="en-US" altLang="zh-CN" sz="3200" b="1" baseline="30000" dirty="0">
                <a:solidFill>
                  <a:srgbClr val="FF6600"/>
                </a:solidFill>
                <a:latin typeface="Arial"/>
                <a:cs typeface="Arial"/>
              </a:rPr>
              <a:t>4</a:t>
            </a:r>
          </a:p>
          <a:p>
            <a:pPr algn="ctr"/>
            <a:r>
              <a:rPr lang="en-US" altLang="zh-CN" sz="28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University of Illinois at Urbana Champaign, USA</a:t>
            </a:r>
          </a:p>
          <a:p>
            <a:pPr algn="ctr"/>
            <a:r>
              <a:rPr lang="en-US" altLang="zh-CN" sz="28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Nanyang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Technological University, Singapore</a:t>
            </a:r>
          </a:p>
          <a:p>
            <a:pPr algn="ctr"/>
            <a:r>
              <a:rPr lang="en-US" altLang="zh-CN" sz="28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 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Advanced Digital Sciences Center, Singapore</a:t>
            </a:r>
          </a:p>
          <a:p>
            <a:pPr algn="ctr"/>
            <a:r>
              <a:rPr lang="en-US" altLang="zh-CN" sz="28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 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University of 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Massachusetts, Amherst, </a:t>
            </a:r>
            <a:r>
              <a:rPr lang="en-US" altLang="zh-CN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USA</a:t>
            </a:r>
            <a:endParaRPr lang="zh-CN" altLang="en-US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54023"/>
      </p:ext>
    </p:extLst>
  </p:cSld>
  <p:clrMapOvr>
    <a:masterClrMapping/>
  </p:clrMapOvr>
  <p:transition xmlns:p14="http://schemas.microsoft.com/office/powerpoint/2010/main" advTm="24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usability &amp;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parameters</a:t>
            </a:r>
          </a:p>
          <a:p>
            <a:pPr lvl="1"/>
            <a:r>
              <a:rPr lang="en-US" dirty="0" smtClean="0"/>
              <a:t>How should the data owner set privacy parameters to comply with regulation or internal policies?</a:t>
            </a:r>
          </a:p>
          <a:p>
            <a:r>
              <a:rPr lang="en-US" dirty="0" smtClean="0"/>
              <a:t>Efficiency &amp; Scalability</a:t>
            </a:r>
          </a:p>
          <a:p>
            <a:pPr lvl="1"/>
            <a:r>
              <a:rPr lang="en-US" dirty="0" smtClean="0"/>
              <a:t>Executing some mechanisms is still expensive.</a:t>
            </a:r>
          </a:p>
          <a:p>
            <a:pPr lvl="1"/>
            <a:r>
              <a:rPr lang="en-US" dirty="0" smtClean="0"/>
              <a:t>Some adaptive mechanisms require an optimization step prior to execution.</a:t>
            </a:r>
          </a:p>
          <a:p>
            <a:pPr lvl="1"/>
            <a:r>
              <a:rPr lang="en-US" dirty="0" smtClean="0"/>
              <a:t>Dependence on the domain of the data is problematic.</a:t>
            </a:r>
          </a:p>
          <a:p>
            <a:r>
              <a:rPr lang="en-US" dirty="0" smtClean="0"/>
              <a:t>Automated mechanisms for novice users</a:t>
            </a:r>
          </a:p>
          <a:p>
            <a:pPr lvl="1"/>
            <a:r>
              <a:rPr lang="en-US" dirty="0" smtClean="0"/>
              <a:t>Allow novice users get the best utility for their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937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bounds &amp; optimal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a given task T, what is the most accurate method of performing T under epsilon-DP? </a:t>
            </a:r>
          </a:p>
          <a:p>
            <a:pPr lvl="1"/>
            <a:r>
              <a:rPr lang="en-US" dirty="0" smtClean="0"/>
              <a:t>Current answers to this question only for limited T.</a:t>
            </a:r>
          </a:p>
          <a:p>
            <a:r>
              <a:rPr lang="en-US" dirty="0" smtClean="0"/>
              <a:t>When is a task or query set “hard”? Note: sensitivity is not a </a:t>
            </a:r>
            <a:r>
              <a:rPr lang="en-US" smtClean="0"/>
              <a:t>sufficient answer!</a:t>
            </a:r>
            <a:endParaRPr lang="en-US" dirty="0" smtClean="0"/>
          </a:p>
          <a:p>
            <a:r>
              <a:rPr lang="en-US" dirty="0" smtClean="0"/>
              <a:t>For data-independent mechanisms:</a:t>
            </a:r>
          </a:p>
          <a:p>
            <a:pPr lvl="1"/>
            <a:r>
              <a:rPr lang="en-US" dirty="0" smtClean="0"/>
              <a:t>How can we measure the “hardness” of a task T or a set of queries, in terms of the accuracy achievable?</a:t>
            </a:r>
          </a:p>
          <a:p>
            <a:r>
              <a:rPr lang="en-US" dirty="0" smtClean="0"/>
              <a:t>For data-dependent mechanisms: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can we measure the “hardness” of a task T </a:t>
            </a:r>
            <a:r>
              <a:rPr lang="en-US" dirty="0" smtClean="0"/>
              <a:t>on a dataset 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935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DP is defined for a database consisting of a </a:t>
            </a:r>
            <a:r>
              <a:rPr lang="en-US" b="1" dirty="0" smtClean="0"/>
              <a:t>single relation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Naïve extensions to more complex data models do not always provide desirable privacy properties.</a:t>
            </a:r>
          </a:p>
          <a:p>
            <a:pPr lvl="1"/>
            <a:r>
              <a:rPr lang="en-US" dirty="0" smtClean="0"/>
              <a:t>E.g. for graph data: node DP vs. edge DP</a:t>
            </a:r>
          </a:p>
          <a:p>
            <a:pPr lvl="1"/>
            <a:r>
              <a:rPr lang="en-US" dirty="0" smtClean="0"/>
              <a:t>Extensions to complex schemas with key/foreign-key relationships not clear.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542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designing differentially private methods with the right utility measures in mind?</a:t>
            </a:r>
          </a:p>
          <a:p>
            <a:r>
              <a:rPr lang="en-US" dirty="0" smtClean="0"/>
              <a:t>A typical approach:</a:t>
            </a:r>
          </a:p>
          <a:p>
            <a:pPr lvl="1"/>
            <a:r>
              <a:rPr lang="en-US" dirty="0" smtClean="0"/>
              <a:t>Given target task T, decompose in query set Q.</a:t>
            </a:r>
          </a:p>
          <a:p>
            <a:pPr lvl="1"/>
            <a:r>
              <a:rPr lang="en-US" dirty="0" smtClean="0"/>
              <a:t>Develop method to compute Q with low “error” where “error” is max or </a:t>
            </a:r>
            <a:r>
              <a:rPr lang="en-US" dirty="0" err="1" smtClean="0"/>
              <a:t>avg</a:t>
            </a:r>
            <a:r>
              <a:rPr lang="en-US" dirty="0" smtClean="0"/>
              <a:t> squared error.</a:t>
            </a:r>
          </a:p>
          <a:p>
            <a:r>
              <a:rPr lang="en-US" dirty="0" smtClean="0"/>
              <a:t>For complex tasks, does this approach lead to the best utility?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803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Perturbed DP output often violates constraints known to hold on the true data.</a:t>
            </a:r>
          </a:p>
          <a:p>
            <a:r>
              <a:rPr lang="en-US" dirty="0" smtClean="0"/>
              <a:t>Coping with inconsistency:</a:t>
            </a:r>
          </a:p>
          <a:p>
            <a:pPr lvl="1"/>
            <a:r>
              <a:rPr lang="en-US" dirty="0" smtClean="0"/>
              <a:t>Analysts often cannot use data that violates constraints known to hold on the true data.</a:t>
            </a:r>
          </a:p>
          <a:p>
            <a:pPr lvl="1"/>
            <a:r>
              <a:rPr lang="en-US" dirty="0" smtClean="0"/>
              <a:t>Remove inconsistency: find closest consistent output.</a:t>
            </a:r>
          </a:p>
          <a:p>
            <a:pPr lvl="1"/>
            <a:r>
              <a:rPr lang="en-US" dirty="0" smtClean="0"/>
              <a:t>Use exponential mechanism to select consistent output.</a:t>
            </a:r>
          </a:p>
          <a:p>
            <a:r>
              <a:rPr lang="en-US" dirty="0" smtClean="0"/>
              <a:t>Exploiting inconsistency</a:t>
            </a:r>
          </a:p>
          <a:p>
            <a:pPr lvl="1"/>
            <a:r>
              <a:rPr lang="en-US" dirty="0" smtClean="0"/>
              <a:t>When/why does removing inconsistency from noisy output improve utility?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1582-5A25-4F13-A99A-FFB9826A23E1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5406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16580</TotalTime>
  <Words>421</Words>
  <Application>Microsoft Macintosh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流畅</vt:lpstr>
      <vt:lpstr>Part 6: Open Problems</vt:lpstr>
      <vt:lpstr>Practical usability &amp; deployment</vt:lpstr>
      <vt:lpstr>Error bounds &amp; optimal mechanisms</vt:lpstr>
      <vt:lpstr>Complex data models</vt:lpstr>
      <vt:lpstr>Measuring utility</vt:lpstr>
      <vt:lpstr>Inconsistency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xujia</dc:creator>
  <cp:lastModifiedBy>Gerome Miklau</cp:lastModifiedBy>
  <cp:revision>1892</cp:revision>
  <dcterms:created xsi:type="dcterms:W3CDTF">2011-10-23T02:48:30Z</dcterms:created>
  <dcterms:modified xsi:type="dcterms:W3CDTF">2012-05-24T20:18:27Z</dcterms:modified>
</cp:coreProperties>
</file>