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Default Extension="wmf" ContentType="image/x-wmf"/>
  <Default Extension="xls" ContentType="application/vnd.ms-exce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68"/>
  </p:notesMasterIdLst>
  <p:handoutMasterIdLst>
    <p:handoutMasterId r:id="rId69"/>
  </p:handoutMasterIdLst>
  <p:sldIdLst>
    <p:sldId id="256" r:id="rId2"/>
    <p:sldId id="349" r:id="rId3"/>
    <p:sldId id="344" r:id="rId4"/>
    <p:sldId id="346" r:id="rId5"/>
    <p:sldId id="347" r:id="rId6"/>
    <p:sldId id="348" r:id="rId7"/>
    <p:sldId id="258" r:id="rId8"/>
    <p:sldId id="259" r:id="rId9"/>
    <p:sldId id="260" r:id="rId10"/>
    <p:sldId id="263" r:id="rId11"/>
    <p:sldId id="336" r:id="rId12"/>
    <p:sldId id="351" r:id="rId13"/>
    <p:sldId id="352" r:id="rId14"/>
    <p:sldId id="373" r:id="rId15"/>
    <p:sldId id="367" r:id="rId16"/>
    <p:sldId id="393" r:id="rId17"/>
    <p:sldId id="396" r:id="rId18"/>
    <p:sldId id="395" r:id="rId19"/>
    <p:sldId id="397" r:id="rId20"/>
    <p:sldId id="398" r:id="rId21"/>
    <p:sldId id="392" r:id="rId22"/>
    <p:sldId id="399" r:id="rId23"/>
    <p:sldId id="400" r:id="rId24"/>
    <p:sldId id="401" r:id="rId25"/>
    <p:sldId id="257" r:id="rId26"/>
    <p:sldId id="261" r:id="rId27"/>
    <p:sldId id="338" r:id="rId28"/>
    <p:sldId id="350" r:id="rId29"/>
    <p:sldId id="262" r:id="rId30"/>
    <p:sldId id="323" r:id="rId31"/>
    <p:sldId id="375" r:id="rId32"/>
    <p:sldId id="325" r:id="rId33"/>
    <p:sldId id="264" r:id="rId34"/>
    <p:sldId id="265" r:id="rId35"/>
    <p:sldId id="266" r:id="rId36"/>
    <p:sldId id="267" r:id="rId37"/>
    <p:sldId id="268" r:id="rId38"/>
    <p:sldId id="326" r:id="rId39"/>
    <p:sldId id="274" r:id="rId40"/>
    <p:sldId id="324" r:id="rId41"/>
    <p:sldId id="339" r:id="rId42"/>
    <p:sldId id="279" r:id="rId43"/>
    <p:sldId id="327" r:id="rId44"/>
    <p:sldId id="288" r:id="rId45"/>
    <p:sldId id="289" r:id="rId46"/>
    <p:sldId id="340" r:id="rId47"/>
    <p:sldId id="329" r:id="rId48"/>
    <p:sldId id="331" r:id="rId49"/>
    <p:sldId id="368" r:id="rId50"/>
    <p:sldId id="370" r:id="rId51"/>
    <p:sldId id="337" r:id="rId52"/>
    <p:sldId id="341" r:id="rId53"/>
    <p:sldId id="342" r:id="rId54"/>
    <p:sldId id="295" r:id="rId55"/>
    <p:sldId id="374" r:id="rId56"/>
    <p:sldId id="371" r:id="rId57"/>
    <p:sldId id="372" r:id="rId58"/>
    <p:sldId id="376" r:id="rId59"/>
    <p:sldId id="359" r:id="rId60"/>
    <p:sldId id="360" r:id="rId61"/>
    <p:sldId id="361" r:id="rId62"/>
    <p:sldId id="380" r:id="rId63"/>
    <p:sldId id="366" r:id="rId64"/>
    <p:sldId id="382" r:id="rId65"/>
    <p:sldId id="383" r:id="rId66"/>
    <p:sldId id="389" r:id="rId67"/>
  </p:sldIdLst>
  <p:sldSz cx="9144000" cy="6858000" type="screen4x3"/>
  <p:notesSz cx="7315200" cy="9601200"/>
  <p:defaultTextStyle>
    <a:defPPr>
      <a:defRPr lang="zh-CN"/>
    </a:defPPr>
    <a:lvl1pPr algn="ctr" rtl="0" fontAlgn="base">
      <a:spcBef>
        <a:spcPct val="0"/>
      </a:spcBef>
      <a:spcAft>
        <a:spcPct val="0"/>
      </a:spcAft>
      <a:defRPr kern="1200">
        <a:solidFill>
          <a:schemeClr val="tx1"/>
        </a:solidFill>
        <a:latin typeface="Arial" pitchFamily="34" charset="0"/>
        <a:ea typeface="宋体" pitchFamily="2" charset="-122"/>
        <a:cs typeface="+mn-cs"/>
      </a:defRPr>
    </a:lvl1pPr>
    <a:lvl2pPr marL="457200" algn="ctr" rtl="0" fontAlgn="base">
      <a:spcBef>
        <a:spcPct val="0"/>
      </a:spcBef>
      <a:spcAft>
        <a:spcPct val="0"/>
      </a:spcAft>
      <a:defRPr kern="1200">
        <a:solidFill>
          <a:schemeClr val="tx1"/>
        </a:solidFill>
        <a:latin typeface="Arial" pitchFamily="34" charset="0"/>
        <a:ea typeface="宋体" pitchFamily="2" charset="-122"/>
        <a:cs typeface="+mn-cs"/>
      </a:defRPr>
    </a:lvl2pPr>
    <a:lvl3pPr marL="914400" algn="ctr"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ctr"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ctr"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a:srgbClr val="FFFF99"/>
    <a:srgbClr val="FF0000"/>
    <a:srgbClr val="66FF33"/>
    <a:srgbClr val="3333FF"/>
    <a:srgbClr val="0066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64" autoAdjust="0"/>
    <p:restoredTop sz="99857" autoAdjust="0"/>
  </p:normalViewPr>
  <p:slideViewPr>
    <p:cSldViewPr>
      <p:cViewPr varScale="1">
        <p:scale>
          <a:sx n="89" d="100"/>
          <a:sy n="89" d="100"/>
        </p:scale>
        <p:origin x="-26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4" d="100"/>
          <a:sy n="64" d="100"/>
        </p:scale>
        <p:origin x="-2724" y="-108"/>
      </p:cViewPr>
      <p:guideLst>
        <p:guide orient="horz" pos="3024"/>
        <p:guide pos="2305"/>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image" Target="../media/image28.emf"/><Relationship Id="rId4" Type="http://schemas.openxmlformats.org/officeDocument/2006/relationships/image" Target="../media/image31.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wmf"/><Relationship Id="rId1" Type="http://schemas.openxmlformats.org/officeDocument/2006/relationships/image" Target="../media/image32.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image" Target="../media/image3.png"/></Relationships>
</file>

<file path=ppt/drawings/_rels/vmlDrawing3.v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image" Target="../media/image4.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1430" tIns="45714" rIns="91430" bIns="45714" numCol="1" anchor="t" anchorCtr="0" compatLnSpc="1">
            <a:prstTxWarp prst="textNoShape">
              <a:avLst/>
            </a:prstTxWarp>
          </a:bodyPr>
          <a:lstStyle>
            <a:lvl1pPr algn="l">
              <a:defRPr sz="1200">
                <a:latin typeface="Arial" charset="0"/>
              </a:defRPr>
            </a:lvl1pPr>
          </a:lstStyle>
          <a:p>
            <a:pPr>
              <a:defRPr/>
            </a:pPr>
            <a:endParaRPr lang="en-US" altLang="zh-CN"/>
          </a:p>
        </p:txBody>
      </p:sp>
      <p:sp>
        <p:nvSpPr>
          <p:cNvPr id="20483" name="Rectangle 3"/>
          <p:cNvSpPr>
            <a:spLocks noGrp="1" noChangeArrowheads="1"/>
          </p:cNvSpPr>
          <p:nvPr>
            <p:ph type="dt" sz="quarter" idx="1"/>
          </p:nvPr>
        </p:nvSpPr>
        <p:spPr bwMode="auto">
          <a:xfrm>
            <a:off x="4143375" y="0"/>
            <a:ext cx="3170238" cy="479425"/>
          </a:xfrm>
          <a:prstGeom prst="rect">
            <a:avLst/>
          </a:prstGeom>
          <a:noFill/>
          <a:ln w="9525">
            <a:noFill/>
            <a:miter lim="800000"/>
            <a:headEnd/>
            <a:tailEnd/>
          </a:ln>
          <a:effectLst/>
        </p:spPr>
        <p:txBody>
          <a:bodyPr vert="horz" wrap="square" lIns="91430" tIns="45714" rIns="91430" bIns="45714" numCol="1" anchor="t" anchorCtr="0" compatLnSpc="1">
            <a:prstTxWarp prst="textNoShape">
              <a:avLst/>
            </a:prstTxWarp>
          </a:bodyPr>
          <a:lstStyle>
            <a:lvl1pPr algn="r">
              <a:defRPr sz="1200">
                <a:latin typeface="Arial" charset="0"/>
              </a:defRPr>
            </a:lvl1pPr>
          </a:lstStyle>
          <a:p>
            <a:pPr>
              <a:defRPr/>
            </a:pPr>
            <a:endParaRPr lang="en-US" altLang="zh-CN"/>
          </a:p>
        </p:txBody>
      </p:sp>
      <p:sp>
        <p:nvSpPr>
          <p:cNvPr id="20484" name="Rectangle 4"/>
          <p:cNvSpPr>
            <a:spLocks noGrp="1" noChangeArrowheads="1"/>
          </p:cNvSpPr>
          <p:nvPr>
            <p:ph type="ftr" sz="quarter" idx="2"/>
          </p:nvPr>
        </p:nvSpPr>
        <p:spPr bwMode="auto">
          <a:xfrm>
            <a:off x="0" y="9120188"/>
            <a:ext cx="3170238" cy="479425"/>
          </a:xfrm>
          <a:prstGeom prst="rect">
            <a:avLst/>
          </a:prstGeom>
          <a:noFill/>
          <a:ln w="9525">
            <a:noFill/>
            <a:miter lim="800000"/>
            <a:headEnd/>
            <a:tailEnd/>
          </a:ln>
          <a:effectLst/>
        </p:spPr>
        <p:txBody>
          <a:bodyPr vert="horz" wrap="square" lIns="91430" tIns="45714" rIns="91430" bIns="45714" numCol="1" anchor="b" anchorCtr="0" compatLnSpc="1">
            <a:prstTxWarp prst="textNoShape">
              <a:avLst/>
            </a:prstTxWarp>
          </a:bodyPr>
          <a:lstStyle>
            <a:lvl1pPr algn="l">
              <a:defRPr sz="1200">
                <a:latin typeface="Arial" charset="0"/>
              </a:defRPr>
            </a:lvl1pPr>
          </a:lstStyle>
          <a:p>
            <a:pPr>
              <a:defRPr/>
            </a:pPr>
            <a:endParaRPr lang="en-US" altLang="zh-CN"/>
          </a:p>
        </p:txBody>
      </p:sp>
      <p:sp>
        <p:nvSpPr>
          <p:cNvPr id="20485" name="Rectangle 5"/>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a:effectLst/>
        </p:spPr>
        <p:txBody>
          <a:bodyPr vert="horz" wrap="square" lIns="91430" tIns="45714" rIns="91430" bIns="45714" numCol="1" anchor="b" anchorCtr="0" compatLnSpc="1">
            <a:prstTxWarp prst="textNoShape">
              <a:avLst/>
            </a:prstTxWarp>
          </a:bodyPr>
          <a:lstStyle>
            <a:lvl1pPr algn="r">
              <a:defRPr sz="1200">
                <a:latin typeface="Arial" charset="0"/>
              </a:defRPr>
            </a:lvl1pPr>
          </a:lstStyle>
          <a:p>
            <a:pPr>
              <a:defRPr/>
            </a:pPr>
            <a:fld id="{E492E651-D6E4-448E-8569-03AFDABF00EE}"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atin typeface="Arial" charset="0"/>
              </a:defRPr>
            </a:lvl1pPr>
          </a:lstStyle>
          <a:p>
            <a:pPr>
              <a:defRPr/>
            </a:pPr>
            <a:endParaRPr lang="en-US"/>
          </a:p>
        </p:txBody>
      </p:sp>
      <p:sp>
        <p:nvSpPr>
          <p:cNvPr id="3" name="Date Placeholder 2"/>
          <p:cNvSpPr>
            <a:spLocks noGrp="1"/>
          </p:cNvSpPr>
          <p:nvPr>
            <p:ph type="dt" idx="1"/>
          </p:nvPr>
        </p:nvSpPr>
        <p:spPr>
          <a:xfrm>
            <a:off x="4143375" y="0"/>
            <a:ext cx="3170238" cy="479425"/>
          </a:xfrm>
          <a:prstGeom prst="rect">
            <a:avLst/>
          </a:prstGeom>
        </p:spPr>
        <p:txBody>
          <a:bodyPr vert="horz" lIns="91440" tIns="45720" rIns="91440" bIns="45720" rtlCol="0"/>
          <a:lstStyle>
            <a:lvl1pPr algn="r">
              <a:defRPr sz="1200">
                <a:latin typeface="Arial" charset="0"/>
              </a:defRPr>
            </a:lvl1pPr>
          </a:lstStyle>
          <a:p>
            <a:pPr>
              <a:defRPr/>
            </a:pPr>
            <a:fld id="{C7A1D053-C67A-4273-9447-C71350A966E5}" type="datetimeFigureOut">
              <a:rPr lang="en-US"/>
              <a:pPr>
                <a:defRPr/>
              </a:pPr>
              <a:t>5/19/2012</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9120188"/>
            <a:ext cx="3170238" cy="479425"/>
          </a:xfrm>
          <a:prstGeom prst="rect">
            <a:avLst/>
          </a:prstGeom>
        </p:spPr>
        <p:txBody>
          <a:bodyPr vert="horz" lIns="91440" tIns="45720" rIns="91440" bIns="45720" rtlCol="0" anchor="b"/>
          <a:lstStyle>
            <a:lvl1pPr algn="l">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1440" tIns="45720" rIns="91440" bIns="45720" rtlCol="0" anchor="b"/>
          <a:lstStyle>
            <a:lvl1pPr algn="r">
              <a:defRPr sz="1200">
                <a:latin typeface="Arial" charset="0"/>
              </a:defRPr>
            </a:lvl1pPr>
          </a:lstStyle>
          <a:p>
            <a:pPr>
              <a:defRPr/>
            </a:pPr>
            <a:fld id="{FF646ED0-E672-4DA8-A5D7-D712008499D7}"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
          <p:cNvSpPr>
            <a:spLocks noChangeArrowheads="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p:spPr>
      </p:sp>
      <p:sp>
        <p:nvSpPr>
          <p:cNvPr id="41986" name="Rectangle 2"/>
          <p:cNvSpPr>
            <a:spLocks noChangeArrowheads="1"/>
          </p:cNvSpPr>
          <p:nvPr>
            <p:ph type="body" idx="1"/>
          </p:nvPr>
        </p:nvSpPr>
        <p:spPr bwMode="auto">
          <a:xfrm>
            <a:off x="731520" y="4560570"/>
            <a:ext cx="5852160" cy="4320540"/>
          </a:xfrm>
          <a:prstGeom prst="rect">
            <a:avLst/>
          </a:prstGeom>
          <a:noFill/>
          <a:ln>
            <a:miter lim="800000"/>
            <a:headEnd/>
            <a:tailEnd/>
          </a:ln>
        </p:spPr>
        <p:txBody>
          <a:bodyPr/>
          <a:lstStyle/>
          <a:p>
            <a:r>
              <a:rPr lang="en-US" sz="1700" dirty="0">
                <a:latin typeface="Lucida Grande" charset="0"/>
                <a:ea typeface="Lucida Grande" charset="0"/>
                <a:cs typeface="Lucida Grande" charset="0"/>
                <a:sym typeface="Lucida Grande" charset="0"/>
              </a:rPr>
              <a:t>Most work on privacy concerns the Node table, in which sensitive facts about each entity may be present.</a:t>
            </a:r>
          </a:p>
          <a:p>
            <a:endParaRPr lang="en-US" sz="1700" dirty="0">
              <a:latin typeface="Lucida Grande" charset="0"/>
              <a:ea typeface="Lucida Grande" charset="0"/>
              <a:cs typeface="Lucida Grande" charset="0"/>
              <a:sym typeface="Lucida Grande" charset="0"/>
            </a:endParaRPr>
          </a:p>
          <a:p>
            <a:r>
              <a:rPr lang="en-US" sz="1700" dirty="0">
                <a:latin typeface="Lucida Grande" charset="0"/>
                <a:ea typeface="Lucida Grande" charset="0"/>
                <a:cs typeface="Lucida Grande" charset="0"/>
                <a:sym typeface="Lucida Grande" charset="0"/>
              </a:rPr>
              <a:t>The distinctive feature of network data is the Edge table, representing relationships, associations, transactions.  Edges could have attributes too.</a:t>
            </a:r>
          </a:p>
          <a:p>
            <a:endParaRPr lang="en-US" sz="1700" dirty="0">
              <a:latin typeface="Lucida Grande" charset="0"/>
              <a:ea typeface="Lucida Grande" charset="0"/>
              <a:cs typeface="Lucida Grande" charset="0"/>
              <a:sym typeface="Lucida Grande" charset="0"/>
            </a:endParaRPr>
          </a:p>
          <a:p>
            <a:r>
              <a:rPr lang="en-US" sz="1700" dirty="0">
                <a:latin typeface="Lucida Grande" charset="0"/>
                <a:ea typeface="Lucida Grande" charset="0"/>
                <a:cs typeface="Lucida Grande" charset="0"/>
                <a:sym typeface="Lucida Grande" charset="0"/>
              </a:rPr>
              <a:t>Sensitive aspects of network data:</a:t>
            </a:r>
          </a:p>
          <a:p>
            <a:r>
              <a:rPr lang="en-US" sz="1700" dirty="0">
                <a:latin typeface="Lucida Grande" charset="0"/>
                <a:ea typeface="Lucida Grande" charset="0"/>
                <a:cs typeface="Lucida Grande" charset="0"/>
                <a:sym typeface="Lucida Grande" charset="0"/>
              </a:rPr>
              <a:t>Edges may be sensitive facts.  Implied properties of the edge table may be sensitive: degree, or other structural features.  Structural features combined with attributes: most of Bob’s friends are over 30.</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xfrm>
            <a:off x="1260475" y="720725"/>
            <a:ext cx="4797425" cy="3598863"/>
          </a:xfrm>
          <a:noFill/>
          <a:ln>
            <a:solidFill>
              <a:srgbClr val="000000"/>
            </a:solidFill>
            <a:miter lim="800000"/>
            <a:headEnd/>
            <a:tailEnd/>
          </a:ln>
        </p:spPr>
      </p:sp>
      <p:sp>
        <p:nvSpPr>
          <p:cNvPr id="860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ea typeface="宋体" pitchFamily="2" charset="-122"/>
            </a:endParaRPr>
          </a:p>
        </p:txBody>
      </p:sp>
      <p:sp>
        <p:nvSpPr>
          <p:cNvPr id="860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4074872-FD28-44F2-9539-D5B528BABF70}" type="slidenum">
              <a:rPr lang="en-US" smtClean="0">
                <a:latin typeface="Arial" pitchFamily="34" charset="0"/>
              </a:rPr>
              <a:pPr/>
              <a:t>56</a:t>
            </a:fld>
            <a:endParaRPr lang="en-US"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xfrm>
            <a:off x="1260475" y="720725"/>
            <a:ext cx="4797425" cy="3598863"/>
          </a:xfrm>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ea typeface="宋体" pitchFamily="2" charset="-122"/>
            </a:endParaRPr>
          </a:p>
        </p:txBody>
      </p:sp>
      <p:sp>
        <p:nvSpPr>
          <p:cNvPr id="870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BA915C2-2447-4446-A562-A7B843D1A650}" type="slidenum">
              <a:rPr lang="en-US" smtClean="0">
                <a:latin typeface="Arial" pitchFamily="34" charset="0"/>
              </a:rPr>
              <a:pPr/>
              <a:t>57</a:t>
            </a:fld>
            <a:endParaRPr lang="en-US"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806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tr-TR" smtClean="0">
              <a:ea typeface="宋体" pitchFamily="2" charset="-122"/>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909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tr-TR" smtClean="0">
              <a:ea typeface="宋体" pitchFamily="2" charset="-122"/>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xfrm>
            <a:off x="1260475" y="720725"/>
            <a:ext cx="4797425" cy="3598863"/>
          </a:xfrm>
          <a:noFill/>
          <a:ln>
            <a:solidFill>
              <a:srgbClr val="000000"/>
            </a:solidFill>
            <a:miter lim="800000"/>
            <a:headEnd/>
            <a:tailEnd/>
          </a:ln>
        </p:spPr>
      </p:sp>
      <p:sp>
        <p:nvSpPr>
          <p:cNvPr id="901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ea typeface="宋体" pitchFamily="2" charset="-122"/>
            </a:endParaRPr>
          </a:p>
        </p:txBody>
      </p:sp>
      <p:sp>
        <p:nvSpPr>
          <p:cNvPr id="901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26F76D6-011F-4EA2-8015-6AD2E8DB3CCA}" type="slidenum">
              <a:rPr lang="en-US" smtClean="0">
                <a:latin typeface="Arial" pitchFamily="34" charset="0"/>
              </a:rPr>
              <a:pPr/>
              <a:t>63</a:t>
            </a:fld>
            <a:endParaRPr lang="en-US"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p:spPr>
      </p:sp>
      <p:sp>
        <p:nvSpPr>
          <p:cNvPr id="911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ea typeface="宋体" pitchFamily="2" charset="-122"/>
              </a:rPr>
              <a:t>For example, reviewing the country Afghanistan, the “Unknown” value is 121561 in one case and 121599 in another.  Because of the random noise, we do not know what the “real” value is.</a:t>
            </a:r>
          </a:p>
        </p:txBody>
      </p:sp>
      <p:sp>
        <p:nvSpPr>
          <p:cNvPr id="911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A3E2709-BED9-41B9-8A79-4861B93DBE99}" type="slidenum">
              <a:rPr lang="en-US" smtClean="0">
                <a:latin typeface="Arial" pitchFamily="34" charset="0"/>
              </a:rPr>
              <a:pPr/>
              <a:t>64</a:t>
            </a:fld>
            <a:endParaRPr lang="en-US" smtClean="0">
              <a:latin typeface="Arial" pitchFamily="34" charset="0"/>
            </a:endParaRPr>
          </a:p>
        </p:txBody>
      </p:sp>
      <p:sp>
        <p:nvSpPr>
          <p:cNvPr id="91141"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smtClean="0">
                <a:latin typeface="Arial" pitchFamily="34" charset="0"/>
              </a:rPr>
              <a:t>Microsoft Confidential  -  January 8, 2007</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ChangeArrowheads="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p:spPr>
      </p:sp>
      <p:sp>
        <p:nvSpPr>
          <p:cNvPr id="32770" name="Rectangle 2"/>
          <p:cNvSpPr>
            <a:spLocks noChangeArrowheads="1"/>
          </p:cNvSpPr>
          <p:nvPr>
            <p:ph type="body" idx="1"/>
          </p:nvPr>
        </p:nvSpPr>
        <p:spPr bwMode="auto">
          <a:xfrm>
            <a:off x="731520" y="4560570"/>
            <a:ext cx="5852160" cy="4320540"/>
          </a:xfrm>
          <a:prstGeom prst="rect">
            <a:avLst/>
          </a:prstGeom>
          <a:noFill/>
          <a:ln>
            <a:miter lim="800000"/>
            <a:headEnd/>
            <a:tailEnd/>
          </a:ln>
        </p:spPr>
        <p:txBody>
          <a:bodyPr/>
          <a:lstStyle/>
          <a:p>
            <a:r>
              <a:rPr lang="en-US" sz="2300" dirty="0">
                <a:latin typeface="Lucida Grande" charset="0"/>
                <a:ea typeface="Lucida Grande" charset="0"/>
                <a:cs typeface="Lucida Grande" charset="0"/>
                <a:sym typeface="Lucida Grande" charset="0"/>
              </a:rPr>
              <a:t>Now, social network data is collected through the electronic traces of our activities.  New networks are observable, the scale of network data is growing rapidly.</a:t>
            </a:r>
          </a:p>
          <a:p>
            <a:endParaRPr lang="en-US" sz="2300" dirty="0">
              <a:latin typeface="Lucida Grande" charset="0"/>
              <a:ea typeface="Lucida Grande" charset="0"/>
              <a:cs typeface="Lucida Grande" charset="0"/>
              <a:sym typeface="Lucida Grande" charset="0"/>
            </a:endParaRPr>
          </a:p>
          <a:p>
            <a:r>
              <a:rPr lang="en-US" sz="2300" dirty="0">
                <a:latin typeface="Lucida Grande" charset="0"/>
                <a:ea typeface="Lucida Grande" charset="0"/>
                <a:cs typeface="Lucida Grande" charset="0"/>
                <a:sym typeface="Lucida Grande" charset="0"/>
              </a:rPr>
              <a:t>The strength of social ties in a mobile phone network, robustness to removals of ties, and implications for information diffusion in the societal network.</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1"/>
          <p:cNvSpPr>
            <a:spLocks noChangeArrowheads="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p:spPr>
      </p:sp>
      <p:sp>
        <p:nvSpPr>
          <p:cNvPr id="46082" name="Rectangle 2"/>
          <p:cNvSpPr>
            <a:spLocks noChangeArrowheads="1"/>
          </p:cNvSpPr>
          <p:nvPr>
            <p:ph type="body" idx="1"/>
          </p:nvPr>
        </p:nvSpPr>
        <p:spPr bwMode="auto">
          <a:xfrm>
            <a:off x="731520" y="4560570"/>
            <a:ext cx="5852160" cy="4320540"/>
          </a:xfrm>
          <a:prstGeom prst="rect">
            <a:avLst/>
          </a:prstGeom>
          <a:noFill/>
          <a:ln>
            <a:miter lim="800000"/>
            <a:headEnd/>
            <a:tailEnd/>
          </a:ln>
        </p:spPr>
        <p:txBody>
          <a:bodyPr/>
          <a:lstStyle/>
          <a:p>
            <a:r>
              <a:rPr lang="en-US" sz="2200" dirty="0">
                <a:latin typeface="Lucida Grande" charset="0"/>
                <a:ea typeface="Lucida Grande" charset="0"/>
                <a:cs typeface="Lucida Grande" charset="0"/>
                <a:sym typeface="Lucida Grande" charset="0"/>
              </a:rPr>
              <a:t>The problem with naive anonymization is that re-identification of nodes is possible if an adversary has some external information about named individuals.  For example, if I am able to learn (through an outside source) that the structure of Bob looks like this ... then </a:t>
            </a:r>
          </a:p>
          <a:p>
            <a:endParaRPr lang="en-US" sz="2200" dirty="0">
              <a:latin typeface="Lucida Grande" charset="0"/>
              <a:ea typeface="Lucida Grande" charset="0"/>
              <a:cs typeface="Lucida Grande" charset="0"/>
              <a:sym typeface="Lucida Grande" charset="0"/>
            </a:endParaRPr>
          </a:p>
          <a:p>
            <a:r>
              <a:rPr lang="en-US" sz="2200" dirty="0">
                <a:latin typeface="Lucida Grande" charset="0"/>
                <a:ea typeface="Lucida Grande" charset="0"/>
                <a:cs typeface="Lucida Grande" charset="0"/>
                <a:sym typeface="Lucida Grande" charset="0"/>
              </a:rPr>
              <a:t>Unique v. approximate re-identification</a:t>
            </a:r>
          </a:p>
          <a:p>
            <a:endParaRPr lang="en-US" sz="2200" dirty="0">
              <a:latin typeface="Lucida Grande" charset="0"/>
              <a:ea typeface="Lucida Grande" charset="0"/>
              <a:cs typeface="Lucida Grande" charset="0"/>
              <a:sym typeface="Lucida Grande" charset="0"/>
            </a:endParaRPr>
          </a:p>
          <a:p>
            <a:r>
              <a:rPr lang="en-US" sz="2200" dirty="0">
                <a:latin typeface="Lucida Grande" charset="0"/>
                <a:ea typeface="Lucida Grande" charset="0"/>
                <a:cs typeface="Lucida Grande" charset="0"/>
                <a:sym typeface="Lucida Grande" charset="0"/>
              </a:rPr>
              <a:t>Dual re-identification can reveal edges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1"/>
          <p:cNvSpPr>
            <a:spLocks noChangeArrowheads="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p:spPr>
      </p:sp>
      <p:sp>
        <p:nvSpPr>
          <p:cNvPr id="49154" name="Rectangle 2"/>
          <p:cNvSpPr>
            <a:spLocks noChangeArrowheads="1"/>
          </p:cNvSpPr>
          <p:nvPr>
            <p:ph type="body" idx="1"/>
          </p:nvPr>
        </p:nvSpPr>
        <p:spPr bwMode="auto">
          <a:xfrm>
            <a:off x="731520" y="4560570"/>
            <a:ext cx="5852160" cy="4320540"/>
          </a:xfrm>
          <a:prstGeom prst="rect">
            <a:avLst/>
          </a:prstGeom>
          <a:noFill/>
          <a:ln>
            <a:miter lim="800000"/>
            <a:headEnd/>
            <a:tailEnd/>
          </a:ln>
        </p:spPr>
        <p:txBody>
          <a:bodyPr/>
          <a:lstStyle/>
          <a:p>
            <a:r>
              <a:rPr lang="en-US" sz="2100" dirty="0">
                <a:latin typeface="Lucida Grande" charset="0"/>
                <a:ea typeface="Lucida Grande" charset="0"/>
                <a:cs typeface="Lucida Grande" charset="0"/>
                <a:sym typeface="Lucida Grande" charset="0"/>
              </a:rPr>
              <a:t>Another attack was proposed by </a:t>
            </a:r>
            <a:r>
              <a:rPr lang="en-US" sz="2100" dirty="0" err="1">
                <a:latin typeface="Lucida Grande" charset="0"/>
                <a:ea typeface="Lucida Grande" charset="0"/>
                <a:cs typeface="Lucida Grande" charset="0"/>
                <a:sym typeface="Lucida Grande" charset="0"/>
              </a:rPr>
              <a:t>Backstrom</a:t>
            </a:r>
            <a:r>
              <a:rPr lang="en-US" sz="2100" dirty="0">
                <a:latin typeface="Lucida Grande" charset="0"/>
                <a:ea typeface="Lucida Grande" charset="0"/>
                <a:cs typeface="Lucida Grande" charset="0"/>
                <a:sym typeface="Lucida Grande" charset="0"/>
              </a:rPr>
              <a:t> et al, one of the earliest works on network anonymization and vulnerabilities of naive anonymization.  This is an active attack, in which </a:t>
            </a:r>
          </a:p>
          <a:p>
            <a:endParaRPr lang="en-US" sz="2100" dirty="0">
              <a:latin typeface="Lucida Grande" charset="0"/>
              <a:ea typeface="Lucida Grande" charset="0"/>
              <a:cs typeface="Lucida Grande" charset="0"/>
              <a:sym typeface="Lucida Grande" charset="0"/>
            </a:endParaRPr>
          </a:p>
          <a:p>
            <a:endParaRPr lang="en-US" sz="2100" dirty="0">
              <a:latin typeface="Lucida Grande" charset="0"/>
              <a:ea typeface="Lucida Grande" charset="0"/>
              <a:cs typeface="Lucida Grande" charset="0"/>
              <a:sym typeface="Lucida Grande" charset="0"/>
            </a:endParaRPr>
          </a:p>
          <a:p>
            <a:r>
              <a:rPr lang="en-US" sz="2100" dirty="0">
                <a:latin typeface="Lucida Grande" charset="0"/>
                <a:ea typeface="Lucida Grande" charset="0"/>
                <a:cs typeface="Lucida Grande" charset="0"/>
                <a:sym typeface="Lucida Grande" charset="0"/>
              </a:rPr>
              <a:t>In addition, Narayanan attack naively anonymized Twitter trace using </a:t>
            </a:r>
            <a:r>
              <a:rPr lang="en-US" sz="2100" dirty="0" err="1">
                <a:latin typeface="Lucida Grande" charset="0"/>
                <a:ea typeface="Lucida Grande" charset="0"/>
                <a:cs typeface="Lucida Grande" charset="0"/>
                <a:sym typeface="Lucida Grande" charset="0"/>
              </a:rPr>
              <a:t>Flickr</a:t>
            </a:r>
            <a:r>
              <a:rPr lang="en-US" sz="2100" dirty="0">
                <a:latin typeface="Lucida Grande" charset="0"/>
                <a:ea typeface="Lucida Grande" charset="0"/>
                <a:cs typeface="Lucida Grande" charset="0"/>
                <a:sym typeface="Lucida Grande" charset="0"/>
              </a:rPr>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F646ED0-E672-4DA8-A5D7-D712008499D7}" type="slidenum">
              <a:rPr lang="en-US" smtClean="0"/>
              <a:pPr>
                <a:defRPr/>
              </a:pPr>
              <a:t>21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F3B5F625-1063-404B-84AF-AD1679417374}" type="slidenum">
              <a:rPr lang="zh-CN" altLang="en-US" smtClean="0">
                <a:latin typeface="Arial" pitchFamily="34" charset="0"/>
              </a:rPr>
              <a:pPr/>
              <a:t>47</a:t>
            </a:fld>
            <a:endParaRPr lang="en-US" altLang="zh-CN" smtClean="0">
              <a:latin typeface="Arial" pitchFamily="34" charset="0"/>
            </a:endParaRPr>
          </a:p>
        </p:txBody>
      </p:sp>
      <p:sp>
        <p:nvSpPr>
          <p:cNvPr id="81923" name="Rectangle 2"/>
          <p:cNvSpPr>
            <a:spLocks noRot="1" noChangeArrowheads="1" noTextEdit="1"/>
          </p:cNvSpPr>
          <p:nvPr>
            <p:ph type="sldImg"/>
          </p:nvPr>
        </p:nvSpPr>
        <p:spPr bwMode="auto">
          <a:noFill/>
          <a:ln>
            <a:solidFill>
              <a:srgbClr val="000000"/>
            </a:solidFill>
            <a:miter lim="800000"/>
            <a:headEnd/>
            <a:tailEnd/>
          </a:ln>
        </p:spPr>
      </p:sp>
      <p:sp>
        <p:nvSpPr>
          <p:cNvPr id="8192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ED8BA18A-D4FC-4206-8BFC-FFBBB6F2C6D4}" type="slidenum">
              <a:rPr lang="zh-CN" altLang="en-US" smtClean="0">
                <a:latin typeface="Arial" pitchFamily="34" charset="0"/>
              </a:rPr>
              <a:pPr/>
              <a:t>48</a:t>
            </a:fld>
            <a:endParaRPr lang="en-US" altLang="zh-CN" smtClean="0">
              <a:latin typeface="Arial" pitchFamily="34" charset="0"/>
            </a:endParaRPr>
          </a:p>
        </p:txBody>
      </p:sp>
      <p:sp>
        <p:nvSpPr>
          <p:cNvPr id="82947" name="Rectangle 2"/>
          <p:cNvSpPr>
            <a:spLocks noRot="1" noChangeArrowheads="1" noTextEdit="1"/>
          </p:cNvSpPr>
          <p:nvPr>
            <p:ph type="sldImg"/>
          </p:nvPr>
        </p:nvSpPr>
        <p:spPr bwMode="auto">
          <a:noFill/>
          <a:ln>
            <a:solidFill>
              <a:srgbClr val="000000"/>
            </a:solidFill>
            <a:miter lim="800000"/>
            <a:headEnd/>
            <a:tailEnd/>
          </a:ln>
        </p:spPr>
      </p:sp>
      <p:sp>
        <p:nvSpPr>
          <p:cNvPr id="8294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2DD9641B-C3EF-49AF-A0E5-A8D255DD6B2B}" type="slidenum">
              <a:rPr lang="en-US" smtClean="0">
                <a:latin typeface="Arial" pitchFamily="34" charset="0"/>
              </a:rPr>
              <a:pPr/>
              <a:t>49</a:t>
            </a:fld>
            <a:endParaRPr lang="en-US" smtClean="0">
              <a:latin typeface="Arial" pitchFamily="34" charset="0"/>
            </a:endParaRPr>
          </a:p>
        </p:txBody>
      </p:sp>
      <p:sp>
        <p:nvSpPr>
          <p:cNvPr id="83971" name="Rectangle 2"/>
          <p:cNvSpPr>
            <a:spLocks noChangeArrowheads="1" noTextEdit="1"/>
          </p:cNvSpPr>
          <p:nvPr>
            <p:ph type="sldImg"/>
          </p:nvPr>
        </p:nvSpPr>
        <p:spPr bwMode="auto">
          <a:xfrm>
            <a:off x="1211263" y="708025"/>
            <a:ext cx="4841875" cy="3630613"/>
          </a:xfrm>
          <a:solidFill>
            <a:srgbClr val="FFFFFF"/>
          </a:solidFill>
          <a:ln>
            <a:solidFill>
              <a:srgbClr val="000000"/>
            </a:solidFill>
            <a:miter lim="800000"/>
            <a:headEnd/>
            <a:tailEnd/>
          </a:ln>
        </p:spPr>
      </p:sp>
      <p:sp>
        <p:nvSpPr>
          <p:cNvPr id="83972" name="Rectangle 3"/>
          <p:cNvSpPr>
            <a:spLocks noChangeArrowheads="1"/>
          </p:cNvSpPr>
          <p:nvPr>
            <p:ph type="body" idx="1"/>
          </p:nvPr>
        </p:nvSpPr>
        <p:spPr bwMode="auto">
          <a:xfrm>
            <a:off x="958850" y="4576763"/>
            <a:ext cx="5345113" cy="4340225"/>
          </a:xfrm>
          <a:solidFill>
            <a:srgbClr val="FFFFFF"/>
          </a:solidFill>
          <a:ln>
            <a:solidFill>
              <a:srgbClr val="000000"/>
            </a:solidFill>
            <a:miter lim="800000"/>
            <a:headEnd/>
            <a:tailEnd/>
          </a:ln>
        </p:spPr>
        <p:txBody>
          <a:bodyPr wrap="square" lIns="95034" tIns="47517" rIns="95034" bIns="47517" numCol="1" anchor="t" anchorCtr="0" compatLnSpc="1">
            <a:prstTxWarp prst="textNoShape">
              <a:avLst/>
            </a:prstTxWarp>
          </a:bodyPr>
          <a:lstStyle/>
          <a:p>
            <a:pPr eaLnBrk="1" hangingPunct="1"/>
            <a:endParaRPr lang="en-US" smtClean="0">
              <a:ea typeface="宋体" pitchFamily="2" charset="-12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9080775A-F935-4A1F-BBE0-A322B60B168F}" type="slidenum">
              <a:rPr lang="en-US" smtClean="0">
                <a:latin typeface="Arial" pitchFamily="34" charset="0"/>
              </a:rPr>
              <a:pPr/>
              <a:t>50</a:t>
            </a:fld>
            <a:endParaRPr lang="en-US" smtClean="0">
              <a:latin typeface="Arial" pitchFamily="34" charset="0"/>
            </a:endParaRPr>
          </a:p>
        </p:txBody>
      </p:sp>
      <p:sp>
        <p:nvSpPr>
          <p:cNvPr id="84995" name="Rectangle 2"/>
          <p:cNvSpPr>
            <a:spLocks noChangeArrowheads="1" noTextEdit="1"/>
          </p:cNvSpPr>
          <p:nvPr>
            <p:ph type="sldImg"/>
          </p:nvPr>
        </p:nvSpPr>
        <p:spPr bwMode="auto">
          <a:xfrm>
            <a:off x="1211263" y="708025"/>
            <a:ext cx="4841875" cy="3630613"/>
          </a:xfrm>
          <a:solidFill>
            <a:srgbClr val="FFFFFF"/>
          </a:solidFill>
          <a:ln>
            <a:solidFill>
              <a:srgbClr val="000000"/>
            </a:solidFill>
            <a:miter lim="800000"/>
            <a:headEnd/>
            <a:tailEnd/>
          </a:ln>
        </p:spPr>
      </p:sp>
      <p:sp>
        <p:nvSpPr>
          <p:cNvPr id="84996" name="Rectangle 3"/>
          <p:cNvSpPr>
            <a:spLocks noChangeArrowheads="1"/>
          </p:cNvSpPr>
          <p:nvPr>
            <p:ph type="body" idx="1"/>
          </p:nvPr>
        </p:nvSpPr>
        <p:spPr bwMode="auto">
          <a:xfrm>
            <a:off x="958850" y="4576763"/>
            <a:ext cx="5345113" cy="4340225"/>
          </a:xfrm>
          <a:solidFill>
            <a:srgbClr val="FFFFFF"/>
          </a:solidFill>
          <a:ln>
            <a:solidFill>
              <a:srgbClr val="000000"/>
            </a:solidFill>
            <a:miter lim="800000"/>
            <a:headEnd/>
            <a:tailEnd/>
          </a:ln>
        </p:spPr>
        <p:txBody>
          <a:bodyPr wrap="square" lIns="95034" tIns="47517" rIns="95034" bIns="47517" numCol="1" anchor="t" anchorCtr="0" compatLnSpc="1">
            <a:prstTxWarp prst="textNoShape">
              <a:avLst/>
            </a:prstTxWarp>
          </a:bodyPr>
          <a:lstStyle/>
          <a:p>
            <a:pPr eaLnBrk="1" hangingPunct="1"/>
            <a:endParaRPr lang="en-US" smtClean="0">
              <a:ea typeface="宋体"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A0A6FE04-2D97-47B0-AE92-EA6144FE40E5}" type="slidenum">
              <a:rPr lang="en-US" altLang="zh-CN"/>
              <a:pPr>
                <a:defRPr/>
              </a:pPr>
              <a:t>‹#›</a:t>
            </a:fld>
            <a:endParaRPr lang="en-US" alt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BBA228E7-BD62-4022-B073-C2B81FCBA8EE}" type="slidenum">
              <a:rPr lang="en-US" altLang="zh-CN"/>
              <a:pPr>
                <a:defRPr/>
              </a:pPr>
              <a:t>‹#›</a:t>
            </a:fld>
            <a:endParaRPr lang="en-US"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37CF9231-E07B-4D7C-9821-4BC23B9A15CB}" type="slidenum">
              <a:rPr lang="en-US" altLang="zh-CN"/>
              <a:pPr>
                <a:defRPr/>
              </a:pPr>
              <a:t>‹#›</a:t>
            </a:fld>
            <a:endParaRPr lang="en-US" altLang="zh-C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u="none"/>
            </a:lvl1pPr>
          </a:lstStyle>
          <a:p>
            <a:r>
              <a:rPr lang="en-US" dirty="0" smtClean="0"/>
              <a:t>Click to edit Master title style</a:t>
            </a:r>
            <a:endParaRPr lang="en-US" dirty="0"/>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7"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8" name="Rectangle 6"/>
          <p:cNvSpPr>
            <a:spLocks noGrp="1" noChangeArrowheads="1"/>
          </p:cNvSpPr>
          <p:nvPr>
            <p:ph type="sldNum" sz="quarter" idx="12"/>
          </p:nvPr>
        </p:nvSpPr>
        <p:spPr>
          <a:ln/>
        </p:spPr>
        <p:txBody>
          <a:bodyPr/>
          <a:lstStyle>
            <a:lvl1pPr>
              <a:defRPr/>
            </a:lvl1pPr>
          </a:lstStyle>
          <a:p>
            <a:pPr>
              <a:defRPr/>
            </a:pPr>
            <a:fld id="{001B4194-A349-4E82-A933-DE86DE490E04}" type="slidenum">
              <a:rPr lang="en-US" altLang="zh-CN"/>
              <a:pPr>
                <a:defRPr/>
              </a:pPr>
              <a:t>‹#›</a:t>
            </a:fld>
            <a:endParaRPr lang="en-US" altLang="zh-CN"/>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u="none"/>
            </a:lvl1pPr>
          </a:lstStyle>
          <a:p>
            <a:r>
              <a:rPr lang="en-US" dirty="0" smtClean="0"/>
              <a:t>Click to edit Master title style</a:t>
            </a:r>
            <a:endParaRPr lang="en-US" dirty="0"/>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7"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8" name="Rectangle 6"/>
          <p:cNvSpPr>
            <a:spLocks noGrp="1" noChangeArrowheads="1"/>
          </p:cNvSpPr>
          <p:nvPr>
            <p:ph type="sldNum" sz="quarter" idx="12"/>
          </p:nvPr>
        </p:nvSpPr>
        <p:spPr>
          <a:ln/>
        </p:spPr>
        <p:txBody>
          <a:bodyPr/>
          <a:lstStyle>
            <a:lvl1pPr>
              <a:defRPr/>
            </a:lvl1pPr>
          </a:lstStyle>
          <a:p>
            <a:pPr>
              <a:defRPr/>
            </a:pPr>
            <a:fld id="{101995F2-1ABB-403F-BA2F-DC39B475B699}" type="slidenum">
              <a:rPr lang="en-US" altLang="zh-CN"/>
              <a:pPr>
                <a:defRPr/>
              </a:pPr>
              <a:t>‹#›</a:t>
            </a:fld>
            <a:endParaRPr lang="en-US" altLang="zh-CN"/>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u="none"/>
            </a:lvl1pPr>
          </a:lstStyle>
          <a:p>
            <a:r>
              <a:rPr lang="en-US" dirty="0" smtClean="0"/>
              <a:t>Click to edit Master title style</a:t>
            </a:r>
            <a:endParaRPr lang="en-US" dirty="0"/>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5AF2299C-064D-494D-A276-DF6D1B842512}" type="slidenum">
              <a:rPr lang="en-US" altLang="zh-CN"/>
              <a:pPr>
                <a:defRPr/>
              </a:pPr>
              <a:t>‹#›</a:t>
            </a:fld>
            <a:endParaRPr lang="en-US" altLang="zh-CN"/>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30725"/>
          </a:xfrm>
        </p:spPr>
        <p:txBody>
          <a:bodyPr/>
          <a:lstStyle/>
          <a:p>
            <a:pPr lvl="0"/>
            <a:endParaRPr lang="en-US" noProof="0"/>
          </a:p>
        </p:txBody>
      </p:sp>
      <p:sp>
        <p:nvSpPr>
          <p:cNvPr id="4" name="Date Placeholder 3"/>
          <p:cNvSpPr>
            <a:spLocks noGrp="1"/>
          </p:cNvSpPr>
          <p:nvPr>
            <p:ph type="dt" sz="half" idx="10"/>
          </p:nvPr>
        </p:nvSpPr>
        <p:spPr>
          <a:xfrm>
            <a:off x="457200" y="6248400"/>
            <a:ext cx="2133600" cy="457200"/>
          </a:xfrm>
        </p:spPr>
        <p:txBody>
          <a:bodyPr/>
          <a:lstStyle>
            <a:lvl1pPr>
              <a:defRPr/>
            </a:lvl1pPr>
          </a:lstStyle>
          <a:p>
            <a:pPr>
              <a:defRPr/>
            </a:pPr>
            <a:endParaRPr lang="en-US" altLang="zh-CN"/>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pPr>
              <a:defRPr/>
            </a:pPr>
            <a:endParaRPr lang="en-US" altLang="zh-CN"/>
          </a:p>
        </p:txBody>
      </p:sp>
      <p:sp>
        <p:nvSpPr>
          <p:cNvPr id="6" name="Slide Number Placeholder 5"/>
          <p:cNvSpPr>
            <a:spLocks noGrp="1"/>
          </p:cNvSpPr>
          <p:nvPr>
            <p:ph type="sldNum" sz="quarter" idx="12"/>
          </p:nvPr>
        </p:nvSpPr>
        <p:spPr>
          <a:xfrm>
            <a:off x="6553200" y="6248400"/>
            <a:ext cx="2133600" cy="457200"/>
          </a:xfrm>
        </p:spPr>
        <p:txBody>
          <a:bodyPr/>
          <a:lstStyle>
            <a:lvl1pPr>
              <a:defRPr/>
            </a:lvl1pPr>
          </a:lstStyle>
          <a:p>
            <a:pPr>
              <a:defRPr/>
            </a:pPr>
            <a:fld id="{8876A0DF-8ECF-4298-9B06-E4534C6F2587}" type="slidenum">
              <a:rPr lang="en-US" altLang="zh-CN"/>
              <a:pPr>
                <a:defRPr/>
              </a:pPr>
              <a:t>‹#›</a:t>
            </a:fld>
            <a:endParaRPr lang="en-US" altLang="zh-CN"/>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156634"/>
            <a:ext cx="8153400" cy="1341967"/>
          </a:xfrm>
          <a:prstGeom prst="rect">
            <a:avLst/>
          </a:prstGeom>
        </p:spPr>
        <p:txBody>
          <a:bodyPr/>
          <a:lstStyle>
            <a:extLst/>
          </a:lstStyle>
          <a:p>
            <a:r>
              <a:rPr lang="en-US" smtClean="0"/>
              <a:t>Click to edit Master title style</a:t>
            </a:r>
            <a:endParaRPr lang="en-US" dirty="0"/>
          </a:p>
        </p:txBody>
      </p:sp>
      <p:sp>
        <p:nvSpPr>
          <p:cNvPr id="7" name="Content Placeholder 6"/>
          <p:cNvSpPr>
            <a:spLocks noGrp="1"/>
          </p:cNvSpPr>
          <p:nvPr>
            <p:ph sz="quarter" idx="13"/>
          </p:nvPr>
        </p:nvSpPr>
        <p:spPr>
          <a:xfrm>
            <a:off x="609600" y="1803400"/>
            <a:ext cx="8153400" cy="4368800"/>
          </a:xfrm>
          <a:prstGeom prst="rect">
            <a:avLst/>
          </a:prstGeo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4"/>
          </p:nvPr>
        </p:nvSpPr>
        <p:spPr>
          <a:xfrm>
            <a:off x="6096000" y="6248400"/>
            <a:ext cx="2667000" cy="366713"/>
          </a:xfrm>
        </p:spPr>
        <p:txBody>
          <a:bodyPr/>
          <a:lstStyle>
            <a:lvl1pPr>
              <a:defRPr/>
            </a:lvl1pPr>
          </a:lstStyle>
          <a:p>
            <a:pPr>
              <a:defRPr/>
            </a:pPr>
            <a:fld id="{E8A502AA-38CD-4CC6-A39C-32D35E16443F}" type="datetime1">
              <a:rPr lang="en-US"/>
              <a:pPr>
                <a:defRPr/>
              </a:pPr>
              <a:t>5/19/2012</a:t>
            </a:fld>
            <a:endParaRPr lang="en-US" dirty="0"/>
          </a:p>
        </p:txBody>
      </p:sp>
      <p:sp>
        <p:nvSpPr>
          <p:cNvPr id="5" name="Footer Placeholder 2"/>
          <p:cNvSpPr>
            <a:spLocks noGrp="1"/>
          </p:cNvSpPr>
          <p:nvPr>
            <p:ph type="ftr" sz="quarter" idx="15"/>
          </p:nvPr>
        </p:nvSpPr>
        <p:spPr>
          <a:xfrm>
            <a:off x="609600" y="6248400"/>
            <a:ext cx="5421313" cy="363538"/>
          </a:xfrm>
        </p:spPr>
        <p:txBody>
          <a:bodyPr/>
          <a:lstStyle>
            <a:lvl1pPr>
              <a:defRPr/>
            </a:lvl1pPr>
          </a:lstStyle>
          <a:p>
            <a:pPr>
              <a:defRPr/>
            </a:pPr>
            <a:endParaRPr lang="en-US"/>
          </a:p>
        </p:txBody>
      </p:sp>
      <p:sp>
        <p:nvSpPr>
          <p:cNvPr id="6" name="Slide Number Placeholder 22"/>
          <p:cNvSpPr>
            <a:spLocks noGrp="1"/>
          </p:cNvSpPr>
          <p:nvPr>
            <p:ph type="sldNum" sz="quarter" idx="16"/>
          </p:nvPr>
        </p:nvSpPr>
        <p:spPr>
          <a:xfrm>
            <a:off x="0" y="1498600"/>
            <a:ext cx="533400" cy="242888"/>
          </a:xfrm>
        </p:spPr>
        <p:txBody>
          <a:bodyPr/>
          <a:lstStyle>
            <a:lvl1pPr>
              <a:defRPr/>
            </a:lvl1pPr>
          </a:lstStyle>
          <a:p>
            <a:pPr>
              <a:defRPr/>
            </a:pPr>
            <a:fld id="{8750B5D7-E519-4C92-811D-26D4519726E7}"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7504" y="274638"/>
            <a:ext cx="8856984" cy="1143000"/>
          </a:xfrm>
        </p:spPr>
        <p:txBody>
          <a:bodyPr/>
          <a:lstStyle>
            <a:lvl1pPr>
              <a:defRPr sz="3200" u="none"/>
            </a:lvl1pPr>
          </a:lstStyle>
          <a:p>
            <a:r>
              <a:rPr lang="en-US" dirty="0" smtClean="0"/>
              <a:t>Click to edit Master title style</a:t>
            </a:r>
            <a:endParaRPr lang="en-US" dirty="0"/>
          </a:p>
        </p:txBody>
      </p:sp>
      <p:sp>
        <p:nvSpPr>
          <p:cNvPr id="3" name="Content Placeholder 2"/>
          <p:cNvSpPr>
            <a:spLocks noGrp="1"/>
          </p:cNvSpPr>
          <p:nvPr>
            <p:ph idx="1"/>
          </p:nvPr>
        </p:nvSpPr>
        <p:spPr>
          <a:xfrm>
            <a:off x="107504" y="1628800"/>
            <a:ext cx="8856984"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FA2480C7-7F3D-4D22-A755-134E78A385EF}" type="slidenum">
              <a:rPr lang="en-US" altLang="zh-CN"/>
              <a:pPr>
                <a:defRPr/>
              </a:pPr>
              <a:t>‹#›</a:t>
            </a:fld>
            <a:endParaRPr lang="en-US"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881E045E-B755-474C-832D-85B9EC0F5FC1}" type="slidenum">
              <a:rPr lang="en-US" altLang="zh-CN"/>
              <a:pPr>
                <a:defRPr/>
              </a:pPr>
              <a:t>‹#›</a:t>
            </a:fld>
            <a:endParaRPr lang="en-US"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u="none"/>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B3F0A5C3-7087-417B-8B98-6B5AC1F13266}" type="slidenum">
              <a:rPr lang="en-US" altLang="zh-CN"/>
              <a:pPr>
                <a:defRPr/>
              </a:pPr>
              <a:t>‹#›</a:t>
            </a:fld>
            <a:endParaRPr lang="en-US"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u="none"/>
            </a:lvl1pPr>
          </a:lstStyle>
          <a:p>
            <a:r>
              <a:rPr lang="en-US" smtClean="0"/>
              <a:t>Click to edit Master title style</a:t>
            </a:r>
            <a:endParaRPr lang="en-US"/>
          </a:p>
        </p:txBody>
      </p:sp>
      <p:sp>
        <p:nvSpPr>
          <p:cNvPr id="3" name="Text Placeholder 2"/>
          <p:cNvSpPr>
            <a:spLocks noGrp="1"/>
          </p:cNvSpPr>
          <p:nvPr>
            <p:ph type="body" idx="1"/>
          </p:nvPr>
        </p:nvSpPr>
        <p:spPr>
          <a:xfrm>
            <a:off x="107504" y="1535113"/>
            <a:ext cx="438988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107504" y="2174875"/>
            <a:ext cx="4389884" cy="3951288"/>
          </a:xfrm>
        </p:spPr>
        <p:txBody>
          <a:bodyPr/>
          <a:lstStyle>
            <a:lvl1pPr>
              <a:defRPr sz="2400"/>
            </a:lvl1pPr>
            <a:lvl2pPr marL="742950" indent="-285750">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4989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39147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6"/>
          <p:cNvSpPr>
            <a:spLocks noGrp="1" noChangeArrowheads="1"/>
          </p:cNvSpPr>
          <p:nvPr>
            <p:ph type="sldNum" sz="quarter" idx="12"/>
          </p:nvPr>
        </p:nvSpPr>
        <p:spPr>
          <a:ln/>
        </p:spPr>
        <p:txBody>
          <a:bodyPr/>
          <a:lstStyle>
            <a:lvl1pPr>
              <a:defRPr/>
            </a:lvl1pPr>
          </a:lstStyle>
          <a:p>
            <a:pPr>
              <a:defRPr/>
            </a:pPr>
            <a:fld id="{649DC282-2138-4A2B-9BFB-ED13C0C24E07}" type="slidenum">
              <a:rPr lang="en-US" altLang="zh-CN"/>
              <a:pPr>
                <a:defRPr/>
              </a:pPr>
              <a:t>‹#›</a:t>
            </a:fld>
            <a:endParaRPr lang="en-US"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u="none"/>
            </a:lvl1pPr>
          </a:lstStyle>
          <a:p>
            <a:r>
              <a:rPr lang="en-US" dirty="0" smtClean="0"/>
              <a:t>Click to edit Master title style</a:t>
            </a:r>
            <a:endParaRPr lang="en-US" dirty="0"/>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6"/>
          <p:cNvSpPr>
            <a:spLocks noGrp="1" noChangeArrowheads="1"/>
          </p:cNvSpPr>
          <p:nvPr>
            <p:ph type="sldNum" sz="quarter" idx="12"/>
          </p:nvPr>
        </p:nvSpPr>
        <p:spPr>
          <a:ln/>
        </p:spPr>
        <p:txBody>
          <a:bodyPr/>
          <a:lstStyle>
            <a:lvl1pPr>
              <a:defRPr/>
            </a:lvl1pPr>
          </a:lstStyle>
          <a:p>
            <a:pPr>
              <a:defRPr/>
            </a:pPr>
            <a:fld id="{7ECB0FC0-6A3B-45EC-A065-B960352035B6}" type="slidenum">
              <a:rPr lang="en-US" altLang="zh-CN"/>
              <a:pPr>
                <a:defRPr/>
              </a:pPr>
              <a:t>‹#›</a:t>
            </a:fld>
            <a:endParaRPr lang="en-US"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6"/>
          <p:cNvSpPr>
            <a:spLocks noGrp="1" noChangeArrowheads="1"/>
          </p:cNvSpPr>
          <p:nvPr>
            <p:ph type="sldNum" sz="quarter" idx="12"/>
          </p:nvPr>
        </p:nvSpPr>
        <p:spPr>
          <a:ln/>
        </p:spPr>
        <p:txBody>
          <a:bodyPr/>
          <a:lstStyle>
            <a:lvl1pPr>
              <a:defRPr/>
            </a:lvl1pPr>
          </a:lstStyle>
          <a:p>
            <a:pPr>
              <a:defRPr/>
            </a:pPr>
            <a:fld id="{369B4C2D-7A9D-4FBE-86FB-454D09B0CBE2}" type="slidenum">
              <a:rPr lang="en-US" altLang="zh-CN"/>
              <a:pPr>
                <a:defRPr/>
              </a:pPr>
              <a:t>‹#›</a:t>
            </a:fld>
            <a:endParaRPr lang="en-US"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C96D5D0A-58E1-411C-9CB5-D117480DB6C0}" type="slidenum">
              <a:rPr lang="en-US" altLang="zh-CN"/>
              <a:pPr>
                <a:defRPr/>
              </a:pPr>
              <a:t>‹#›</a:t>
            </a:fld>
            <a:endParaRPr lang="en-US"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B2BE71CE-459C-4868-8E5A-29E2DF6D15A4}" type="slidenum">
              <a:rPr lang="en-US" altLang="zh-CN"/>
              <a:pPr>
                <a:defRPr/>
              </a:pPr>
              <a:t>‹#›</a:t>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8" cstate="print"/>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107950" y="274638"/>
            <a:ext cx="903605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zh-CN" smtClean="0"/>
              <a:t>Click to edit Master title style</a:t>
            </a:r>
          </a:p>
        </p:txBody>
      </p:sp>
      <p:sp>
        <p:nvSpPr>
          <p:cNvPr id="11267" name="Rectangle 3"/>
          <p:cNvSpPr>
            <a:spLocks noGrp="1" noChangeArrowheads="1"/>
          </p:cNvSpPr>
          <p:nvPr>
            <p:ph type="body" idx="1"/>
          </p:nvPr>
        </p:nvSpPr>
        <p:spPr bwMode="auto">
          <a:xfrm>
            <a:off x="107950" y="1600200"/>
            <a:ext cx="89281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819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Arial" charset="0"/>
              </a:defRPr>
            </a:lvl1pPr>
          </a:lstStyle>
          <a:p>
            <a:pPr>
              <a:defRPr/>
            </a:pPr>
            <a:endParaRPr lang="en-US" altLang="zh-CN"/>
          </a:p>
        </p:txBody>
      </p:sp>
      <p:sp>
        <p:nvSpPr>
          <p:cNvPr id="819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ltLang="zh-CN"/>
          </a:p>
        </p:txBody>
      </p:sp>
      <p:sp>
        <p:nvSpPr>
          <p:cNvPr id="819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DD3DB443-D3A3-4A93-8841-F256A771ABDD}"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Lst>
  <p:timing>
    <p:tnLst>
      <p:par>
        <p:cTn id="1" dur="indefinite" restart="never" nodeType="tmRoot"/>
      </p:par>
    </p:tnLst>
  </p:timing>
  <p:txStyles>
    <p:titleStyle>
      <a:lvl1pPr algn="l" rtl="0" eaLnBrk="0" fontAlgn="base" hangingPunct="0">
        <a:spcBef>
          <a:spcPct val="0"/>
        </a:spcBef>
        <a:spcAft>
          <a:spcPct val="0"/>
        </a:spcAft>
        <a:defRPr sz="3400">
          <a:solidFill>
            <a:srgbClr val="3333FF"/>
          </a:solidFill>
          <a:latin typeface="+mj-lt"/>
          <a:ea typeface="+mj-ea"/>
          <a:cs typeface="+mj-cs"/>
        </a:defRPr>
      </a:lvl1pPr>
      <a:lvl2pPr algn="l" rtl="0" eaLnBrk="0" fontAlgn="base" hangingPunct="0">
        <a:spcBef>
          <a:spcPct val="0"/>
        </a:spcBef>
        <a:spcAft>
          <a:spcPct val="0"/>
        </a:spcAft>
        <a:defRPr sz="3400">
          <a:solidFill>
            <a:srgbClr val="3333FF"/>
          </a:solidFill>
          <a:latin typeface="Arial" charset="0"/>
          <a:ea typeface="宋体" pitchFamily="2" charset="-122"/>
        </a:defRPr>
      </a:lvl2pPr>
      <a:lvl3pPr algn="l" rtl="0" eaLnBrk="0" fontAlgn="base" hangingPunct="0">
        <a:spcBef>
          <a:spcPct val="0"/>
        </a:spcBef>
        <a:spcAft>
          <a:spcPct val="0"/>
        </a:spcAft>
        <a:defRPr sz="3400">
          <a:solidFill>
            <a:srgbClr val="3333FF"/>
          </a:solidFill>
          <a:latin typeface="Arial" charset="0"/>
          <a:ea typeface="宋体" pitchFamily="2" charset="-122"/>
        </a:defRPr>
      </a:lvl3pPr>
      <a:lvl4pPr algn="l" rtl="0" eaLnBrk="0" fontAlgn="base" hangingPunct="0">
        <a:spcBef>
          <a:spcPct val="0"/>
        </a:spcBef>
        <a:spcAft>
          <a:spcPct val="0"/>
        </a:spcAft>
        <a:defRPr sz="3400">
          <a:solidFill>
            <a:srgbClr val="3333FF"/>
          </a:solidFill>
          <a:latin typeface="Arial" charset="0"/>
          <a:ea typeface="宋体" pitchFamily="2" charset="-122"/>
        </a:defRPr>
      </a:lvl4pPr>
      <a:lvl5pPr algn="l" rtl="0" eaLnBrk="0" fontAlgn="base" hangingPunct="0">
        <a:spcBef>
          <a:spcPct val="0"/>
        </a:spcBef>
        <a:spcAft>
          <a:spcPct val="0"/>
        </a:spcAft>
        <a:defRPr sz="3400">
          <a:solidFill>
            <a:srgbClr val="3333FF"/>
          </a:solidFill>
          <a:latin typeface="Arial" charset="0"/>
          <a:ea typeface="宋体" pitchFamily="2" charset="-122"/>
        </a:defRPr>
      </a:lvl5pPr>
      <a:lvl6pPr marL="457200" algn="l" rtl="0" fontAlgn="base">
        <a:spcBef>
          <a:spcPct val="0"/>
        </a:spcBef>
        <a:spcAft>
          <a:spcPct val="0"/>
        </a:spcAft>
        <a:defRPr sz="4400" u="sng">
          <a:solidFill>
            <a:srgbClr val="3333FF"/>
          </a:solidFill>
          <a:latin typeface="Arial" charset="0"/>
          <a:ea typeface="宋体" pitchFamily="2" charset="-122"/>
        </a:defRPr>
      </a:lvl6pPr>
      <a:lvl7pPr marL="914400" algn="l" rtl="0" fontAlgn="base">
        <a:spcBef>
          <a:spcPct val="0"/>
        </a:spcBef>
        <a:spcAft>
          <a:spcPct val="0"/>
        </a:spcAft>
        <a:defRPr sz="4400" u="sng">
          <a:solidFill>
            <a:srgbClr val="3333FF"/>
          </a:solidFill>
          <a:latin typeface="Arial" charset="0"/>
          <a:ea typeface="宋体" pitchFamily="2" charset="-122"/>
        </a:defRPr>
      </a:lvl7pPr>
      <a:lvl8pPr marL="1371600" algn="l" rtl="0" fontAlgn="base">
        <a:spcBef>
          <a:spcPct val="0"/>
        </a:spcBef>
        <a:spcAft>
          <a:spcPct val="0"/>
        </a:spcAft>
        <a:defRPr sz="4400" u="sng">
          <a:solidFill>
            <a:srgbClr val="3333FF"/>
          </a:solidFill>
          <a:latin typeface="Arial" charset="0"/>
          <a:ea typeface="宋体" pitchFamily="2" charset="-122"/>
        </a:defRPr>
      </a:lvl8pPr>
      <a:lvl9pPr marL="1828800" algn="l" rtl="0" fontAlgn="base">
        <a:spcBef>
          <a:spcPct val="0"/>
        </a:spcBef>
        <a:spcAft>
          <a:spcPct val="0"/>
        </a:spcAft>
        <a:defRPr sz="4400" u="sng">
          <a:solidFill>
            <a:srgbClr val="3333FF"/>
          </a:solidFill>
          <a:latin typeface="Arial" charset="0"/>
          <a:ea typeface="宋体" pitchFamily="2" charset="-122"/>
        </a:defRPr>
      </a:lvl9pPr>
    </p:titleStyle>
    <p:bodyStyle>
      <a:lvl1pPr marL="342900" indent="-342900" algn="l" rtl="0" eaLnBrk="0" fontAlgn="base" hangingPunct="0">
        <a:spcBef>
          <a:spcPct val="20000"/>
        </a:spcBef>
        <a:spcAft>
          <a:spcPct val="0"/>
        </a:spcAft>
        <a:buClr>
          <a:srgbClr val="FF0000"/>
        </a:buClr>
        <a:buFont typeface="Wingdings" pitchFamily="2" charset="2"/>
        <a:buChar char="q"/>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FF0000"/>
        </a:buClr>
        <a:buFont typeface="Wingdings" pitchFamily="2" charset="2"/>
        <a:buChar char="Ø"/>
        <a:defRPr sz="2400">
          <a:solidFill>
            <a:schemeClr val="tx1"/>
          </a:solidFill>
          <a:latin typeface="+mn-lt"/>
          <a:ea typeface="+mn-ea"/>
        </a:defRPr>
      </a:lvl2pPr>
      <a:lvl3pPr marL="1143000" indent="-228600" algn="l" rtl="0" eaLnBrk="0" fontAlgn="base" hangingPunct="0">
        <a:spcBef>
          <a:spcPct val="20000"/>
        </a:spcBef>
        <a:spcAft>
          <a:spcPct val="0"/>
        </a:spcAft>
        <a:buClr>
          <a:srgbClr val="FF0000"/>
        </a:buClr>
        <a:buFont typeface="Wingdings" pitchFamily="2" charset="2"/>
        <a:buChar char="ü"/>
        <a:defRPr sz="2400">
          <a:solidFill>
            <a:schemeClr val="tx1"/>
          </a:solidFill>
          <a:latin typeface="+mn-lt"/>
          <a:ea typeface="+mn-ea"/>
        </a:defRPr>
      </a:lvl3pPr>
      <a:lvl4pPr marL="1600200" indent="-228600" algn="l" rtl="0" eaLnBrk="0" fontAlgn="base" hangingPunct="0">
        <a:spcBef>
          <a:spcPct val="20000"/>
        </a:spcBef>
        <a:spcAft>
          <a:spcPct val="0"/>
        </a:spcAft>
        <a:buClr>
          <a:srgbClr val="FF0000"/>
        </a:buClr>
        <a:buFont typeface="Wingdings" pitchFamily="2" charset="2"/>
        <a:buChar char="§"/>
        <a:defRPr sz="2400">
          <a:solidFill>
            <a:schemeClr val="tx1"/>
          </a:solidFill>
          <a:latin typeface="+mn-lt"/>
          <a:ea typeface="+mn-ea"/>
        </a:defRPr>
      </a:lvl4pPr>
      <a:lvl5pPr marL="2057400" indent="-228600" algn="l" rtl="0" eaLnBrk="0" fontAlgn="base" hangingPunct="0">
        <a:spcBef>
          <a:spcPct val="20000"/>
        </a:spcBef>
        <a:spcAft>
          <a:spcPct val="0"/>
        </a:spcAft>
        <a:buClr>
          <a:srgbClr val="FF0000"/>
        </a:buClr>
        <a:buChar char="•"/>
        <a:defRPr sz="2400">
          <a:solidFill>
            <a:schemeClr val="tx1"/>
          </a:solidFill>
          <a:latin typeface="+mn-lt"/>
          <a:ea typeface="+mn-ea"/>
        </a:defRPr>
      </a:lvl5pPr>
      <a:lvl6pPr marL="2514600" indent="-228600" algn="l" rtl="0" fontAlgn="base">
        <a:spcBef>
          <a:spcPct val="20000"/>
        </a:spcBef>
        <a:spcAft>
          <a:spcPct val="0"/>
        </a:spcAft>
        <a:buClr>
          <a:srgbClr val="FF0000"/>
        </a:buClr>
        <a:buChar char="•"/>
        <a:defRPr sz="2400">
          <a:solidFill>
            <a:schemeClr val="tx1"/>
          </a:solidFill>
          <a:latin typeface="+mn-lt"/>
          <a:ea typeface="+mn-ea"/>
        </a:defRPr>
      </a:lvl6pPr>
      <a:lvl7pPr marL="2971800" indent="-228600" algn="l" rtl="0" fontAlgn="base">
        <a:spcBef>
          <a:spcPct val="20000"/>
        </a:spcBef>
        <a:spcAft>
          <a:spcPct val="0"/>
        </a:spcAft>
        <a:buClr>
          <a:srgbClr val="FF0000"/>
        </a:buClr>
        <a:buChar char="•"/>
        <a:defRPr sz="2400">
          <a:solidFill>
            <a:schemeClr val="tx1"/>
          </a:solidFill>
          <a:latin typeface="+mn-lt"/>
          <a:ea typeface="+mn-ea"/>
        </a:defRPr>
      </a:lvl7pPr>
      <a:lvl8pPr marL="3429000" indent="-228600" algn="l" rtl="0" fontAlgn="base">
        <a:spcBef>
          <a:spcPct val="20000"/>
        </a:spcBef>
        <a:spcAft>
          <a:spcPct val="0"/>
        </a:spcAft>
        <a:buClr>
          <a:srgbClr val="FF0000"/>
        </a:buClr>
        <a:buChar char="•"/>
        <a:defRPr sz="2400">
          <a:solidFill>
            <a:schemeClr val="tx1"/>
          </a:solidFill>
          <a:latin typeface="+mn-lt"/>
          <a:ea typeface="+mn-ea"/>
        </a:defRPr>
      </a:lvl8pPr>
      <a:lvl9pPr marL="3886200" indent="-228600" algn="l" rtl="0" fontAlgn="base">
        <a:spcBef>
          <a:spcPct val="20000"/>
        </a:spcBef>
        <a:spcAft>
          <a:spcPct val="0"/>
        </a:spcAft>
        <a:buClr>
          <a:srgbClr val="FF0000"/>
        </a:buClr>
        <a:buChar char="•"/>
        <a:defRPr sz="24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2.xml"/><Relationship Id="rId1" Type="http://schemas.openxmlformats.org/officeDocument/2006/relationships/vmlDrawing" Target="../drawings/vmlDrawing5.v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2.xml"/><Relationship Id="rId1" Type="http://schemas.openxmlformats.org/officeDocument/2006/relationships/vmlDrawing" Target="../drawings/vmlDrawing6.v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2.xml"/><Relationship Id="rId1" Type="http://schemas.openxmlformats.org/officeDocument/2006/relationships/vmlDrawing" Target="../drawings/vmlDrawing7.v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2.xml"/><Relationship Id="rId1" Type="http://schemas.openxmlformats.org/officeDocument/2006/relationships/vmlDrawing" Target="../drawings/vmlDrawing8.v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vmlDrawing" Target="../drawings/vmlDrawing9.vml"/><Relationship Id="rId5" Type="http://schemas.openxmlformats.org/officeDocument/2006/relationships/image" Target="../media/image27.wmf"/><Relationship Id="rId4" Type="http://schemas.openxmlformats.org/officeDocument/2006/relationships/oleObject" Target="../embeddings/oleObject11.bin"/></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oleObject" Target="../embeddings/Microsoft_Office_Excel_Chart3.xls"/><Relationship Id="rId5" Type="http://schemas.openxmlformats.org/officeDocument/2006/relationships/oleObject" Target="../embeddings/Microsoft_Office_Excel_Chart2.xls"/><Relationship Id="rId4" Type="http://schemas.openxmlformats.org/officeDocument/2006/relationships/oleObject" Target="../embeddings/Microsoft_Office_Excel_Chart1.xls"/></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oleObject" Target="../embeddings/oleObject15.bin"/><Relationship Id="rId5" Type="http://schemas.openxmlformats.org/officeDocument/2006/relationships/oleObject" Target="../embeddings/oleObject14.bin"/><Relationship Id="rId4" Type="http://schemas.openxmlformats.org/officeDocument/2006/relationships/oleObject" Target="../embeddings/oleObject13.bin"/></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5.xml"/><Relationship Id="rId1" Type="http://schemas.openxmlformats.org/officeDocument/2006/relationships/slideLayout" Target="../slideLayouts/slideLayout16.xml"/><Relationship Id="rId4" Type="http://schemas.openxmlformats.org/officeDocument/2006/relationships/image" Target="../media/image39.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3.bin"/></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6.wmf"/><Relationship Id="rId4" Type="http://schemas.openxmlformats.org/officeDocument/2006/relationships/oleObject" Target="../embeddings/oleObject5.bin"/></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a:xfrm>
            <a:off x="611560" y="260648"/>
            <a:ext cx="7772400" cy="1470025"/>
          </a:xfrm>
        </p:spPr>
        <p:txBody>
          <a:bodyPr/>
          <a:lstStyle/>
          <a:p>
            <a:pPr eaLnBrk="1" hangingPunct="1"/>
            <a:r>
              <a:rPr lang="en-US" altLang="zh-CN" sz="4000" dirty="0" smtClean="0">
                <a:latin typeface="Arial Black" pitchFamily="34" charset="0"/>
              </a:rPr>
              <a:t>Differential Privacy</a:t>
            </a:r>
            <a:r>
              <a:rPr lang="en-US" altLang="zh-CN" sz="3600" dirty="0" smtClean="0"/>
              <a:t/>
            </a:r>
            <a:br>
              <a:rPr lang="en-US" altLang="zh-CN" sz="3600" dirty="0" smtClean="0"/>
            </a:br>
            <a:r>
              <a:rPr lang="en-US" altLang="zh-CN" sz="3600" dirty="0" smtClean="0"/>
              <a:t>SIGMOD 2012 Tutorial</a:t>
            </a:r>
            <a:endParaRPr lang="en-US" altLang="zh-CN" sz="3600" dirty="0" smtClean="0"/>
          </a:p>
        </p:txBody>
      </p:sp>
      <p:sp>
        <p:nvSpPr>
          <p:cNvPr id="14339" name="Rectangle 3"/>
          <p:cNvSpPr>
            <a:spLocks noGrp="1" noChangeArrowheads="1"/>
          </p:cNvSpPr>
          <p:nvPr>
            <p:ph type="subTitle" idx="1"/>
          </p:nvPr>
        </p:nvSpPr>
        <p:spPr>
          <a:xfrm>
            <a:off x="683568" y="3886200"/>
            <a:ext cx="8174682" cy="1752600"/>
          </a:xfrm>
        </p:spPr>
        <p:txBody>
          <a:bodyPr/>
          <a:lstStyle/>
          <a:p>
            <a:pPr algn="l" eaLnBrk="1" hangingPunct="1">
              <a:spcBef>
                <a:spcPts val="0"/>
              </a:spcBef>
            </a:pPr>
            <a:r>
              <a:rPr lang="en-US" altLang="zh-CN" dirty="0" smtClean="0">
                <a:solidFill>
                  <a:srgbClr val="FF0000"/>
                </a:solidFill>
              </a:rPr>
              <a:t>Marianne Winslett</a:t>
            </a:r>
          </a:p>
          <a:p>
            <a:pPr algn="l" eaLnBrk="1" hangingPunct="1">
              <a:spcBef>
                <a:spcPts val="0"/>
              </a:spcBef>
            </a:pPr>
            <a:r>
              <a:rPr lang="en-US" altLang="zh-CN" dirty="0" smtClean="0">
                <a:solidFill>
                  <a:srgbClr val="FF0000"/>
                </a:solidFill>
              </a:rPr>
              <a:t>University of Illinois at Urbana-Champaign</a:t>
            </a:r>
          </a:p>
          <a:p>
            <a:pPr algn="l" eaLnBrk="1" hangingPunct="1">
              <a:spcBef>
                <a:spcPts val="0"/>
              </a:spcBef>
            </a:pPr>
            <a:r>
              <a:rPr lang="en-US" altLang="zh-CN" dirty="0" smtClean="0">
                <a:solidFill>
                  <a:srgbClr val="FF0000"/>
                </a:solidFill>
              </a:rPr>
              <a:t>Advanced Digital Sciences Center, </a:t>
            </a:r>
            <a:r>
              <a:rPr lang="en-US" altLang="zh-CN" dirty="0" smtClean="0">
                <a:solidFill>
                  <a:srgbClr val="FF0000"/>
                </a:solidFill>
              </a:rPr>
              <a:t>Singapore</a:t>
            </a:r>
          </a:p>
          <a:p>
            <a:pPr algn="l" eaLnBrk="1" hangingPunct="1">
              <a:spcBef>
                <a:spcPts val="0"/>
              </a:spcBef>
            </a:pPr>
            <a:endParaRPr lang="en-US" altLang="zh-CN" dirty="0" smtClean="0">
              <a:solidFill>
                <a:srgbClr val="FF0000"/>
              </a:solidFill>
            </a:endParaRPr>
          </a:p>
          <a:p>
            <a:pPr algn="l" eaLnBrk="1" hangingPunct="1"/>
            <a:r>
              <a:rPr lang="en-US" dirty="0" smtClean="0"/>
              <a:t>Including slides </a:t>
            </a:r>
            <a:r>
              <a:rPr lang="en-US" dirty="0" smtClean="0"/>
              <a:t>from: </a:t>
            </a:r>
            <a:endParaRPr lang="en-US" dirty="0" smtClean="0"/>
          </a:p>
          <a:p>
            <a:pPr algn="l" eaLnBrk="1" hangingPunct="1"/>
            <a:r>
              <a:rPr lang="en-US" dirty="0" err="1" smtClean="0"/>
              <a:t>Anupam</a:t>
            </a:r>
            <a:r>
              <a:rPr lang="en-US" dirty="0" smtClean="0"/>
              <a:t> </a:t>
            </a:r>
            <a:r>
              <a:rPr lang="en-US" dirty="0" err="1" smtClean="0"/>
              <a:t>Datta</a:t>
            </a:r>
            <a:r>
              <a:rPr lang="en-US" dirty="0" smtClean="0"/>
              <a:t> / </a:t>
            </a:r>
            <a:r>
              <a:rPr lang="en-US" altLang="zh-CN" dirty="0" err="1" smtClean="0"/>
              <a:t>Yufei</a:t>
            </a:r>
            <a:r>
              <a:rPr lang="en-US" altLang="zh-CN" dirty="0" smtClean="0"/>
              <a:t> Tao / </a:t>
            </a:r>
            <a:r>
              <a:rPr lang="en-US" altLang="zh-CN" dirty="0" err="1" smtClean="0"/>
              <a:t>Tiancheng</a:t>
            </a:r>
            <a:r>
              <a:rPr lang="en-US" altLang="zh-CN" dirty="0" smtClean="0"/>
              <a:t> Li / </a:t>
            </a:r>
            <a:r>
              <a:rPr lang="en-US" altLang="zh-CN" dirty="0" err="1" smtClean="0"/>
              <a:t>Vitaly</a:t>
            </a:r>
            <a:r>
              <a:rPr lang="en-US" altLang="zh-CN" dirty="0" smtClean="0"/>
              <a:t> </a:t>
            </a:r>
            <a:r>
              <a:rPr lang="en-US" altLang="zh-CN" dirty="0" err="1" smtClean="0"/>
              <a:t>Smatikov</a:t>
            </a:r>
            <a:r>
              <a:rPr lang="en-US" altLang="zh-CN" dirty="0" smtClean="0"/>
              <a:t> / </a:t>
            </a:r>
            <a:r>
              <a:rPr lang="en-US" altLang="zh-CN" dirty="0" err="1" smtClean="0"/>
              <a:t>Avrim</a:t>
            </a:r>
            <a:r>
              <a:rPr lang="en-US" altLang="zh-CN" dirty="0" smtClean="0"/>
              <a:t> Blum / Johannes </a:t>
            </a:r>
            <a:r>
              <a:rPr lang="en-US" altLang="zh-CN" dirty="0" err="1" smtClean="0"/>
              <a:t>Gehrke</a:t>
            </a:r>
            <a:r>
              <a:rPr lang="en-US" altLang="zh-CN" dirty="0" smtClean="0"/>
              <a:t> / </a:t>
            </a:r>
            <a:r>
              <a:rPr lang="en-US" altLang="zh-CN" dirty="0" smtClean="0"/>
              <a:t>Gerome </a:t>
            </a:r>
            <a:r>
              <a:rPr lang="en-US" altLang="zh-CN" dirty="0" err="1" smtClean="0"/>
              <a:t>Miklau</a:t>
            </a:r>
            <a:r>
              <a:rPr lang="en-US" altLang="zh-CN" dirty="0" smtClean="0"/>
              <a:t> / &amp; more!</a:t>
            </a:r>
            <a:endParaRPr lang="en-US" altLang="zh-CN" dirty="0" smtClean="0">
              <a:solidFill>
                <a:srgbClr val="FF0000"/>
              </a:solidFill>
            </a:endParaRPr>
          </a:p>
        </p:txBody>
      </p:sp>
      <p:sp>
        <p:nvSpPr>
          <p:cNvPr id="4" name="Rectangle 2"/>
          <p:cNvSpPr txBox="1">
            <a:spLocks noChangeArrowheads="1"/>
          </p:cNvSpPr>
          <p:nvPr/>
        </p:nvSpPr>
        <p:spPr bwMode="auto">
          <a:xfrm>
            <a:off x="683568" y="2132856"/>
            <a:ext cx="7772400" cy="14700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3600" b="0" i="0" u="none" strike="noStrike" kern="0" cap="none" spc="0" normalizeH="0" baseline="0" noProof="0" dirty="0" smtClean="0">
                <a:ln>
                  <a:noFill/>
                </a:ln>
                <a:solidFill>
                  <a:srgbClr val="3333FF"/>
                </a:solidFill>
                <a:effectLst/>
                <a:uLnTx/>
                <a:uFillTx/>
                <a:latin typeface="+mj-lt"/>
                <a:ea typeface="+mj-ea"/>
                <a:cs typeface="+mj-cs"/>
              </a:rPr>
              <a:t>Part</a:t>
            </a:r>
            <a:r>
              <a:rPr kumimoji="0" lang="en-US" altLang="zh-CN" sz="3600" b="0" i="0" u="none" strike="noStrike" kern="0" cap="none" spc="0" normalizeH="0" noProof="0" dirty="0" smtClean="0">
                <a:ln>
                  <a:noFill/>
                </a:ln>
                <a:solidFill>
                  <a:srgbClr val="3333FF"/>
                </a:solidFill>
                <a:effectLst/>
                <a:uLnTx/>
                <a:uFillTx/>
                <a:latin typeface="+mj-lt"/>
                <a:ea typeface="+mj-ea"/>
                <a:cs typeface="+mj-cs"/>
              </a:rPr>
              <a:t> 1:  Motivation</a:t>
            </a:r>
            <a:endParaRPr kumimoji="0" lang="en-US" altLang="zh-CN" sz="3600" b="0" i="0" u="none" strike="noStrike" kern="0" cap="none" spc="0" normalizeH="0" baseline="0" noProof="0" dirty="0" smtClean="0">
              <a:ln>
                <a:noFill/>
              </a:ln>
              <a:solidFill>
                <a:srgbClr val="3333FF"/>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07950" y="274638"/>
            <a:ext cx="8856663" cy="1143000"/>
          </a:xfrm>
        </p:spPr>
        <p:txBody>
          <a:bodyPr/>
          <a:lstStyle/>
          <a:p>
            <a:pPr eaLnBrk="1" hangingPunct="1"/>
            <a:r>
              <a:rPr lang="en-US" smtClean="0">
                <a:solidFill>
                  <a:srgbClr val="FF0000"/>
                </a:solidFill>
              </a:rPr>
              <a:t>87%</a:t>
            </a:r>
            <a:r>
              <a:rPr lang="en-US" smtClean="0"/>
              <a:t> of Americans can be uniquely identified by </a:t>
            </a:r>
            <a:r>
              <a:rPr lang="en-US" smtClean="0">
                <a:solidFill>
                  <a:srgbClr val="FF0000"/>
                </a:solidFill>
              </a:rPr>
              <a:t>{zip code, gender, date of birth}</a:t>
            </a:r>
            <a:r>
              <a:rPr lang="en-US" smtClean="0"/>
              <a:t>.       </a:t>
            </a:r>
          </a:p>
        </p:txBody>
      </p:sp>
      <p:sp>
        <p:nvSpPr>
          <p:cNvPr id="20483" name="Rectangle 3"/>
          <p:cNvSpPr>
            <a:spLocks noGrp="1" noChangeArrowheads="1"/>
          </p:cNvSpPr>
          <p:nvPr>
            <p:ph type="body" idx="1"/>
          </p:nvPr>
        </p:nvSpPr>
        <p:spPr>
          <a:xfrm>
            <a:off x="457200" y="2071688"/>
            <a:ext cx="8329613" cy="2428875"/>
          </a:xfrm>
        </p:spPr>
        <p:txBody>
          <a:bodyPr/>
          <a:lstStyle/>
          <a:p>
            <a:pPr eaLnBrk="1" hangingPunct="1">
              <a:buFont typeface="Wingdings" pitchFamily="2" charset="2"/>
              <a:buNone/>
            </a:pPr>
            <a:endParaRPr lang="en-US" dirty="0" smtClean="0"/>
          </a:p>
          <a:p>
            <a:pPr eaLnBrk="1" hangingPunct="1">
              <a:buFont typeface="Wingdings" pitchFamily="2" charset="2"/>
              <a:buNone/>
            </a:pPr>
            <a:r>
              <a:rPr lang="en-US" dirty="0" err="1" smtClean="0"/>
              <a:t>Latanya</a:t>
            </a:r>
            <a:r>
              <a:rPr lang="en-US" dirty="0" smtClean="0"/>
              <a:t> Sweeney </a:t>
            </a:r>
            <a:r>
              <a:rPr lang="en-US" sz="1800" dirty="0" smtClean="0"/>
              <a:t>[</a:t>
            </a:r>
            <a:r>
              <a:rPr lang="en-US" sz="1800" i="1" dirty="0" smtClean="0"/>
              <a:t>International Journal on Uncertainty, Fuzziness and Knowledge-based Systems</a:t>
            </a:r>
            <a:r>
              <a:rPr lang="en-US" sz="1800" dirty="0" smtClean="0"/>
              <a:t>, 2002]</a:t>
            </a:r>
            <a:r>
              <a:rPr lang="en-US" dirty="0" smtClean="0"/>
              <a:t> used this approach to </a:t>
            </a:r>
            <a:r>
              <a:rPr lang="en-US" dirty="0" smtClean="0"/>
              <a:t>re-identify the </a:t>
            </a:r>
            <a:r>
              <a:rPr lang="en-US" dirty="0" smtClean="0"/>
              <a:t>medical record of an ex-governor of Massachusetts. </a:t>
            </a:r>
          </a:p>
          <a:p>
            <a:pPr eaLnBrk="1" hangingPunct="1"/>
            <a:endParaRPr lang="en-US" sz="3200" dirty="0" smtClean="0"/>
          </a:p>
        </p:txBody>
      </p:sp>
      <p:pic>
        <p:nvPicPr>
          <p:cNvPr id="20484" name="Picture 4"/>
          <p:cNvPicPr>
            <a:picLocks noChangeAspect="1" noChangeArrowheads="1"/>
          </p:cNvPicPr>
          <p:nvPr/>
        </p:nvPicPr>
        <p:blipFill>
          <a:blip r:embed="rId2" cstate="print"/>
          <a:srcRect/>
          <a:stretch>
            <a:fillRect/>
          </a:stretch>
        </p:blipFill>
        <p:spPr bwMode="auto">
          <a:xfrm>
            <a:off x="3851275" y="3756025"/>
            <a:ext cx="3529013" cy="2832100"/>
          </a:xfrm>
          <a:prstGeom prst="rect">
            <a:avLst/>
          </a:prstGeom>
          <a:noFill/>
          <a:ln w="9525" algn="ctr">
            <a:noFill/>
            <a:miter lim="800000"/>
            <a:headEnd/>
            <a:tailEnd/>
          </a:ln>
        </p:spPr>
      </p:pic>
      <p:sp>
        <p:nvSpPr>
          <p:cNvPr id="20485" name="Rounded Rectangular Callout 4"/>
          <p:cNvSpPr>
            <a:spLocks noChangeArrowheads="1"/>
          </p:cNvSpPr>
          <p:nvPr/>
        </p:nvSpPr>
        <p:spPr bwMode="auto">
          <a:xfrm>
            <a:off x="107504" y="1557338"/>
            <a:ext cx="1368152" cy="647700"/>
          </a:xfrm>
          <a:prstGeom prst="wedgeRoundRectCallout">
            <a:avLst>
              <a:gd name="adj1" fmla="val -19372"/>
              <a:gd name="adj2" fmla="val -168542"/>
              <a:gd name="adj3" fmla="val 16667"/>
            </a:avLst>
          </a:prstGeom>
          <a:noFill/>
          <a:ln w="9525" algn="ctr">
            <a:solidFill>
              <a:schemeClr val="tx1"/>
            </a:solidFill>
            <a:round/>
            <a:headEnd/>
            <a:tailEnd/>
          </a:ln>
        </p:spPr>
        <p:txBody>
          <a:bodyPr wrap="none" anchor="ctr"/>
          <a:lstStyle/>
          <a:p>
            <a:r>
              <a:rPr lang="en-US" dirty="0" smtClean="0"/>
              <a:t>actually 63</a:t>
            </a:r>
            <a:r>
              <a:rPr lang="en-US" dirty="0"/>
              <a:t>%</a:t>
            </a:r>
          </a:p>
          <a:p>
            <a:r>
              <a:rPr lang="en-US" sz="1400" dirty="0"/>
              <a:t>[</a:t>
            </a:r>
            <a:r>
              <a:rPr lang="en-US" sz="1400" dirty="0" err="1"/>
              <a:t>Golle</a:t>
            </a:r>
            <a:r>
              <a:rPr lang="en-US" sz="1400" dirty="0"/>
              <a:t> 06]</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142875"/>
            <a:ext cx="9144000" cy="1143000"/>
          </a:xfrm>
        </p:spPr>
        <p:txBody>
          <a:bodyPr/>
          <a:lstStyle/>
          <a:p>
            <a:pPr eaLnBrk="1" hangingPunct="1"/>
            <a:r>
              <a:rPr lang="en-US" altLang="zh-CN" sz="2800" smtClean="0"/>
              <a:t>Real query logs can be very useful to CS researchers.  But click history can uniquely identify a person.</a:t>
            </a:r>
          </a:p>
        </p:txBody>
      </p:sp>
      <p:sp>
        <p:nvSpPr>
          <p:cNvPr id="21507" name="Rectangle 3"/>
          <p:cNvSpPr>
            <a:spLocks noGrp="1" noChangeArrowheads="1"/>
          </p:cNvSpPr>
          <p:nvPr>
            <p:ph type="body" idx="1"/>
          </p:nvPr>
        </p:nvSpPr>
        <p:spPr>
          <a:xfrm>
            <a:off x="142875" y="1752600"/>
            <a:ext cx="7000875" cy="4748213"/>
          </a:xfrm>
        </p:spPr>
        <p:txBody>
          <a:bodyPr/>
          <a:lstStyle/>
          <a:p>
            <a:pPr eaLnBrk="1" hangingPunct="1">
              <a:buFont typeface="Wingdings" pitchFamily="2" charset="2"/>
              <a:buNone/>
            </a:pPr>
            <a:r>
              <a:rPr lang="en-US" altLang="zh-CN" smtClean="0"/>
              <a:t>&lt;</a:t>
            </a:r>
            <a:r>
              <a:rPr lang="en-US" altLang="zh-CN" i="1" smtClean="0">
                <a:solidFill>
                  <a:schemeClr val="hlink"/>
                </a:solidFill>
              </a:rPr>
              <a:t>AnonID, Query, QueryTime, ItemRank, domain name clicked</a:t>
            </a:r>
            <a:r>
              <a:rPr lang="en-US" altLang="zh-CN" smtClean="0"/>
              <a:t>&gt;</a:t>
            </a:r>
          </a:p>
          <a:p>
            <a:pPr lvl="1" eaLnBrk="1" hangingPunct="1">
              <a:buFont typeface="Wingdings" pitchFamily="2" charset="2"/>
              <a:buNone/>
            </a:pPr>
            <a:endParaRPr lang="en-US" altLang="zh-CN" sz="1300" smtClean="0"/>
          </a:p>
          <a:p>
            <a:pPr eaLnBrk="1" hangingPunct="1">
              <a:buFont typeface="Wingdings" pitchFamily="2" charset="2"/>
              <a:buNone/>
            </a:pPr>
            <a:r>
              <a:rPr lang="en-US" altLang="zh-CN" smtClean="0"/>
              <a:t>What the New York Times did:</a:t>
            </a:r>
          </a:p>
          <a:p>
            <a:pPr lvl="1" eaLnBrk="1" hangingPunct="1"/>
            <a:r>
              <a:rPr lang="en-US" altLang="zh-CN" smtClean="0"/>
              <a:t>Find all log entries for AOL user 4417749</a:t>
            </a:r>
          </a:p>
          <a:p>
            <a:pPr lvl="1" eaLnBrk="1" hangingPunct="1"/>
            <a:r>
              <a:rPr lang="en-US" altLang="zh-CN" smtClean="0"/>
              <a:t>Multiple queries for businesses and services in Lilburn, GA (population 11K)</a:t>
            </a:r>
          </a:p>
          <a:p>
            <a:pPr lvl="1" eaLnBrk="1" hangingPunct="1"/>
            <a:r>
              <a:rPr lang="en-US" altLang="zh-CN" smtClean="0"/>
              <a:t>Several queries for Jarrett Arnold</a:t>
            </a:r>
          </a:p>
          <a:p>
            <a:pPr lvl="2" eaLnBrk="1" hangingPunct="1"/>
            <a:r>
              <a:rPr lang="en-US" altLang="zh-CN" smtClean="0"/>
              <a:t>Lilburn has 14 people with the last name Arnold</a:t>
            </a:r>
          </a:p>
          <a:p>
            <a:pPr lvl="1" eaLnBrk="1" hangingPunct="1"/>
            <a:r>
              <a:rPr lang="en-US" altLang="zh-CN" smtClean="0"/>
              <a:t>NYT contacts them, finds out AOL User 4417749 is Thelma Arnold</a:t>
            </a:r>
          </a:p>
        </p:txBody>
      </p:sp>
      <p:pic>
        <p:nvPicPr>
          <p:cNvPr id="21508" name="Picture 2"/>
          <p:cNvPicPr>
            <a:picLocks noChangeAspect="1" noChangeArrowheads="1"/>
          </p:cNvPicPr>
          <p:nvPr/>
        </p:nvPicPr>
        <p:blipFill>
          <a:blip r:embed="rId2" cstate="print"/>
          <a:srcRect/>
          <a:stretch>
            <a:fillRect/>
          </a:stretch>
        </p:blipFill>
        <p:spPr bwMode="auto">
          <a:xfrm>
            <a:off x="7215188" y="4572000"/>
            <a:ext cx="1346200" cy="1935163"/>
          </a:xfrm>
          <a:prstGeom prst="rect">
            <a:avLst/>
          </a:prstGeom>
          <a:noFill/>
          <a:ln w="2857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107950" y="274638"/>
            <a:ext cx="8856663" cy="1143000"/>
          </a:xfrm>
        </p:spPr>
        <p:txBody>
          <a:bodyPr/>
          <a:lstStyle/>
          <a:p>
            <a:r>
              <a:rPr lang="en-US" smtClean="0"/>
              <a:t>Just because data looks hard to re-identify, doesn’t mean it </a:t>
            </a:r>
            <a:r>
              <a:rPr lang="en-US" i="1" smtClean="0"/>
              <a:t>is</a:t>
            </a:r>
            <a:r>
              <a:rPr lang="en-US" smtClean="0"/>
              <a:t>.</a:t>
            </a:r>
            <a:br>
              <a:rPr lang="en-US" smtClean="0"/>
            </a:br>
            <a:r>
              <a:rPr lang="en-US" sz="2000" smtClean="0">
                <a:solidFill>
                  <a:schemeClr val="tx1"/>
                </a:solidFill>
              </a:rPr>
              <a:t>[Narayanan and Shmatikov, Oakland 08]</a:t>
            </a:r>
            <a:endParaRPr lang="en-US" smtClean="0">
              <a:solidFill>
                <a:schemeClr val="tx1"/>
              </a:solidFill>
            </a:endParaRPr>
          </a:p>
        </p:txBody>
      </p:sp>
      <p:sp>
        <p:nvSpPr>
          <p:cNvPr id="22531" name="Content Placeholder 2"/>
          <p:cNvSpPr>
            <a:spLocks noGrp="1"/>
          </p:cNvSpPr>
          <p:nvPr>
            <p:ph idx="1"/>
          </p:nvPr>
        </p:nvSpPr>
        <p:spPr>
          <a:xfrm>
            <a:off x="107950" y="2060575"/>
            <a:ext cx="9036050" cy="4094163"/>
          </a:xfrm>
        </p:spPr>
        <p:txBody>
          <a:bodyPr/>
          <a:lstStyle/>
          <a:p>
            <a:pPr>
              <a:buFont typeface="Wingdings" pitchFamily="2" charset="2"/>
              <a:buNone/>
            </a:pPr>
            <a:r>
              <a:rPr lang="en-US" smtClean="0"/>
              <a:t>In 2009, the Netflix movie rental service offered a $1,000,000 prize for improving their movie recommendation service.</a:t>
            </a:r>
          </a:p>
          <a:p>
            <a:endParaRPr lang="en-US" smtClean="0"/>
          </a:p>
          <a:p>
            <a:endParaRPr lang="en-US" smtClean="0"/>
          </a:p>
          <a:p>
            <a:endParaRPr lang="en-US" smtClean="0"/>
          </a:p>
          <a:p>
            <a:pPr>
              <a:buFont typeface="Wingdings" pitchFamily="2" charset="2"/>
              <a:buNone/>
            </a:pPr>
            <a:endParaRPr lang="en-US" smtClean="0"/>
          </a:p>
          <a:p>
            <a:pPr>
              <a:buFont typeface="Wingdings" pitchFamily="2" charset="2"/>
              <a:buNone/>
            </a:pPr>
            <a:r>
              <a:rPr lang="en-US" smtClean="0"/>
              <a:t>Training data:  ~100M ratings of 18K movies from ~500K randomly selected customers, </a:t>
            </a:r>
            <a:r>
              <a:rPr lang="en-US" smtClean="0">
                <a:solidFill>
                  <a:srgbClr val="0070C0"/>
                </a:solidFill>
              </a:rPr>
              <a:t>plus dates</a:t>
            </a:r>
          </a:p>
          <a:p>
            <a:pPr>
              <a:buFont typeface="Wingdings" pitchFamily="2" charset="2"/>
              <a:buNone/>
            </a:pPr>
            <a:endParaRPr lang="en-US" smtClean="0">
              <a:solidFill>
                <a:srgbClr val="0070C0"/>
              </a:solidFill>
            </a:endParaRPr>
          </a:p>
          <a:p>
            <a:pPr>
              <a:buFont typeface="Wingdings" pitchFamily="2" charset="2"/>
              <a:buNone/>
            </a:pPr>
            <a:r>
              <a:rPr lang="en-US" smtClean="0"/>
              <a:t>Only 10% of their data; slightly perturbed</a:t>
            </a:r>
          </a:p>
          <a:p>
            <a:endParaRPr lang="en-US" smtClean="0"/>
          </a:p>
          <a:p>
            <a:pPr>
              <a:buFont typeface="Wingdings" pitchFamily="2" charset="2"/>
              <a:buNone/>
            </a:pPr>
            <a:endParaRPr lang="en-US" smtClean="0"/>
          </a:p>
        </p:txBody>
      </p:sp>
      <p:graphicFrame>
        <p:nvGraphicFramePr>
          <p:cNvPr id="4" name="Group 1617"/>
          <p:cNvGraphicFramePr>
            <a:graphicFrameLocks noGrp="1"/>
          </p:cNvGraphicFramePr>
          <p:nvPr/>
        </p:nvGraphicFramePr>
        <p:xfrm>
          <a:off x="179388" y="3213100"/>
          <a:ext cx="8136905" cy="1039681"/>
        </p:xfrm>
        <a:graphic>
          <a:graphicData uri="http://schemas.openxmlformats.org/drawingml/2006/table">
            <a:tbl>
              <a:tblPr/>
              <a:tblGrid>
                <a:gridCol w="1893935"/>
                <a:gridCol w="1543206"/>
                <a:gridCol w="1613352"/>
                <a:gridCol w="1607506"/>
                <a:gridCol w="1478906"/>
              </a:tblGrid>
              <a:tr h="400946">
                <a:tc>
                  <a:txBody>
                    <a:bodyPr/>
                    <a:lstStyle/>
                    <a:p>
                      <a:pPr marL="0" marR="0" lvl="0" indent="0" algn="ctr" defTabSz="36576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dirty="0" smtClean="0">
                        <a:ln>
                          <a:noFill/>
                        </a:ln>
                        <a:solidFill>
                          <a:srgbClr val="0000FF"/>
                        </a:solidFill>
                        <a:effectLst/>
                        <a:latin typeface="Arial" pitchFamily="34" charset="0"/>
                        <a:cs typeface="Arial" pitchFamily="34" charset="0"/>
                      </a:endParaRPr>
                    </a:p>
                  </a:txBody>
                  <a:tcPr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p>
                      <a:pPr marL="0" marR="0" lvl="0" indent="0" algn="ctr" defTabSz="36576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0000FF"/>
                          </a:solidFill>
                          <a:effectLst/>
                          <a:latin typeface="Arial" pitchFamily="34" charset="0"/>
                          <a:cs typeface="Arial" pitchFamily="34" charset="0"/>
                        </a:rPr>
                        <a:t>High School Musical 1</a:t>
                      </a:r>
                    </a:p>
                  </a:txBody>
                  <a:tcPr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p>
                      <a:pPr marL="0" marR="0" lvl="0" indent="0" algn="ctr" defTabSz="36576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0000FF"/>
                          </a:solidFill>
                          <a:effectLst/>
                          <a:latin typeface="Arial" pitchFamily="34" charset="0"/>
                          <a:cs typeface="Arial" pitchFamily="34" charset="0"/>
                        </a:rPr>
                        <a:t>High School Musical 2</a:t>
                      </a:r>
                    </a:p>
                  </a:txBody>
                  <a:tcPr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p>
                      <a:pPr marL="0" marR="0" lvl="0" indent="0" algn="ctr" defTabSz="36576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0000FF"/>
                          </a:solidFill>
                          <a:effectLst/>
                          <a:latin typeface="Arial" pitchFamily="34" charset="0"/>
                          <a:cs typeface="Arial" pitchFamily="34" charset="0"/>
                        </a:rPr>
                        <a:t>High School Musical 3</a:t>
                      </a:r>
                    </a:p>
                  </a:txBody>
                  <a:tcPr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p>
                      <a:pPr marL="0" marR="0" lvl="0" indent="0" algn="ctr" defTabSz="36576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0000FF"/>
                          </a:solidFill>
                          <a:effectLst/>
                          <a:latin typeface="Arial" pitchFamily="34" charset="0"/>
                          <a:cs typeface="Arial" pitchFamily="34" charset="0"/>
                        </a:rPr>
                        <a:t>Twilight</a:t>
                      </a:r>
                    </a:p>
                  </a:txBody>
                  <a:tcPr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r>
              <a:tr h="399601">
                <a:tc>
                  <a:txBody>
                    <a:bodyPr/>
                    <a:lstStyle/>
                    <a:p>
                      <a:pPr marL="0" marR="0" lvl="0" indent="0" algn="ctr" defTabSz="36576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0000FF"/>
                          </a:solidFill>
                          <a:effectLst/>
                          <a:latin typeface="Arial" pitchFamily="34" charset="0"/>
                          <a:cs typeface="Arial" pitchFamily="34" charset="0"/>
                        </a:rPr>
                        <a:t>Customer #1</a:t>
                      </a:r>
                    </a:p>
                  </a:txBody>
                  <a:tcPr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p>
                      <a:pPr marL="0" marR="0" lvl="0" indent="0" algn="ctr" defTabSz="36576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0000FF"/>
                          </a:solidFill>
                          <a:effectLst/>
                          <a:latin typeface="Arial" pitchFamily="34" charset="0"/>
                          <a:cs typeface="Arial" pitchFamily="34" charset="0"/>
                        </a:rPr>
                        <a:t>4</a:t>
                      </a:r>
                    </a:p>
                  </a:txBody>
                  <a:tcPr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p>
                      <a:pPr marL="0" marR="0" lvl="0" indent="0" algn="ctr" defTabSz="36576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rgbClr val="0000FF"/>
                          </a:solidFill>
                          <a:effectLst/>
                          <a:latin typeface="Arial" pitchFamily="34" charset="0"/>
                          <a:cs typeface="Arial" pitchFamily="34" charset="0"/>
                        </a:rPr>
                        <a:t>5</a:t>
                      </a:r>
                    </a:p>
                  </a:txBody>
                  <a:tcPr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p>
                      <a:pPr marL="0" marR="0" lvl="0" indent="0" algn="ctr" defTabSz="36576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0000FF"/>
                          </a:solidFill>
                          <a:effectLst/>
                          <a:latin typeface="Arial" pitchFamily="34" charset="0"/>
                          <a:cs typeface="Arial" pitchFamily="34" charset="0"/>
                        </a:rPr>
                        <a:t>5</a:t>
                      </a:r>
                    </a:p>
                  </a:txBody>
                  <a:tcPr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c>
                  <a:txBody>
                    <a:bodyPr/>
                    <a:lstStyle/>
                    <a:p>
                      <a:pPr marL="0" marR="0" lvl="0" indent="0" algn="ctr" defTabSz="36576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0000FF"/>
                          </a:solidFill>
                          <a:effectLst/>
                          <a:latin typeface="Arial" pitchFamily="34" charset="0"/>
                          <a:cs typeface="Arial" pitchFamily="34" charset="0"/>
                        </a:rPr>
                        <a:t>?</a:t>
                      </a:r>
                    </a:p>
                  </a:txBody>
                  <a:tcPr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107950" y="274638"/>
            <a:ext cx="8856663" cy="1143000"/>
          </a:xfrm>
        </p:spPr>
        <p:txBody>
          <a:bodyPr/>
          <a:lstStyle/>
          <a:p>
            <a:r>
              <a:rPr lang="en-US" smtClean="0"/>
              <a:t>We can re-identify a Netflix rater if we know just a little bit about her </a:t>
            </a:r>
            <a:r>
              <a:rPr lang="en-US" sz="2400" smtClean="0"/>
              <a:t>(from life, IMDB ratings, blogs, …).</a:t>
            </a:r>
            <a:endParaRPr lang="en-US" smtClean="0"/>
          </a:p>
        </p:txBody>
      </p:sp>
      <p:sp>
        <p:nvSpPr>
          <p:cNvPr id="3" name="Content Placeholder 2"/>
          <p:cNvSpPr>
            <a:spLocks noGrp="1"/>
          </p:cNvSpPr>
          <p:nvPr>
            <p:ph idx="1"/>
          </p:nvPr>
        </p:nvSpPr>
        <p:spPr>
          <a:xfrm>
            <a:off x="107950" y="1628775"/>
            <a:ext cx="8856663" cy="4525963"/>
          </a:xfrm>
        </p:spPr>
        <p:txBody>
          <a:bodyPr/>
          <a:lstStyle/>
          <a:p>
            <a:pPr>
              <a:defRPr/>
            </a:pPr>
            <a:r>
              <a:rPr lang="en-US" dirty="0" smtClean="0"/>
              <a:t>8 movie ratings (≤ 2 wrong, dates ±2 weeks) </a:t>
            </a:r>
            <a:r>
              <a:rPr lang="en-US" dirty="0" smtClean="0">
                <a:sym typeface="Wingdings" pitchFamily="2" charset="2"/>
              </a:rPr>
              <a:t></a:t>
            </a:r>
            <a:r>
              <a:rPr lang="en-US" dirty="0" smtClean="0"/>
              <a:t> re-identify 99% of raters</a:t>
            </a:r>
          </a:p>
          <a:p>
            <a:pPr>
              <a:defRPr/>
            </a:pPr>
            <a:r>
              <a:rPr lang="en-US" dirty="0" smtClean="0"/>
              <a:t>2 ratings, ±3 days </a:t>
            </a:r>
            <a:r>
              <a:rPr lang="en-US" dirty="0" smtClean="0">
                <a:sym typeface="Wingdings" pitchFamily="2" charset="2"/>
              </a:rPr>
              <a:t></a:t>
            </a:r>
            <a:r>
              <a:rPr lang="en-US" dirty="0" smtClean="0"/>
              <a:t> re-identify 68% of raters</a:t>
            </a:r>
          </a:p>
          <a:p>
            <a:pPr lvl="1">
              <a:defRPr/>
            </a:pPr>
            <a:r>
              <a:rPr lang="en-US" dirty="0" smtClean="0">
                <a:cs typeface="+mn-cs"/>
              </a:rPr>
              <a:t>Relatively</a:t>
            </a:r>
            <a:r>
              <a:rPr lang="en-US" dirty="0" smtClean="0"/>
              <a:t> few candidates for the </a:t>
            </a:r>
            <a:r>
              <a:rPr lang="en-US" dirty="0" smtClean="0">
                <a:cs typeface="+mn-cs"/>
              </a:rPr>
              <a:t>other 32% (especially with movies outside the top 100) </a:t>
            </a:r>
          </a:p>
          <a:p>
            <a:pPr>
              <a:defRPr/>
            </a:pPr>
            <a:r>
              <a:rPr lang="en-US" dirty="0" smtClean="0"/>
              <a:t>Even a handful of IMDB comments allows Netflix re-identification, in many cases</a:t>
            </a:r>
          </a:p>
          <a:p>
            <a:pPr lvl="1">
              <a:defRPr/>
            </a:pPr>
            <a:r>
              <a:rPr lang="en-US" dirty="0" smtClean="0">
                <a:cs typeface="+mn-cs"/>
              </a:rPr>
              <a:t>50 IMDB users </a:t>
            </a:r>
            <a:r>
              <a:rPr lang="en-US" dirty="0" smtClean="0">
                <a:cs typeface="+mn-cs"/>
                <a:sym typeface="Wingdings" pitchFamily="2" charset="2"/>
              </a:rPr>
              <a:t> re-identify 2 with very high probability, one from ratings, one from dates</a:t>
            </a:r>
            <a:endParaRPr lang="en-US" dirty="0" smtClean="0">
              <a:cs typeface="+mn-cs"/>
            </a:endParaRPr>
          </a:p>
          <a:p>
            <a:pPr>
              <a:buFont typeface="Wingdings" pitchFamily="2" charset="2"/>
              <a:buNone/>
              <a:defRPr/>
            </a:pPr>
            <a:endParaRPr lang="en-US"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107950" y="274638"/>
            <a:ext cx="8856663" cy="1143000"/>
          </a:xfrm>
        </p:spPr>
        <p:txBody>
          <a:bodyPr/>
          <a:lstStyle/>
          <a:p>
            <a:r>
              <a:rPr lang="en-US" smtClean="0"/>
              <a:t>The Netflix attack works because the data are sparse and dissimilar, with a long tail.</a:t>
            </a:r>
          </a:p>
        </p:txBody>
      </p:sp>
      <p:pic>
        <p:nvPicPr>
          <p:cNvPr id="24579" name="Picture 2"/>
          <p:cNvPicPr>
            <a:picLocks noChangeAspect="1" noChangeArrowheads="1"/>
          </p:cNvPicPr>
          <p:nvPr/>
        </p:nvPicPr>
        <p:blipFill>
          <a:blip r:embed="rId2" cstate="print"/>
          <a:srcRect/>
          <a:stretch>
            <a:fillRect/>
          </a:stretch>
        </p:blipFill>
        <p:spPr bwMode="auto">
          <a:xfrm>
            <a:off x="250825" y="1412875"/>
            <a:ext cx="8642350" cy="5445125"/>
          </a:xfrm>
          <a:prstGeom prst="rect">
            <a:avLst/>
          </a:prstGeom>
          <a:noFill/>
          <a:ln w="9525">
            <a:noFill/>
            <a:miter lim="800000"/>
            <a:headEnd/>
            <a:tailEnd/>
          </a:ln>
        </p:spPr>
      </p:pic>
      <p:sp>
        <p:nvSpPr>
          <p:cNvPr id="5" name="Oval 5"/>
          <p:cNvSpPr>
            <a:spLocks noChangeArrowheads="1"/>
          </p:cNvSpPr>
          <p:nvPr/>
        </p:nvSpPr>
        <p:spPr bwMode="auto">
          <a:xfrm>
            <a:off x="3995738" y="5949950"/>
            <a:ext cx="228600" cy="228600"/>
          </a:xfrm>
          <a:prstGeom prst="ellipse">
            <a:avLst/>
          </a:prstGeom>
          <a:noFill/>
          <a:ln w="28575">
            <a:solidFill>
              <a:schemeClr val="tx1"/>
            </a:solidFill>
            <a:round/>
            <a:headEnd/>
            <a:tailEnd/>
          </a:ln>
        </p:spPr>
        <p:txBody>
          <a:bodyPr wrap="none" anchor="ctr"/>
          <a:lstStyle/>
          <a:p>
            <a:endParaRPr lang="en-US"/>
          </a:p>
        </p:txBody>
      </p:sp>
      <p:sp>
        <p:nvSpPr>
          <p:cNvPr id="7" name="Rounded Rectangular Callout 6"/>
          <p:cNvSpPr/>
          <p:nvPr/>
        </p:nvSpPr>
        <p:spPr>
          <a:xfrm>
            <a:off x="3924300" y="2565400"/>
            <a:ext cx="4267200" cy="2057400"/>
          </a:xfrm>
          <a:prstGeom prst="wedgeRoundRectCallout">
            <a:avLst>
              <a:gd name="adj1" fmla="val -44100"/>
              <a:gd name="adj2" fmla="val 111234"/>
              <a:gd name="adj3" fmla="val 16667"/>
            </a:avLst>
          </a:prstGeom>
        </p:spPr>
        <p:style>
          <a:lnRef idx="1">
            <a:schemeClr val="accent1"/>
          </a:lnRef>
          <a:fillRef idx="2">
            <a:schemeClr val="accent1"/>
          </a:fillRef>
          <a:effectRef idx="1">
            <a:schemeClr val="accent1"/>
          </a:effectRef>
          <a:fontRef idx="minor">
            <a:schemeClr val="dk1"/>
          </a:fontRef>
        </p:style>
        <p:txBody>
          <a:bodyPr anchor="ctr"/>
          <a:lstStyle/>
          <a:p>
            <a:pPr eaLnBrk="0" hangingPunct="0">
              <a:spcBef>
                <a:spcPct val="20000"/>
              </a:spcBef>
              <a:buClr>
                <a:srgbClr val="C0504D"/>
              </a:buClr>
              <a:defRPr/>
            </a:pPr>
            <a:r>
              <a:rPr lang="en-US" sz="2400" dirty="0"/>
              <a:t>Considering just movies rated, for 90% of records there isn’t a </a:t>
            </a:r>
            <a:r>
              <a:rPr lang="en-US" sz="2400" b="1" dirty="0"/>
              <a:t>single</a:t>
            </a:r>
            <a:r>
              <a:rPr lang="en-US" sz="2400" dirty="0"/>
              <a:t> other record that is more than 30% similar</a:t>
            </a:r>
            <a:endParaRPr lang="en-US" sz="2400" dirty="0">
              <a:solidFill>
                <a:prstClr val="black"/>
              </a:solidFill>
            </a:endParaRPr>
          </a:p>
        </p:txBody>
      </p:sp>
      <p:sp>
        <p:nvSpPr>
          <p:cNvPr id="24582" name="Slide Number Placeholder 5"/>
          <p:cNvSpPr>
            <a:spLocks noGrp="1"/>
          </p:cNvSpPr>
          <p:nvPr>
            <p:ph type="sldNum" sz="quarter" idx="12"/>
          </p:nvPr>
        </p:nvSpPr>
        <p:spPr>
          <a:xfrm>
            <a:off x="6651625" y="6797675"/>
            <a:ext cx="2133600" cy="365125"/>
          </a:xfrm>
          <a:noFill/>
        </p:spPr>
        <p:txBody>
          <a:bodyPr/>
          <a:lstStyle/>
          <a:p>
            <a:r>
              <a:rPr lang="en-US" smtClean="0">
                <a:latin typeface="Arial" pitchFamily="34" charset="0"/>
              </a:rPr>
              <a:t>slide </a:t>
            </a:r>
            <a:fld id="{6C4E4D98-7161-4A03-B072-DF26424A6F43}" type="slidenum">
              <a:rPr lang="en-US" smtClean="0">
                <a:latin typeface="Arial" pitchFamily="34" charset="0"/>
              </a:rPr>
              <a:pPr/>
              <a:t>14</a:t>
            </a:fld>
            <a:endParaRPr lang="en-US" smtClean="0">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107950" y="274638"/>
            <a:ext cx="8856663" cy="1143000"/>
          </a:xfrm>
        </p:spPr>
        <p:txBody>
          <a:bodyPr/>
          <a:lstStyle/>
          <a:p>
            <a:r>
              <a:rPr lang="en-US" dirty="0" smtClean="0"/>
              <a:t>Why should we care about </a:t>
            </a:r>
            <a:r>
              <a:rPr lang="en-US" dirty="0" smtClean="0"/>
              <a:t>this innocuous </a:t>
            </a:r>
            <a:r>
              <a:rPr lang="en-US" dirty="0" smtClean="0"/>
              <a:t>data </a:t>
            </a:r>
            <a:r>
              <a:rPr lang="en-US" dirty="0" smtClean="0"/>
              <a:t>set?</a:t>
            </a:r>
            <a:endParaRPr lang="en-US" dirty="0" smtClean="0">
              <a:solidFill>
                <a:schemeClr val="tx1"/>
              </a:solidFill>
            </a:endParaRPr>
          </a:p>
        </p:txBody>
      </p:sp>
      <p:sp>
        <p:nvSpPr>
          <p:cNvPr id="25603" name="Content Placeholder 2"/>
          <p:cNvSpPr>
            <a:spLocks noGrp="1"/>
          </p:cNvSpPr>
          <p:nvPr>
            <p:ph idx="1"/>
          </p:nvPr>
        </p:nvSpPr>
        <p:spPr>
          <a:xfrm>
            <a:off x="107950" y="1628775"/>
            <a:ext cx="9036050" cy="4525963"/>
          </a:xfrm>
        </p:spPr>
        <p:txBody>
          <a:bodyPr/>
          <a:lstStyle/>
          <a:p>
            <a:r>
              <a:rPr lang="en-US" i="1" dirty="0" smtClean="0"/>
              <a:t>All</a:t>
            </a:r>
            <a:r>
              <a:rPr lang="en-US" dirty="0" smtClean="0"/>
              <a:t> movie ratings </a:t>
            </a:r>
            <a:r>
              <a:rPr lang="en-US" dirty="0" smtClean="0">
                <a:sym typeface="Wingdings" pitchFamily="2" charset="2"/>
              </a:rPr>
              <a:t> </a:t>
            </a:r>
            <a:r>
              <a:rPr lang="en-US" dirty="0" smtClean="0"/>
              <a:t>political and religious opinions, sexual orientation, … </a:t>
            </a:r>
          </a:p>
          <a:p>
            <a:r>
              <a:rPr lang="en-US" i="1" dirty="0" smtClean="0"/>
              <a:t>Everything</a:t>
            </a:r>
            <a:r>
              <a:rPr lang="en-US" dirty="0" smtClean="0"/>
              <a:t> bought in a store </a:t>
            </a:r>
            <a:r>
              <a:rPr lang="en-US" dirty="0" smtClean="0">
                <a:sym typeface="Wingdings" pitchFamily="2" charset="2"/>
              </a:rPr>
              <a:t> </a:t>
            </a:r>
            <a:r>
              <a:rPr lang="en-US" dirty="0" smtClean="0"/>
              <a:t>private life details</a:t>
            </a:r>
          </a:p>
          <a:p>
            <a:r>
              <a:rPr lang="en-US" i="1" dirty="0" smtClean="0"/>
              <a:t>Every</a:t>
            </a:r>
            <a:r>
              <a:rPr lang="en-US" dirty="0" smtClean="0"/>
              <a:t> doctor </a:t>
            </a:r>
            <a:r>
              <a:rPr lang="en-US" dirty="0" smtClean="0"/>
              <a:t>visit </a:t>
            </a:r>
            <a:r>
              <a:rPr lang="en-US" dirty="0" smtClean="0">
                <a:sym typeface="Wingdings" pitchFamily="2" charset="2"/>
              </a:rPr>
              <a:t> private life details</a:t>
            </a:r>
            <a:endParaRPr lang="en-US" dirty="0" smtClean="0"/>
          </a:p>
          <a:p>
            <a:endParaRPr lang="en-US" dirty="0" smtClean="0"/>
          </a:p>
          <a:p>
            <a:pPr>
              <a:buFont typeface="Wingdings" pitchFamily="2" charset="2"/>
              <a:buNone/>
            </a:pPr>
            <a:r>
              <a:rPr lang="en-US" dirty="0" smtClean="0"/>
              <a:t>“One customer … sued Netflix, saying she thought her rental history could reveal that she was a lesbian before she was ready to tell everyone.”</a:t>
            </a:r>
          </a:p>
          <a:p>
            <a:endParaRPr lang="en-US" dirty="0" smtClean="0"/>
          </a:p>
          <a:p>
            <a:endParaRPr lang="en-US"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Line 1"/>
          <p:cNvSpPr>
            <a:spLocks noChangeShapeType="1"/>
          </p:cNvSpPr>
          <p:nvPr/>
        </p:nvSpPr>
        <p:spPr bwMode="auto">
          <a:xfrm>
            <a:off x="455414" y="1384102"/>
            <a:ext cx="8233172" cy="0"/>
          </a:xfrm>
          <a:prstGeom prst="line">
            <a:avLst/>
          </a:prstGeom>
          <a:noFill/>
          <a:ln w="12700" cap="flat">
            <a:solidFill>
              <a:srgbClr val="888888"/>
            </a:solidFill>
            <a:prstDash val="solid"/>
            <a:miter lim="800000"/>
            <a:headEnd type="none" w="med" len="med"/>
            <a:tailEnd type="none" w="med" len="med"/>
          </a:ln>
        </p:spPr>
        <p:txBody>
          <a:bodyPr lIns="0" tIns="0" rIns="0" bIns="0"/>
          <a:lstStyle/>
          <a:p>
            <a:endParaRPr lang="en-US"/>
          </a:p>
        </p:txBody>
      </p:sp>
      <p:sp>
        <p:nvSpPr>
          <p:cNvPr id="40962" name="Rectangle 2"/>
          <p:cNvSpPr>
            <a:spLocks noChangeArrowheads="1"/>
          </p:cNvSpPr>
          <p:nvPr>
            <p:ph type="title"/>
          </p:nvPr>
        </p:nvSpPr>
        <p:spPr>
          <a:xfrm>
            <a:off x="107504" y="0"/>
            <a:ext cx="8856984" cy="1417638"/>
          </a:xfrm>
          <a:ln/>
        </p:spPr>
        <p:txBody>
          <a:bodyPr/>
          <a:lstStyle/>
          <a:p>
            <a:r>
              <a:rPr lang="en-US" dirty="0" smtClean="0"/>
              <a:t>Social networks also describe </a:t>
            </a:r>
            <a:r>
              <a:rPr lang="en-US" i="1" dirty="0" smtClean="0"/>
              <a:t>relationships</a:t>
            </a:r>
            <a:r>
              <a:rPr lang="en-US" dirty="0" smtClean="0"/>
              <a:t> between people, which can be sensitive too.</a:t>
            </a:r>
            <a:endParaRPr lang="en-US" dirty="0"/>
          </a:p>
        </p:txBody>
      </p:sp>
      <p:graphicFrame>
        <p:nvGraphicFramePr>
          <p:cNvPr id="40963" name="Group 3"/>
          <p:cNvGraphicFramePr>
            <a:graphicFrameLocks noGrp="1"/>
          </p:cNvGraphicFramePr>
          <p:nvPr/>
        </p:nvGraphicFramePr>
        <p:xfrm>
          <a:off x="3902274" y="2187773"/>
          <a:ext cx="2347392" cy="3150396"/>
        </p:xfrm>
        <a:graphic>
          <a:graphicData uri="http://schemas.openxmlformats.org/drawingml/2006/table">
            <a:tbl>
              <a:tblPr/>
              <a:tblGrid>
                <a:gridCol w="782464"/>
                <a:gridCol w="782464"/>
                <a:gridCol w="782464"/>
              </a:tblGrid>
              <a:tr h="350044">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charset="0"/>
                        <a:buNone/>
                        <a:tabLst/>
                      </a:pPr>
                      <a:r>
                        <a:rPr kumimoji="0" lang="en-US" sz="1800" b="1" i="0" u="none" strike="noStrike" cap="none" normalizeH="0" baseline="0" smtClean="0">
                          <a:ln>
                            <a:noFill/>
                          </a:ln>
                          <a:solidFill>
                            <a:schemeClr val="tx1"/>
                          </a:solidFill>
                          <a:effectLst/>
                          <a:latin typeface="Helvetica" pitchFamily="34" charset="0"/>
                          <a:ea typeface="Helvetica" pitchFamily="34" charset="0"/>
                          <a:cs typeface="Helvetica" pitchFamily="34" charset="0"/>
                          <a:sym typeface="Helvetica" pitchFamily="34" charset="0"/>
                        </a:rPr>
                        <a:t>ID</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B2C2D9"/>
                    </a:solid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charset="0"/>
                        <a:buNone/>
                        <a:tabLst/>
                      </a:pPr>
                      <a:r>
                        <a:rPr kumimoji="0" lang="en-US" sz="1800" b="1" i="0" u="none" strike="noStrike" cap="none" normalizeH="0" baseline="0" smtClean="0">
                          <a:ln>
                            <a:noFill/>
                          </a:ln>
                          <a:solidFill>
                            <a:schemeClr val="tx1"/>
                          </a:solidFill>
                          <a:effectLst/>
                          <a:latin typeface="Helvetica" pitchFamily="34" charset="0"/>
                          <a:ea typeface="Helvetica" pitchFamily="34" charset="0"/>
                          <a:cs typeface="Helvetica" pitchFamily="34" charset="0"/>
                          <a:sym typeface="Helvetica" pitchFamily="34" charset="0"/>
                        </a:rPr>
                        <a:t>Age</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B2C2D9"/>
                    </a:solid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charset="0"/>
                        <a:buNone/>
                        <a:tabLst/>
                      </a:pPr>
                      <a:r>
                        <a:rPr kumimoji="0" lang="en-US" sz="1800" b="1" i="0" u="none" strike="noStrike" cap="none" normalizeH="0" baseline="0" smtClean="0">
                          <a:ln>
                            <a:noFill/>
                          </a:ln>
                          <a:solidFill>
                            <a:schemeClr val="tx1"/>
                          </a:solidFill>
                          <a:effectLst/>
                          <a:latin typeface="Helvetica" pitchFamily="34" charset="0"/>
                          <a:ea typeface="Helvetica" pitchFamily="34" charset="0"/>
                          <a:cs typeface="Helvetica" pitchFamily="34" charset="0"/>
                          <a:sym typeface="Helvetica" pitchFamily="34" charset="0"/>
                        </a:rPr>
                        <a:t>HIV</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B2C2D9"/>
                    </a:solidFill>
                  </a:tcPr>
                </a:tc>
              </a:tr>
              <a:tr h="350044">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charset="0"/>
                        <a:buNone/>
                        <a:tabLst/>
                      </a:pPr>
                      <a:r>
                        <a:rPr kumimoji="0" lang="en-US" sz="1800" b="0" i="0" u="none" strike="noStrike" cap="none" normalizeH="0" baseline="0" smtClean="0">
                          <a:ln>
                            <a:noFill/>
                          </a:ln>
                          <a:solidFill>
                            <a:schemeClr val="tx1"/>
                          </a:solidFill>
                          <a:effectLst/>
                          <a:latin typeface="Helvetica" pitchFamily="34" charset="0"/>
                          <a:ea typeface="Helvetica" pitchFamily="34" charset="0"/>
                          <a:cs typeface="Helvetica" pitchFamily="34" charset="0"/>
                          <a:sym typeface="Helvetica" pitchFamily="34" charset="0"/>
                        </a:rPr>
                        <a:t>Alice</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charset="0"/>
                        <a:buNone/>
                        <a:tabLst/>
                      </a:pPr>
                      <a:r>
                        <a:rPr kumimoji="0" lang="en-US" sz="1800" b="0" i="0" u="none" strike="noStrike" cap="none" normalizeH="0" baseline="0" smtClean="0">
                          <a:ln>
                            <a:noFill/>
                          </a:ln>
                          <a:solidFill>
                            <a:schemeClr val="tx1"/>
                          </a:solidFill>
                          <a:effectLst/>
                          <a:latin typeface="Helvetica" pitchFamily="34" charset="0"/>
                          <a:ea typeface="Helvetica" pitchFamily="34" charset="0"/>
                          <a:cs typeface="Helvetica" pitchFamily="34" charset="0"/>
                          <a:sym typeface="Helvetica" pitchFamily="34" charset="0"/>
                        </a:rPr>
                        <a:t>25</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charset="0"/>
                        <a:buNone/>
                        <a:tabLst/>
                      </a:pPr>
                      <a:r>
                        <a:rPr kumimoji="0" lang="en-US" sz="1800" b="0" i="0" u="none" strike="noStrike" cap="none" normalizeH="0" baseline="0" smtClean="0">
                          <a:ln>
                            <a:noFill/>
                          </a:ln>
                          <a:solidFill>
                            <a:schemeClr val="tx1"/>
                          </a:solidFill>
                          <a:effectLst/>
                          <a:latin typeface="Helvetica" pitchFamily="34" charset="0"/>
                          <a:ea typeface="Helvetica" pitchFamily="34" charset="0"/>
                          <a:cs typeface="Helvetica" pitchFamily="34" charset="0"/>
                          <a:sym typeface="Helvetica" pitchFamily="34" charset="0"/>
                        </a:rPr>
                        <a:t>Pos</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350044">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charset="0"/>
                        <a:buNone/>
                        <a:tabLst/>
                      </a:pPr>
                      <a:r>
                        <a:rPr kumimoji="0" lang="en-US" sz="1800" b="0" i="0" u="none" strike="noStrike" cap="none" normalizeH="0" baseline="0" smtClean="0">
                          <a:ln>
                            <a:noFill/>
                          </a:ln>
                          <a:solidFill>
                            <a:schemeClr val="tx1"/>
                          </a:solidFill>
                          <a:effectLst/>
                          <a:latin typeface="Helvetica" pitchFamily="34" charset="0"/>
                          <a:ea typeface="Helvetica" pitchFamily="34" charset="0"/>
                          <a:cs typeface="Helvetica" pitchFamily="34" charset="0"/>
                          <a:sym typeface="Helvetica" pitchFamily="34" charset="0"/>
                        </a:rPr>
                        <a:t>Bob</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charset="0"/>
                        <a:buNone/>
                        <a:tabLst/>
                      </a:pPr>
                      <a:r>
                        <a:rPr kumimoji="0" lang="en-US" sz="1800" b="0" i="0" u="none" strike="noStrike" cap="none" normalizeH="0" baseline="0" smtClean="0">
                          <a:ln>
                            <a:noFill/>
                          </a:ln>
                          <a:solidFill>
                            <a:schemeClr val="tx1"/>
                          </a:solidFill>
                          <a:effectLst/>
                          <a:latin typeface="Helvetica" pitchFamily="34" charset="0"/>
                          <a:ea typeface="Helvetica" pitchFamily="34" charset="0"/>
                          <a:cs typeface="Helvetica" pitchFamily="34" charset="0"/>
                          <a:sym typeface="Helvetica" pitchFamily="34" charset="0"/>
                        </a:rPr>
                        <a:t>19</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charset="0"/>
                        <a:buNone/>
                        <a:tabLst/>
                      </a:pPr>
                      <a:r>
                        <a:rPr kumimoji="0" lang="en-US" sz="1800" b="0" i="0" u="none" strike="noStrike" cap="none" normalizeH="0" baseline="0" smtClean="0">
                          <a:ln>
                            <a:noFill/>
                          </a:ln>
                          <a:solidFill>
                            <a:schemeClr val="tx1"/>
                          </a:solidFill>
                          <a:effectLst/>
                          <a:latin typeface="Helvetica" pitchFamily="34" charset="0"/>
                          <a:ea typeface="Helvetica" pitchFamily="34" charset="0"/>
                          <a:cs typeface="Helvetica" pitchFamily="34" charset="0"/>
                          <a:sym typeface="Helvetica" pitchFamily="34" charset="0"/>
                        </a:rPr>
                        <a:t>Neg</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350044">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charset="0"/>
                        <a:buNone/>
                        <a:tabLst/>
                      </a:pPr>
                      <a:r>
                        <a:rPr kumimoji="0" lang="en-US" sz="1800" b="0" i="0" u="none" strike="noStrike" cap="none" normalizeH="0" baseline="0" smtClean="0">
                          <a:ln>
                            <a:noFill/>
                          </a:ln>
                          <a:solidFill>
                            <a:schemeClr val="tx1"/>
                          </a:solidFill>
                          <a:effectLst/>
                          <a:latin typeface="Helvetica" pitchFamily="34" charset="0"/>
                          <a:ea typeface="Helvetica" pitchFamily="34" charset="0"/>
                          <a:cs typeface="Helvetica" pitchFamily="34" charset="0"/>
                          <a:sym typeface="Helvetica" pitchFamily="34" charset="0"/>
                        </a:rPr>
                        <a:t>Carol</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charset="0"/>
                        <a:buNone/>
                        <a:tabLst/>
                      </a:pPr>
                      <a:r>
                        <a:rPr kumimoji="0" lang="en-US" sz="1800" b="0" i="0" u="none" strike="noStrike" cap="none" normalizeH="0" baseline="0" smtClean="0">
                          <a:ln>
                            <a:noFill/>
                          </a:ln>
                          <a:solidFill>
                            <a:schemeClr val="tx1"/>
                          </a:solidFill>
                          <a:effectLst/>
                          <a:latin typeface="Helvetica" pitchFamily="34" charset="0"/>
                          <a:ea typeface="Helvetica" pitchFamily="34" charset="0"/>
                          <a:cs typeface="Helvetica" pitchFamily="34" charset="0"/>
                          <a:sym typeface="Helvetica" pitchFamily="34" charset="0"/>
                        </a:rPr>
                        <a:t>34</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charset="0"/>
                        <a:buNone/>
                        <a:tabLst/>
                      </a:pPr>
                      <a:r>
                        <a:rPr kumimoji="0" lang="en-US" sz="1800" b="0" i="0" u="none" strike="noStrike" cap="none" normalizeH="0" baseline="0" smtClean="0">
                          <a:ln>
                            <a:noFill/>
                          </a:ln>
                          <a:solidFill>
                            <a:schemeClr val="tx1"/>
                          </a:solidFill>
                          <a:effectLst/>
                          <a:latin typeface="Helvetica" pitchFamily="34" charset="0"/>
                          <a:ea typeface="Helvetica" pitchFamily="34" charset="0"/>
                          <a:cs typeface="Helvetica" pitchFamily="34" charset="0"/>
                          <a:sym typeface="Helvetica" pitchFamily="34" charset="0"/>
                        </a:rPr>
                        <a:t>Pos</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350044">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charset="0"/>
                        <a:buNone/>
                        <a:tabLst/>
                      </a:pPr>
                      <a:r>
                        <a:rPr kumimoji="0" lang="en-US" sz="1800" b="0" i="0" u="none" strike="noStrike" cap="none" normalizeH="0" baseline="0" smtClean="0">
                          <a:ln>
                            <a:noFill/>
                          </a:ln>
                          <a:solidFill>
                            <a:schemeClr val="tx1"/>
                          </a:solidFill>
                          <a:effectLst/>
                          <a:latin typeface="Helvetica" pitchFamily="34" charset="0"/>
                          <a:ea typeface="Helvetica" pitchFamily="34" charset="0"/>
                          <a:cs typeface="Helvetica" pitchFamily="34" charset="0"/>
                          <a:sym typeface="Helvetica" pitchFamily="34" charset="0"/>
                        </a:rPr>
                        <a:t>Dave</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charset="0"/>
                        <a:buNone/>
                        <a:tabLst/>
                      </a:pPr>
                      <a:r>
                        <a:rPr kumimoji="0" lang="en-US" sz="1800" b="0" i="0" u="none" strike="noStrike" cap="none" normalizeH="0" baseline="0" smtClean="0">
                          <a:ln>
                            <a:noFill/>
                          </a:ln>
                          <a:solidFill>
                            <a:schemeClr val="tx1"/>
                          </a:solidFill>
                          <a:effectLst/>
                          <a:latin typeface="Helvetica" pitchFamily="34" charset="0"/>
                          <a:ea typeface="Helvetica" pitchFamily="34" charset="0"/>
                          <a:cs typeface="Helvetica" pitchFamily="34" charset="0"/>
                          <a:sym typeface="Helvetica" pitchFamily="34" charset="0"/>
                        </a:rPr>
                        <a:t>45</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charset="0"/>
                        <a:buNone/>
                        <a:tabLst/>
                      </a:pPr>
                      <a:r>
                        <a:rPr kumimoji="0" lang="en-US" sz="1800" b="0" i="0" u="none" strike="noStrike" cap="none" normalizeH="0" baseline="0" smtClean="0">
                          <a:ln>
                            <a:noFill/>
                          </a:ln>
                          <a:solidFill>
                            <a:schemeClr val="tx1"/>
                          </a:solidFill>
                          <a:effectLst/>
                          <a:latin typeface="Helvetica" pitchFamily="34" charset="0"/>
                          <a:ea typeface="Helvetica" pitchFamily="34" charset="0"/>
                          <a:cs typeface="Helvetica" pitchFamily="34" charset="0"/>
                          <a:sym typeface="Helvetica" pitchFamily="34" charset="0"/>
                        </a:rPr>
                        <a:t>Pos</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350044">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charset="0"/>
                        <a:buNone/>
                        <a:tabLst/>
                      </a:pPr>
                      <a:r>
                        <a:rPr kumimoji="0" lang="en-US" sz="1800" b="0" i="0" u="none" strike="noStrike" cap="none" normalizeH="0" baseline="0" smtClean="0">
                          <a:ln>
                            <a:noFill/>
                          </a:ln>
                          <a:solidFill>
                            <a:schemeClr val="tx1"/>
                          </a:solidFill>
                          <a:effectLst/>
                          <a:latin typeface="Helvetica" pitchFamily="34" charset="0"/>
                          <a:ea typeface="Helvetica" pitchFamily="34" charset="0"/>
                          <a:cs typeface="Helvetica" pitchFamily="34" charset="0"/>
                          <a:sym typeface="Helvetica" pitchFamily="34" charset="0"/>
                        </a:rPr>
                        <a:t>Ed</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charset="0"/>
                        <a:buNone/>
                        <a:tabLst/>
                      </a:pPr>
                      <a:r>
                        <a:rPr kumimoji="0" lang="en-US" sz="1800" b="0" i="0" u="none" strike="noStrike" cap="none" normalizeH="0" baseline="0" smtClean="0">
                          <a:ln>
                            <a:noFill/>
                          </a:ln>
                          <a:solidFill>
                            <a:schemeClr val="tx1"/>
                          </a:solidFill>
                          <a:effectLst/>
                          <a:latin typeface="Helvetica" pitchFamily="34" charset="0"/>
                          <a:ea typeface="Helvetica" pitchFamily="34" charset="0"/>
                          <a:cs typeface="Helvetica" pitchFamily="34" charset="0"/>
                          <a:sym typeface="Helvetica" pitchFamily="34" charset="0"/>
                        </a:rPr>
                        <a:t>32</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charset="0"/>
                        <a:buNone/>
                        <a:tabLst/>
                      </a:pPr>
                      <a:r>
                        <a:rPr kumimoji="0" lang="en-US" sz="1800" b="0" i="0" u="none" strike="noStrike" cap="none" normalizeH="0" baseline="0" smtClean="0">
                          <a:ln>
                            <a:noFill/>
                          </a:ln>
                          <a:solidFill>
                            <a:schemeClr val="tx1"/>
                          </a:solidFill>
                          <a:effectLst/>
                          <a:latin typeface="Helvetica" pitchFamily="34" charset="0"/>
                          <a:ea typeface="Helvetica" pitchFamily="34" charset="0"/>
                          <a:cs typeface="Helvetica" pitchFamily="34" charset="0"/>
                          <a:sym typeface="Helvetica" pitchFamily="34" charset="0"/>
                        </a:rPr>
                        <a:t>Neg</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350044">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charset="0"/>
                        <a:buNone/>
                        <a:tabLst/>
                      </a:pPr>
                      <a:r>
                        <a:rPr kumimoji="0" lang="en-US" sz="1800" b="0" i="0" u="none" strike="noStrike" cap="none" normalizeH="0" baseline="0" smtClean="0">
                          <a:ln>
                            <a:noFill/>
                          </a:ln>
                          <a:solidFill>
                            <a:schemeClr val="tx1"/>
                          </a:solidFill>
                          <a:effectLst/>
                          <a:latin typeface="Helvetica" pitchFamily="34" charset="0"/>
                          <a:ea typeface="Helvetica" pitchFamily="34" charset="0"/>
                          <a:cs typeface="Helvetica" pitchFamily="34" charset="0"/>
                          <a:sym typeface="Helvetica" pitchFamily="34" charset="0"/>
                        </a:rPr>
                        <a:t>Fred</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charset="0"/>
                        <a:buNone/>
                        <a:tabLst/>
                      </a:pPr>
                      <a:r>
                        <a:rPr kumimoji="0" lang="en-US" sz="1800" b="0" i="0" u="none" strike="noStrike" cap="none" normalizeH="0" baseline="0" smtClean="0">
                          <a:ln>
                            <a:noFill/>
                          </a:ln>
                          <a:solidFill>
                            <a:schemeClr val="tx1"/>
                          </a:solidFill>
                          <a:effectLst/>
                          <a:latin typeface="Helvetica" pitchFamily="34" charset="0"/>
                          <a:ea typeface="Helvetica" pitchFamily="34" charset="0"/>
                          <a:cs typeface="Helvetica" pitchFamily="34" charset="0"/>
                          <a:sym typeface="Helvetica" pitchFamily="34" charset="0"/>
                        </a:rPr>
                        <a:t>28</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charset="0"/>
                        <a:buNone/>
                        <a:tabLst/>
                      </a:pPr>
                      <a:r>
                        <a:rPr kumimoji="0" lang="en-US" sz="1800" b="0" i="0" u="none" strike="noStrike" cap="none" normalizeH="0" baseline="0" smtClean="0">
                          <a:ln>
                            <a:noFill/>
                          </a:ln>
                          <a:solidFill>
                            <a:schemeClr val="tx1"/>
                          </a:solidFill>
                          <a:effectLst/>
                          <a:latin typeface="Helvetica" pitchFamily="34" charset="0"/>
                          <a:ea typeface="Helvetica" pitchFamily="34" charset="0"/>
                          <a:cs typeface="Helvetica" pitchFamily="34" charset="0"/>
                          <a:sym typeface="Helvetica" pitchFamily="34" charset="0"/>
                        </a:rPr>
                        <a:t>Neg</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350044">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charset="0"/>
                        <a:buNone/>
                        <a:tabLst/>
                      </a:pPr>
                      <a:r>
                        <a:rPr kumimoji="0" lang="en-US" sz="1800" b="0" i="0" u="none" strike="noStrike" cap="none" normalizeH="0" baseline="0" smtClean="0">
                          <a:ln>
                            <a:noFill/>
                          </a:ln>
                          <a:solidFill>
                            <a:schemeClr val="tx1"/>
                          </a:solidFill>
                          <a:effectLst/>
                          <a:latin typeface="Helvetica" pitchFamily="34" charset="0"/>
                          <a:ea typeface="Helvetica" pitchFamily="34" charset="0"/>
                          <a:cs typeface="Helvetica" pitchFamily="34" charset="0"/>
                          <a:sym typeface="Helvetica" pitchFamily="34" charset="0"/>
                        </a:rPr>
                        <a:t>Greg</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charset="0"/>
                        <a:buNone/>
                        <a:tabLst/>
                      </a:pPr>
                      <a:r>
                        <a:rPr kumimoji="0" lang="en-US" sz="1800" b="0" i="0" u="none" strike="noStrike" cap="none" normalizeH="0" baseline="0" smtClean="0">
                          <a:ln>
                            <a:noFill/>
                          </a:ln>
                          <a:solidFill>
                            <a:schemeClr val="tx1"/>
                          </a:solidFill>
                          <a:effectLst/>
                          <a:latin typeface="Helvetica" pitchFamily="34" charset="0"/>
                          <a:ea typeface="Helvetica" pitchFamily="34" charset="0"/>
                          <a:cs typeface="Helvetica" pitchFamily="34" charset="0"/>
                          <a:sym typeface="Helvetica" pitchFamily="34" charset="0"/>
                        </a:rPr>
                        <a:t>54</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charset="0"/>
                        <a:buNone/>
                        <a:tabLst/>
                      </a:pPr>
                      <a:r>
                        <a:rPr kumimoji="0" lang="en-US" sz="1800" b="0" i="0" u="none" strike="noStrike" cap="none" normalizeH="0" baseline="0" smtClean="0">
                          <a:ln>
                            <a:noFill/>
                          </a:ln>
                          <a:solidFill>
                            <a:schemeClr val="tx1"/>
                          </a:solidFill>
                          <a:effectLst/>
                          <a:latin typeface="Helvetica" pitchFamily="34" charset="0"/>
                          <a:ea typeface="Helvetica" pitchFamily="34" charset="0"/>
                          <a:cs typeface="Helvetica" pitchFamily="34" charset="0"/>
                          <a:sym typeface="Helvetica" pitchFamily="34" charset="0"/>
                        </a:rPr>
                        <a:t>Pos</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350044">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charset="0"/>
                        <a:buNone/>
                        <a:tabLst/>
                      </a:pPr>
                      <a:r>
                        <a:rPr kumimoji="0" lang="en-US" sz="1800" b="0" i="0" u="none" strike="noStrike" cap="none" normalizeH="0" baseline="0" smtClean="0">
                          <a:ln>
                            <a:noFill/>
                          </a:ln>
                          <a:solidFill>
                            <a:schemeClr val="tx1"/>
                          </a:solidFill>
                          <a:effectLst/>
                          <a:latin typeface="Helvetica" pitchFamily="34" charset="0"/>
                          <a:ea typeface="Helvetica" pitchFamily="34" charset="0"/>
                          <a:cs typeface="Helvetica" pitchFamily="34" charset="0"/>
                          <a:sym typeface="Helvetica" pitchFamily="34" charset="0"/>
                        </a:rPr>
                        <a:t>Harry</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charset="0"/>
                        <a:buNone/>
                        <a:tabLst/>
                      </a:pPr>
                      <a:r>
                        <a:rPr kumimoji="0" lang="en-US" sz="1800" b="0" i="0" u="none" strike="noStrike" cap="none" normalizeH="0" baseline="0" smtClean="0">
                          <a:ln>
                            <a:noFill/>
                          </a:ln>
                          <a:solidFill>
                            <a:schemeClr val="tx1"/>
                          </a:solidFill>
                          <a:effectLst/>
                          <a:latin typeface="Helvetica" pitchFamily="34" charset="0"/>
                          <a:ea typeface="Helvetica" pitchFamily="34" charset="0"/>
                          <a:cs typeface="Helvetica" pitchFamily="34" charset="0"/>
                          <a:sym typeface="Helvetica" pitchFamily="34" charset="0"/>
                        </a:rPr>
                        <a:t>49</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charset="0"/>
                        <a:buNone/>
                        <a:tabLst/>
                      </a:pPr>
                      <a:r>
                        <a:rPr kumimoji="0" lang="en-US" sz="1800" b="0" i="0" u="none" strike="noStrike" cap="none" normalizeH="0" baseline="0" smtClean="0">
                          <a:ln>
                            <a:noFill/>
                          </a:ln>
                          <a:solidFill>
                            <a:schemeClr val="tx1"/>
                          </a:solidFill>
                          <a:effectLst/>
                          <a:latin typeface="Helvetica" pitchFamily="34" charset="0"/>
                          <a:ea typeface="Helvetica" pitchFamily="34" charset="0"/>
                          <a:cs typeface="Helvetica" pitchFamily="34" charset="0"/>
                          <a:sym typeface="Helvetica" pitchFamily="34" charset="0"/>
                        </a:rPr>
                        <a:t>Neg</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bl>
          </a:graphicData>
        </a:graphic>
      </p:graphicFrame>
      <p:pic>
        <p:nvPicPr>
          <p:cNvPr id="41057" name="Picture 97"/>
          <p:cNvPicPr>
            <a:picLocks noChangeAspect="1" noChangeArrowheads="1"/>
          </p:cNvPicPr>
          <p:nvPr/>
        </p:nvPicPr>
        <p:blipFill>
          <a:blip r:embed="rId3" cstate="print"/>
          <a:srcRect/>
          <a:stretch>
            <a:fillRect/>
          </a:stretch>
        </p:blipFill>
        <p:spPr bwMode="auto">
          <a:xfrm>
            <a:off x="918642" y="2035969"/>
            <a:ext cx="2282651" cy="2009180"/>
          </a:xfrm>
          <a:prstGeom prst="rect">
            <a:avLst/>
          </a:prstGeom>
          <a:noFill/>
          <a:ln w="12700" cap="flat">
            <a:noFill/>
            <a:miter lim="800000"/>
            <a:headEnd/>
            <a:tailEnd/>
          </a:ln>
        </p:spPr>
      </p:pic>
      <p:graphicFrame>
        <p:nvGraphicFramePr>
          <p:cNvPr id="41058" name="Group 98"/>
          <p:cNvGraphicFramePr>
            <a:graphicFrameLocks noGrp="1"/>
          </p:cNvGraphicFramePr>
          <p:nvPr/>
        </p:nvGraphicFramePr>
        <p:xfrm>
          <a:off x="6652617" y="2196703"/>
          <a:ext cx="1919882" cy="4200528"/>
        </p:xfrm>
        <a:graphic>
          <a:graphicData uri="http://schemas.openxmlformats.org/drawingml/2006/table">
            <a:tbl>
              <a:tblPr/>
              <a:tblGrid>
                <a:gridCol w="959941"/>
                <a:gridCol w="959941"/>
              </a:tblGrid>
              <a:tr h="350044">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charset="0"/>
                        <a:buNone/>
                        <a:tabLst/>
                      </a:pPr>
                      <a:r>
                        <a:rPr kumimoji="0" lang="en-US" sz="1800" b="1" i="0" u="none" strike="noStrike" cap="none" normalizeH="0" baseline="0" smtClean="0">
                          <a:ln>
                            <a:noFill/>
                          </a:ln>
                          <a:solidFill>
                            <a:schemeClr val="tx1"/>
                          </a:solidFill>
                          <a:effectLst/>
                          <a:latin typeface="Helvetica" pitchFamily="34" charset="0"/>
                          <a:ea typeface="Helvetica" pitchFamily="34" charset="0"/>
                          <a:cs typeface="Helvetica" pitchFamily="34" charset="0"/>
                          <a:sym typeface="Helvetica" pitchFamily="34" charset="0"/>
                        </a:rPr>
                        <a:t>ID1</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B2C2D9"/>
                    </a:solid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charset="0"/>
                        <a:buNone/>
                        <a:tabLst/>
                      </a:pPr>
                      <a:r>
                        <a:rPr kumimoji="0" lang="en-US" sz="1800" b="1" i="0" u="none" strike="noStrike" cap="none" normalizeH="0" baseline="0" smtClean="0">
                          <a:ln>
                            <a:noFill/>
                          </a:ln>
                          <a:solidFill>
                            <a:schemeClr val="tx1"/>
                          </a:solidFill>
                          <a:effectLst/>
                          <a:latin typeface="Helvetica" pitchFamily="34" charset="0"/>
                          <a:ea typeface="Helvetica" pitchFamily="34" charset="0"/>
                          <a:cs typeface="Helvetica" pitchFamily="34" charset="0"/>
                          <a:sym typeface="Helvetica" pitchFamily="34" charset="0"/>
                        </a:rPr>
                        <a:t>ID2</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B2C2D9"/>
                    </a:solidFill>
                  </a:tcPr>
                </a:tc>
              </a:tr>
              <a:tr h="350044">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charset="0"/>
                        <a:buNone/>
                        <a:tabLst/>
                      </a:pPr>
                      <a:r>
                        <a:rPr kumimoji="0" lang="en-US" sz="1800" b="0" i="0" u="none" strike="noStrike" cap="none" normalizeH="0" baseline="0" smtClean="0">
                          <a:ln>
                            <a:noFill/>
                          </a:ln>
                          <a:solidFill>
                            <a:schemeClr val="tx1"/>
                          </a:solidFill>
                          <a:effectLst/>
                          <a:latin typeface="Helvetica" pitchFamily="34" charset="0"/>
                          <a:ea typeface="Helvetica" pitchFamily="34" charset="0"/>
                          <a:cs typeface="Helvetica" pitchFamily="34" charset="0"/>
                          <a:sym typeface="Helvetica" pitchFamily="34" charset="0"/>
                        </a:rPr>
                        <a:t>Alice</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charset="0"/>
                        <a:buNone/>
                        <a:tabLst/>
                      </a:pPr>
                      <a:r>
                        <a:rPr kumimoji="0" lang="en-US" sz="1800" b="0" i="0" u="none" strike="noStrike" cap="none" normalizeH="0" baseline="0" smtClean="0">
                          <a:ln>
                            <a:noFill/>
                          </a:ln>
                          <a:solidFill>
                            <a:schemeClr val="tx1"/>
                          </a:solidFill>
                          <a:effectLst/>
                          <a:latin typeface="Helvetica" pitchFamily="34" charset="0"/>
                          <a:ea typeface="Helvetica" pitchFamily="34" charset="0"/>
                          <a:cs typeface="Helvetica" pitchFamily="34" charset="0"/>
                          <a:sym typeface="Helvetica" pitchFamily="34" charset="0"/>
                        </a:rPr>
                        <a:t>Bob</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350044">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charset="0"/>
                        <a:buNone/>
                        <a:tabLst/>
                      </a:pPr>
                      <a:r>
                        <a:rPr kumimoji="0" lang="en-US" sz="1800" b="0" i="0" u="none" strike="noStrike" cap="none" normalizeH="0" baseline="0" smtClean="0">
                          <a:ln>
                            <a:noFill/>
                          </a:ln>
                          <a:solidFill>
                            <a:schemeClr val="tx1"/>
                          </a:solidFill>
                          <a:effectLst/>
                          <a:latin typeface="Helvetica" pitchFamily="34" charset="0"/>
                          <a:ea typeface="Helvetica" pitchFamily="34" charset="0"/>
                          <a:cs typeface="Helvetica" pitchFamily="34" charset="0"/>
                          <a:sym typeface="Helvetica" pitchFamily="34" charset="0"/>
                        </a:rPr>
                        <a:t>Bob</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charset="0"/>
                        <a:buNone/>
                        <a:tabLst/>
                      </a:pPr>
                      <a:r>
                        <a:rPr kumimoji="0" lang="en-US" sz="1800" b="0" i="0" u="none" strike="noStrike" cap="none" normalizeH="0" baseline="0" smtClean="0">
                          <a:ln>
                            <a:noFill/>
                          </a:ln>
                          <a:solidFill>
                            <a:schemeClr val="tx1"/>
                          </a:solidFill>
                          <a:effectLst/>
                          <a:latin typeface="Helvetica" pitchFamily="34" charset="0"/>
                          <a:ea typeface="Helvetica" pitchFamily="34" charset="0"/>
                          <a:cs typeface="Helvetica" pitchFamily="34" charset="0"/>
                          <a:sym typeface="Helvetica" pitchFamily="34" charset="0"/>
                        </a:rPr>
                        <a:t>Carol</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350044">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charset="0"/>
                        <a:buNone/>
                        <a:tabLst/>
                      </a:pPr>
                      <a:r>
                        <a:rPr kumimoji="0" lang="en-US" sz="1800" b="0" i="0" u="none" strike="noStrike" cap="none" normalizeH="0" baseline="0" smtClean="0">
                          <a:ln>
                            <a:noFill/>
                          </a:ln>
                          <a:solidFill>
                            <a:schemeClr val="tx1"/>
                          </a:solidFill>
                          <a:effectLst/>
                          <a:latin typeface="Helvetica" pitchFamily="34" charset="0"/>
                          <a:ea typeface="Helvetica" pitchFamily="34" charset="0"/>
                          <a:cs typeface="Helvetica" pitchFamily="34" charset="0"/>
                          <a:sym typeface="Helvetica" pitchFamily="34" charset="0"/>
                        </a:rPr>
                        <a:t>Bob</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charset="0"/>
                        <a:buNone/>
                        <a:tabLst/>
                      </a:pPr>
                      <a:r>
                        <a:rPr kumimoji="0" lang="en-US" sz="1800" b="0" i="0" u="none" strike="noStrike" cap="none" normalizeH="0" baseline="0" smtClean="0">
                          <a:ln>
                            <a:noFill/>
                          </a:ln>
                          <a:solidFill>
                            <a:schemeClr val="tx1"/>
                          </a:solidFill>
                          <a:effectLst/>
                          <a:latin typeface="Helvetica" pitchFamily="34" charset="0"/>
                          <a:ea typeface="Helvetica" pitchFamily="34" charset="0"/>
                          <a:cs typeface="Helvetica" pitchFamily="34" charset="0"/>
                          <a:sym typeface="Helvetica" pitchFamily="34" charset="0"/>
                        </a:rPr>
                        <a:t>Dave</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350044">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charset="0"/>
                        <a:buNone/>
                        <a:tabLst/>
                      </a:pPr>
                      <a:r>
                        <a:rPr kumimoji="0" lang="en-US" sz="1800" b="0" i="0" u="none" strike="noStrike" cap="none" normalizeH="0" baseline="0" smtClean="0">
                          <a:ln>
                            <a:noFill/>
                          </a:ln>
                          <a:solidFill>
                            <a:schemeClr val="tx1"/>
                          </a:solidFill>
                          <a:effectLst/>
                          <a:latin typeface="Helvetica" pitchFamily="34" charset="0"/>
                          <a:ea typeface="Helvetica" pitchFamily="34" charset="0"/>
                          <a:cs typeface="Helvetica" pitchFamily="34" charset="0"/>
                          <a:sym typeface="Helvetica" pitchFamily="34" charset="0"/>
                        </a:rPr>
                        <a:t>Bob</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charset="0"/>
                        <a:buNone/>
                        <a:tabLst/>
                      </a:pPr>
                      <a:r>
                        <a:rPr kumimoji="0" lang="en-US" sz="1800" b="0" i="0" u="none" strike="noStrike" cap="none" normalizeH="0" baseline="0" smtClean="0">
                          <a:ln>
                            <a:noFill/>
                          </a:ln>
                          <a:solidFill>
                            <a:schemeClr val="tx1"/>
                          </a:solidFill>
                          <a:effectLst/>
                          <a:latin typeface="Helvetica" pitchFamily="34" charset="0"/>
                          <a:ea typeface="Helvetica" pitchFamily="34" charset="0"/>
                          <a:cs typeface="Helvetica" pitchFamily="34" charset="0"/>
                          <a:sym typeface="Helvetica" pitchFamily="34" charset="0"/>
                        </a:rPr>
                        <a:t>Ed</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350044">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charset="0"/>
                        <a:buNone/>
                        <a:tabLst/>
                      </a:pPr>
                      <a:r>
                        <a:rPr kumimoji="0" lang="en-US" sz="1800" b="0" i="0" u="none" strike="noStrike" cap="none" normalizeH="0" baseline="0" smtClean="0">
                          <a:ln>
                            <a:noFill/>
                          </a:ln>
                          <a:solidFill>
                            <a:schemeClr val="tx1"/>
                          </a:solidFill>
                          <a:effectLst/>
                          <a:latin typeface="Helvetica" pitchFamily="34" charset="0"/>
                          <a:ea typeface="Helvetica" pitchFamily="34" charset="0"/>
                          <a:cs typeface="Helvetica" pitchFamily="34" charset="0"/>
                          <a:sym typeface="Helvetica" pitchFamily="34" charset="0"/>
                        </a:rPr>
                        <a:t>Dave</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charset="0"/>
                        <a:buNone/>
                        <a:tabLst/>
                      </a:pPr>
                      <a:r>
                        <a:rPr kumimoji="0" lang="en-US" sz="1800" b="0" i="0" u="none" strike="noStrike" cap="none" normalizeH="0" baseline="0" smtClean="0">
                          <a:ln>
                            <a:noFill/>
                          </a:ln>
                          <a:solidFill>
                            <a:schemeClr val="tx1"/>
                          </a:solidFill>
                          <a:effectLst/>
                          <a:latin typeface="Helvetica" pitchFamily="34" charset="0"/>
                          <a:ea typeface="Helvetica" pitchFamily="34" charset="0"/>
                          <a:cs typeface="Helvetica" pitchFamily="34" charset="0"/>
                          <a:sym typeface="Helvetica" pitchFamily="34" charset="0"/>
                        </a:rPr>
                        <a:t>Ed</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350044">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charset="0"/>
                        <a:buNone/>
                        <a:tabLst/>
                      </a:pPr>
                      <a:r>
                        <a:rPr kumimoji="0" lang="en-US" sz="1800" b="0" i="0" u="none" strike="noStrike" cap="none" normalizeH="0" baseline="0" smtClean="0">
                          <a:ln>
                            <a:noFill/>
                          </a:ln>
                          <a:solidFill>
                            <a:schemeClr val="tx1"/>
                          </a:solidFill>
                          <a:effectLst/>
                          <a:latin typeface="Helvetica" pitchFamily="34" charset="0"/>
                          <a:ea typeface="Helvetica" pitchFamily="34" charset="0"/>
                          <a:cs typeface="Helvetica" pitchFamily="34" charset="0"/>
                          <a:sym typeface="Helvetica" pitchFamily="34" charset="0"/>
                        </a:rPr>
                        <a:t>Dave</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charset="0"/>
                        <a:buNone/>
                        <a:tabLst/>
                      </a:pPr>
                      <a:r>
                        <a:rPr kumimoji="0" lang="en-US" sz="1800" b="0" i="0" u="none" strike="noStrike" cap="none" normalizeH="0" baseline="0" smtClean="0">
                          <a:ln>
                            <a:noFill/>
                          </a:ln>
                          <a:solidFill>
                            <a:schemeClr val="tx1"/>
                          </a:solidFill>
                          <a:effectLst/>
                          <a:latin typeface="Helvetica" pitchFamily="34" charset="0"/>
                          <a:ea typeface="Helvetica" pitchFamily="34" charset="0"/>
                          <a:cs typeface="Helvetica" pitchFamily="34" charset="0"/>
                          <a:sym typeface="Helvetica" pitchFamily="34" charset="0"/>
                        </a:rPr>
                        <a:t>Fred</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350044">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charset="0"/>
                        <a:buNone/>
                        <a:tabLst/>
                      </a:pPr>
                      <a:r>
                        <a:rPr kumimoji="0" lang="en-US" sz="1800" b="0" i="0" u="none" strike="noStrike" cap="none" normalizeH="0" baseline="0" smtClean="0">
                          <a:ln>
                            <a:noFill/>
                          </a:ln>
                          <a:solidFill>
                            <a:schemeClr val="tx1"/>
                          </a:solidFill>
                          <a:effectLst/>
                          <a:latin typeface="Helvetica" pitchFamily="34" charset="0"/>
                          <a:ea typeface="Helvetica" pitchFamily="34" charset="0"/>
                          <a:cs typeface="Helvetica" pitchFamily="34" charset="0"/>
                          <a:sym typeface="Helvetica" pitchFamily="34" charset="0"/>
                        </a:rPr>
                        <a:t>Dave</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charset="0"/>
                        <a:buNone/>
                        <a:tabLst/>
                      </a:pPr>
                      <a:r>
                        <a:rPr kumimoji="0" lang="en-US" sz="1800" b="0" i="0" u="none" strike="noStrike" cap="none" normalizeH="0" baseline="0" smtClean="0">
                          <a:ln>
                            <a:noFill/>
                          </a:ln>
                          <a:solidFill>
                            <a:schemeClr val="tx1"/>
                          </a:solidFill>
                          <a:effectLst/>
                          <a:latin typeface="Helvetica" pitchFamily="34" charset="0"/>
                          <a:ea typeface="Helvetica" pitchFamily="34" charset="0"/>
                          <a:cs typeface="Helvetica" pitchFamily="34" charset="0"/>
                          <a:sym typeface="Helvetica" pitchFamily="34" charset="0"/>
                        </a:rPr>
                        <a:t>Greg</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350044">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charset="0"/>
                        <a:buNone/>
                        <a:tabLst/>
                      </a:pPr>
                      <a:r>
                        <a:rPr kumimoji="0" lang="en-US" sz="1800" b="0" i="0" u="none" strike="noStrike" cap="none" normalizeH="0" baseline="0" smtClean="0">
                          <a:ln>
                            <a:noFill/>
                          </a:ln>
                          <a:solidFill>
                            <a:schemeClr val="tx1"/>
                          </a:solidFill>
                          <a:effectLst/>
                          <a:latin typeface="Helvetica" pitchFamily="34" charset="0"/>
                          <a:ea typeface="Helvetica" pitchFamily="34" charset="0"/>
                          <a:cs typeface="Helvetica" pitchFamily="34" charset="0"/>
                          <a:sym typeface="Helvetica" pitchFamily="34" charset="0"/>
                        </a:rPr>
                        <a:t>Ed</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charset="0"/>
                        <a:buNone/>
                        <a:tabLst/>
                      </a:pPr>
                      <a:r>
                        <a:rPr kumimoji="0" lang="en-US" sz="1800" b="0" i="0" u="none" strike="noStrike" cap="none" normalizeH="0" baseline="0" smtClean="0">
                          <a:ln>
                            <a:noFill/>
                          </a:ln>
                          <a:solidFill>
                            <a:schemeClr val="tx1"/>
                          </a:solidFill>
                          <a:effectLst/>
                          <a:latin typeface="Helvetica" pitchFamily="34" charset="0"/>
                          <a:ea typeface="Helvetica" pitchFamily="34" charset="0"/>
                          <a:cs typeface="Helvetica" pitchFamily="34" charset="0"/>
                          <a:sym typeface="Helvetica" pitchFamily="34" charset="0"/>
                        </a:rPr>
                        <a:t>Greg</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350044">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charset="0"/>
                        <a:buNone/>
                        <a:tabLst/>
                      </a:pPr>
                      <a:r>
                        <a:rPr kumimoji="0" lang="en-US" sz="1800" b="0" i="0" u="none" strike="noStrike" cap="none" normalizeH="0" baseline="0" smtClean="0">
                          <a:ln>
                            <a:noFill/>
                          </a:ln>
                          <a:solidFill>
                            <a:schemeClr val="tx1"/>
                          </a:solidFill>
                          <a:effectLst/>
                          <a:latin typeface="Helvetica" pitchFamily="34" charset="0"/>
                          <a:ea typeface="Helvetica" pitchFamily="34" charset="0"/>
                          <a:cs typeface="Helvetica" pitchFamily="34" charset="0"/>
                          <a:sym typeface="Helvetica" pitchFamily="34" charset="0"/>
                        </a:rPr>
                        <a:t>Ed</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charset="0"/>
                        <a:buNone/>
                        <a:tabLst/>
                      </a:pPr>
                      <a:r>
                        <a:rPr kumimoji="0" lang="en-US" sz="1800" b="0" i="0" u="none" strike="noStrike" cap="none" normalizeH="0" baseline="0" smtClean="0">
                          <a:ln>
                            <a:noFill/>
                          </a:ln>
                          <a:solidFill>
                            <a:schemeClr val="tx1"/>
                          </a:solidFill>
                          <a:effectLst/>
                          <a:latin typeface="Helvetica" pitchFamily="34" charset="0"/>
                          <a:ea typeface="Helvetica" pitchFamily="34" charset="0"/>
                          <a:cs typeface="Helvetica" pitchFamily="34" charset="0"/>
                          <a:sym typeface="Helvetica" pitchFamily="34" charset="0"/>
                        </a:rPr>
                        <a:t>Harry</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350044">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charset="0"/>
                        <a:buNone/>
                        <a:tabLst/>
                      </a:pPr>
                      <a:r>
                        <a:rPr kumimoji="0" lang="en-US" sz="1800" b="0" i="0" u="none" strike="noStrike" cap="none" normalizeH="0" baseline="0" smtClean="0">
                          <a:ln>
                            <a:noFill/>
                          </a:ln>
                          <a:solidFill>
                            <a:schemeClr val="tx1"/>
                          </a:solidFill>
                          <a:effectLst/>
                          <a:latin typeface="Helvetica" pitchFamily="34" charset="0"/>
                          <a:ea typeface="Helvetica" pitchFamily="34" charset="0"/>
                          <a:cs typeface="Helvetica" pitchFamily="34" charset="0"/>
                          <a:sym typeface="Helvetica" pitchFamily="34" charset="0"/>
                        </a:rPr>
                        <a:t>Fred</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charset="0"/>
                        <a:buNone/>
                        <a:tabLst/>
                      </a:pPr>
                      <a:r>
                        <a:rPr kumimoji="0" lang="en-US" sz="1800" b="0" i="0" u="none" strike="noStrike" cap="none" normalizeH="0" baseline="0" smtClean="0">
                          <a:ln>
                            <a:noFill/>
                          </a:ln>
                          <a:solidFill>
                            <a:schemeClr val="tx1"/>
                          </a:solidFill>
                          <a:effectLst/>
                          <a:latin typeface="Helvetica" pitchFamily="34" charset="0"/>
                          <a:ea typeface="Helvetica" pitchFamily="34" charset="0"/>
                          <a:cs typeface="Helvetica" pitchFamily="34" charset="0"/>
                          <a:sym typeface="Helvetica" pitchFamily="34" charset="0"/>
                        </a:rPr>
                        <a:t>Greg</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350044">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charset="0"/>
                        <a:buNone/>
                        <a:tabLst/>
                      </a:pPr>
                      <a:r>
                        <a:rPr kumimoji="0" lang="en-US" sz="1800" b="0" i="0" u="none" strike="noStrike" cap="none" normalizeH="0" baseline="0" smtClean="0">
                          <a:ln>
                            <a:noFill/>
                          </a:ln>
                          <a:solidFill>
                            <a:schemeClr val="tx1"/>
                          </a:solidFill>
                          <a:effectLst/>
                          <a:latin typeface="Helvetica" pitchFamily="34" charset="0"/>
                          <a:ea typeface="Helvetica" pitchFamily="34" charset="0"/>
                          <a:cs typeface="Helvetica" pitchFamily="34" charset="0"/>
                          <a:sym typeface="Helvetica" pitchFamily="34" charset="0"/>
                        </a:rPr>
                        <a:t>Greg</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Helvetica Neue" charset="0"/>
                        <a:buNone/>
                        <a:tabLst/>
                      </a:pPr>
                      <a:r>
                        <a:rPr kumimoji="0" lang="en-US" sz="1800" b="0" i="0" u="none" strike="noStrike" cap="none" normalizeH="0" baseline="0" smtClean="0">
                          <a:ln>
                            <a:noFill/>
                          </a:ln>
                          <a:solidFill>
                            <a:schemeClr val="tx1"/>
                          </a:solidFill>
                          <a:effectLst/>
                          <a:latin typeface="Helvetica" pitchFamily="34" charset="0"/>
                          <a:ea typeface="Helvetica" pitchFamily="34" charset="0"/>
                          <a:cs typeface="Helvetica" pitchFamily="34" charset="0"/>
                          <a:sym typeface="Helvetica" pitchFamily="34" charset="0"/>
                        </a:rPr>
                        <a:t>Harry</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41145" name="Rectangle 185"/>
          <p:cNvSpPr>
            <a:spLocks/>
          </p:cNvSpPr>
          <p:nvPr/>
        </p:nvSpPr>
        <p:spPr bwMode="auto">
          <a:xfrm>
            <a:off x="4571926" y="1665119"/>
            <a:ext cx="1000274" cy="415498"/>
          </a:xfrm>
          <a:prstGeom prst="rect">
            <a:avLst/>
          </a:prstGeom>
          <a:noFill/>
          <a:ln w="12700" cap="flat">
            <a:noFill/>
            <a:miter lim="800000"/>
            <a:headEnd type="none" w="med" len="med"/>
            <a:tailEnd type="none" w="med" len="med"/>
          </a:ln>
        </p:spPr>
        <p:txBody>
          <a:bodyPr wrap="none" lIns="0" tIns="0" rIns="0" bIns="0" anchor="b">
            <a:spAutoFit/>
          </a:bodyPr>
          <a:lstStyle/>
          <a:p>
            <a:r>
              <a:rPr lang="en-US" sz="2700" dirty="0">
                <a:latin typeface="Helvetica Neue Medium" charset="0"/>
                <a:ea typeface="Helvetica Neue Medium" charset="0"/>
                <a:cs typeface="Helvetica Neue Medium" charset="0"/>
                <a:sym typeface="Helvetica Neue Medium" charset="0"/>
              </a:rPr>
              <a:t>Nodes</a:t>
            </a:r>
          </a:p>
        </p:txBody>
      </p:sp>
      <p:sp>
        <p:nvSpPr>
          <p:cNvPr id="41146" name="Rectangle 186"/>
          <p:cNvSpPr>
            <a:spLocks/>
          </p:cNvSpPr>
          <p:nvPr/>
        </p:nvSpPr>
        <p:spPr bwMode="auto">
          <a:xfrm>
            <a:off x="7122598" y="1665119"/>
            <a:ext cx="981038" cy="415498"/>
          </a:xfrm>
          <a:prstGeom prst="rect">
            <a:avLst/>
          </a:prstGeom>
          <a:noFill/>
          <a:ln w="12700" cap="flat">
            <a:noFill/>
            <a:miter lim="800000"/>
            <a:headEnd type="none" w="med" len="med"/>
            <a:tailEnd type="none" w="med" len="med"/>
          </a:ln>
        </p:spPr>
        <p:txBody>
          <a:bodyPr wrap="none" lIns="0" tIns="0" rIns="0" bIns="0" anchor="b">
            <a:spAutoFit/>
          </a:bodyPr>
          <a:lstStyle/>
          <a:p>
            <a:r>
              <a:rPr lang="en-US" sz="2700" dirty="0">
                <a:latin typeface="Helvetica Neue Medium" charset="0"/>
                <a:ea typeface="Helvetica Neue Medium" charset="0"/>
                <a:cs typeface="Helvetica Neue Medium" charset="0"/>
                <a:sym typeface="Helvetica Neue Medium" charset="0"/>
              </a:rPr>
              <a:t>Edges</a:t>
            </a:r>
          </a:p>
        </p:txBody>
      </p:sp>
      <p:sp>
        <p:nvSpPr>
          <p:cNvPr id="10" name="TextBox 9"/>
          <p:cNvSpPr txBox="1"/>
          <p:nvPr/>
        </p:nvSpPr>
        <p:spPr>
          <a:xfrm>
            <a:off x="611560" y="4653136"/>
            <a:ext cx="2699792" cy="1200329"/>
          </a:xfrm>
          <a:prstGeom prst="rect">
            <a:avLst/>
          </a:prstGeom>
          <a:solidFill>
            <a:srgbClr val="FFFF99"/>
          </a:solidFill>
        </p:spPr>
        <p:txBody>
          <a:bodyPr wrap="square" rtlCol="0">
            <a:spAutoFit/>
          </a:bodyPr>
          <a:lstStyle/>
          <a:p>
            <a:r>
              <a:rPr lang="en-US" dirty="0" smtClean="0"/>
              <a:t>Edges from call &amp; email logs:  what did they know and when did they know it?</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Line 1"/>
          <p:cNvSpPr>
            <a:spLocks noChangeShapeType="1"/>
          </p:cNvSpPr>
          <p:nvPr/>
        </p:nvSpPr>
        <p:spPr bwMode="auto">
          <a:xfrm>
            <a:off x="455414" y="1384102"/>
            <a:ext cx="8233172" cy="0"/>
          </a:xfrm>
          <a:prstGeom prst="line">
            <a:avLst/>
          </a:prstGeom>
          <a:noFill/>
          <a:ln w="12700" cap="flat">
            <a:solidFill>
              <a:srgbClr val="888888"/>
            </a:solidFill>
            <a:prstDash val="solid"/>
            <a:miter lim="800000"/>
            <a:headEnd type="none" w="med" len="med"/>
            <a:tailEnd type="none" w="med" len="med"/>
          </a:ln>
        </p:spPr>
        <p:txBody>
          <a:bodyPr lIns="0" tIns="0" rIns="0" bIns="0"/>
          <a:lstStyle/>
          <a:p>
            <a:endParaRPr lang="en-US"/>
          </a:p>
        </p:txBody>
      </p:sp>
      <p:pic>
        <p:nvPicPr>
          <p:cNvPr id="31746" name="Picture 2"/>
          <p:cNvPicPr>
            <a:picLocks noChangeAspect="1" noChangeArrowheads="1"/>
          </p:cNvPicPr>
          <p:nvPr/>
        </p:nvPicPr>
        <p:blipFill>
          <a:blip r:embed="rId3" cstate="print"/>
          <a:srcRect/>
          <a:stretch>
            <a:fillRect/>
          </a:stretch>
        </p:blipFill>
        <p:spPr bwMode="auto">
          <a:xfrm rot="-6597910">
            <a:off x="2164333" y="1077144"/>
            <a:ext cx="5107781" cy="5107781"/>
          </a:xfrm>
          <a:prstGeom prst="rect">
            <a:avLst/>
          </a:prstGeom>
          <a:noFill/>
          <a:ln w="12700" cap="flat">
            <a:noFill/>
            <a:miter lim="800000"/>
            <a:headEnd/>
            <a:tailEnd/>
          </a:ln>
        </p:spPr>
      </p:pic>
      <p:sp>
        <p:nvSpPr>
          <p:cNvPr id="31747" name="Rectangle 3"/>
          <p:cNvSpPr>
            <a:spLocks/>
          </p:cNvSpPr>
          <p:nvPr/>
        </p:nvSpPr>
        <p:spPr bwMode="auto">
          <a:xfrm>
            <a:off x="366117" y="5929312"/>
            <a:ext cx="7884914" cy="785813"/>
          </a:xfrm>
          <a:prstGeom prst="rect">
            <a:avLst/>
          </a:prstGeom>
          <a:noFill/>
          <a:ln w="12700" cap="flat">
            <a:noFill/>
            <a:miter lim="800000"/>
            <a:headEnd type="none" w="med" len="med"/>
            <a:tailEnd type="none" w="med" len="med"/>
          </a:ln>
        </p:spPr>
        <p:txBody>
          <a:bodyPr lIns="0" tIns="0" rIns="0" bIns="0" anchor="b"/>
          <a:lstStyle/>
          <a:p>
            <a:pPr algn="l"/>
            <a:r>
              <a:rPr lang="en-US" sz="1500" dirty="0">
                <a:ea typeface="Helvetica Neue Light" charset="0"/>
                <a:cs typeface="Helvetica Neue Light" charset="0"/>
              </a:rPr>
              <a:t>J. </a:t>
            </a:r>
            <a:r>
              <a:rPr lang="en-US" sz="1500" dirty="0" err="1">
                <a:ea typeface="Helvetica Neue Light" charset="0"/>
                <a:cs typeface="Helvetica Neue Light" charset="0"/>
              </a:rPr>
              <a:t>Onnela</a:t>
            </a:r>
            <a:r>
              <a:rPr lang="en-US" sz="1500" dirty="0">
                <a:ea typeface="Helvetica Neue Light" charset="0"/>
                <a:cs typeface="Helvetica Neue Light" charset="0"/>
              </a:rPr>
              <a:t> et al.  </a:t>
            </a:r>
          </a:p>
          <a:p>
            <a:pPr algn="l"/>
            <a:r>
              <a:rPr lang="en-US" sz="1500" i="1" dirty="0">
                <a:ea typeface="Helvetica Neue Light" charset="0"/>
                <a:cs typeface="Helvetica Neue Light" charset="0"/>
              </a:rPr>
              <a:t>Structure and tie strengths in mobile communication networks,</a:t>
            </a:r>
          </a:p>
          <a:p>
            <a:pPr algn="l"/>
            <a:r>
              <a:rPr lang="en-US" sz="1500" dirty="0">
                <a:ea typeface="Helvetica Neue Light" charset="0"/>
                <a:cs typeface="Helvetica Neue Light" charset="0"/>
              </a:rPr>
              <a:t>Proceedings of the National Academy of Sciences,</a:t>
            </a:r>
            <a:r>
              <a:rPr lang="en-US" sz="1500" i="1" dirty="0">
                <a:ea typeface="Helvetica Neue Light" charset="0"/>
                <a:cs typeface="Helvetica Neue Light" charset="0"/>
              </a:rPr>
              <a:t> 2007</a:t>
            </a:r>
          </a:p>
        </p:txBody>
      </p:sp>
      <p:sp>
        <p:nvSpPr>
          <p:cNvPr id="31748" name="Rectangle 4"/>
          <p:cNvSpPr>
            <a:spLocks noChangeArrowheads="1"/>
          </p:cNvSpPr>
          <p:nvPr>
            <p:ph type="title"/>
          </p:nvPr>
        </p:nvSpPr>
        <p:spPr>
          <a:xfrm>
            <a:off x="107504" y="274638"/>
            <a:ext cx="9217024" cy="1143000"/>
          </a:xfrm>
          <a:ln/>
        </p:spPr>
        <p:txBody>
          <a:bodyPr/>
          <a:lstStyle/>
          <a:p>
            <a:r>
              <a:rPr lang="en-US" dirty="0" smtClean="0"/>
              <a:t>We could learn so much about how society works if we could freely analyze these data sets.</a:t>
            </a:r>
            <a:endParaRPr lang="en-US" dirty="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a:grpSpLocks/>
          </p:cNvGrpSpPr>
          <p:nvPr/>
        </p:nvGrpSpPr>
        <p:grpSpPr bwMode="auto">
          <a:xfrm>
            <a:off x="-828600" y="980728"/>
            <a:ext cx="10309341" cy="13343186"/>
            <a:chOff x="0" y="0"/>
            <a:chExt cx="9237" cy="11953"/>
          </a:xfrm>
        </p:grpSpPr>
        <p:pic>
          <p:nvPicPr>
            <p:cNvPr id="45057" name="Picture 1"/>
            <p:cNvPicPr>
              <a:picLocks noChangeAspect="1" noChangeArrowheads="1"/>
            </p:cNvPicPr>
            <p:nvPr/>
          </p:nvPicPr>
          <p:blipFill>
            <a:blip r:embed="rId3" cstate="print"/>
            <a:srcRect/>
            <a:stretch>
              <a:fillRect/>
            </a:stretch>
          </p:blipFill>
          <p:spPr bwMode="auto">
            <a:xfrm>
              <a:off x="0" y="0"/>
              <a:ext cx="9237" cy="11953"/>
            </a:xfrm>
            <a:prstGeom prst="rect">
              <a:avLst/>
            </a:prstGeom>
            <a:noFill/>
            <a:ln w="12700" cap="flat">
              <a:noFill/>
              <a:miter lim="800000"/>
              <a:headEnd/>
              <a:tailEnd/>
            </a:ln>
          </p:spPr>
        </p:pic>
        <p:sp>
          <p:nvSpPr>
            <p:cNvPr id="45058" name="Rectangle 2"/>
            <p:cNvSpPr>
              <a:spLocks/>
            </p:cNvSpPr>
            <p:nvPr/>
          </p:nvSpPr>
          <p:spPr bwMode="auto">
            <a:xfrm>
              <a:off x="5919" y="523"/>
              <a:ext cx="2217" cy="1740"/>
            </a:xfrm>
            <a:prstGeom prst="rect">
              <a:avLst/>
            </a:prstGeom>
            <a:solidFill>
              <a:srgbClr val="FFFFFF"/>
            </a:solidFill>
            <a:ln w="25400" cap="flat">
              <a:noFill/>
              <a:miter lim="800000"/>
              <a:headEnd type="none" w="med" len="med"/>
              <a:tailEnd type="none" w="med" len="med"/>
            </a:ln>
          </p:spPr>
          <p:txBody>
            <a:bodyPr lIns="0" tIns="0" rIns="0" bIns="0"/>
            <a:lstStyle/>
            <a:p>
              <a:endParaRPr lang="en-US"/>
            </a:p>
          </p:txBody>
        </p:sp>
        <p:sp>
          <p:nvSpPr>
            <p:cNvPr id="45059" name="Rectangle 3"/>
            <p:cNvSpPr>
              <a:spLocks/>
            </p:cNvSpPr>
            <p:nvPr/>
          </p:nvSpPr>
          <p:spPr bwMode="auto">
            <a:xfrm>
              <a:off x="924" y="523"/>
              <a:ext cx="4964" cy="523"/>
            </a:xfrm>
            <a:prstGeom prst="rect">
              <a:avLst/>
            </a:prstGeom>
            <a:solidFill>
              <a:srgbClr val="FFFFFF"/>
            </a:solidFill>
            <a:ln w="25400" cap="flat">
              <a:noFill/>
              <a:miter lim="800000"/>
              <a:headEnd type="none" w="med" len="med"/>
              <a:tailEnd type="none" w="med" len="med"/>
            </a:ln>
          </p:spPr>
          <p:txBody>
            <a:bodyPr lIns="0" tIns="0" rIns="0" bIns="0"/>
            <a:lstStyle/>
            <a:p>
              <a:endParaRPr lang="en-US"/>
            </a:p>
          </p:txBody>
        </p:sp>
        <p:sp>
          <p:nvSpPr>
            <p:cNvPr id="45060" name="Rectangle 4"/>
            <p:cNvSpPr>
              <a:spLocks/>
            </p:cNvSpPr>
            <p:nvPr/>
          </p:nvSpPr>
          <p:spPr bwMode="auto">
            <a:xfrm>
              <a:off x="924" y="1062"/>
              <a:ext cx="454" cy="523"/>
            </a:xfrm>
            <a:prstGeom prst="rect">
              <a:avLst/>
            </a:prstGeom>
            <a:solidFill>
              <a:srgbClr val="FFFFFF"/>
            </a:solidFill>
            <a:ln w="25400" cap="flat">
              <a:noFill/>
              <a:miter lim="800000"/>
              <a:headEnd type="none" w="med" len="med"/>
              <a:tailEnd type="none" w="med" len="med"/>
            </a:ln>
          </p:spPr>
          <p:txBody>
            <a:bodyPr lIns="0" tIns="0" rIns="0" bIns="0"/>
            <a:lstStyle/>
            <a:p>
              <a:endParaRPr lang="en-US"/>
            </a:p>
          </p:txBody>
        </p:sp>
        <p:sp>
          <p:nvSpPr>
            <p:cNvPr id="45061" name="Rectangle 5"/>
            <p:cNvSpPr>
              <a:spLocks/>
            </p:cNvSpPr>
            <p:nvPr/>
          </p:nvSpPr>
          <p:spPr bwMode="auto">
            <a:xfrm>
              <a:off x="824" y="4674"/>
              <a:ext cx="8383" cy="5774"/>
            </a:xfrm>
            <a:prstGeom prst="rect">
              <a:avLst/>
            </a:prstGeom>
            <a:solidFill>
              <a:srgbClr val="FFFFFF"/>
            </a:solidFill>
            <a:ln w="25400" cap="flat">
              <a:noFill/>
              <a:miter lim="800000"/>
              <a:headEnd type="none" w="med" len="med"/>
              <a:tailEnd type="none" w="med" len="med"/>
            </a:ln>
          </p:spPr>
          <p:txBody>
            <a:bodyPr lIns="0" tIns="0" rIns="0" bIns="0"/>
            <a:lstStyle/>
            <a:p>
              <a:endParaRPr lang="en-US"/>
            </a:p>
          </p:txBody>
        </p:sp>
      </p:grpSp>
      <p:sp>
        <p:nvSpPr>
          <p:cNvPr id="45063" name="Line 7"/>
          <p:cNvSpPr>
            <a:spLocks noChangeShapeType="1"/>
          </p:cNvSpPr>
          <p:nvPr/>
        </p:nvSpPr>
        <p:spPr bwMode="auto">
          <a:xfrm>
            <a:off x="455414" y="1384102"/>
            <a:ext cx="8233172" cy="0"/>
          </a:xfrm>
          <a:prstGeom prst="line">
            <a:avLst/>
          </a:prstGeom>
          <a:noFill/>
          <a:ln w="12700" cap="flat">
            <a:solidFill>
              <a:srgbClr val="888888"/>
            </a:solidFill>
            <a:prstDash val="solid"/>
            <a:miter lim="800000"/>
            <a:headEnd type="none" w="med" len="med"/>
            <a:tailEnd type="none" w="med" len="med"/>
          </a:ln>
        </p:spPr>
        <p:txBody>
          <a:bodyPr lIns="0" tIns="0" rIns="0" bIns="0"/>
          <a:lstStyle/>
          <a:p>
            <a:endParaRPr lang="en-US"/>
          </a:p>
        </p:txBody>
      </p:sp>
      <p:sp>
        <p:nvSpPr>
          <p:cNvPr id="45064" name="Rectangle 8"/>
          <p:cNvSpPr>
            <a:spLocks/>
          </p:cNvSpPr>
          <p:nvPr/>
        </p:nvSpPr>
        <p:spPr bwMode="auto">
          <a:xfrm>
            <a:off x="744513" y="1509117"/>
            <a:ext cx="4357688" cy="419695"/>
          </a:xfrm>
          <a:prstGeom prst="rect">
            <a:avLst/>
          </a:prstGeom>
          <a:noFill/>
          <a:ln w="12700" cap="flat">
            <a:noFill/>
            <a:miter lim="800000"/>
            <a:headEnd type="none" w="med" len="med"/>
            <a:tailEnd type="none" w="med" len="med"/>
          </a:ln>
        </p:spPr>
        <p:txBody>
          <a:bodyPr lIns="0" tIns="0" rIns="0" bIns="0" anchor="b"/>
          <a:lstStyle/>
          <a:p>
            <a:r>
              <a:rPr lang="en-US" sz="2400" dirty="0">
                <a:latin typeface="Helvetica Neue" charset="0"/>
                <a:ea typeface="Helvetica Neue" charset="0"/>
                <a:cs typeface="Helvetica Neue" charset="0"/>
                <a:sym typeface="Helvetica Neue" charset="0"/>
              </a:rPr>
              <a:t>Naively Anonymized Network</a:t>
            </a:r>
          </a:p>
        </p:txBody>
      </p:sp>
      <p:sp>
        <p:nvSpPr>
          <p:cNvPr id="45065" name="Text Box 9"/>
          <p:cNvSpPr txBox="1">
            <a:spLocks noChangeArrowheads="1"/>
          </p:cNvSpPr>
          <p:nvPr/>
        </p:nvSpPr>
        <p:spPr bwMode="auto">
          <a:xfrm>
            <a:off x="8626078" y="6465094"/>
            <a:ext cx="218777" cy="214313"/>
          </a:xfrm>
          <a:prstGeom prst="rect">
            <a:avLst/>
          </a:prstGeom>
          <a:noFill/>
          <a:ln w="12700">
            <a:noFill/>
            <a:miter lim="800000"/>
            <a:headEnd/>
            <a:tailEnd/>
          </a:ln>
        </p:spPr>
        <p:txBody>
          <a:bodyPr wrap="none" lIns="64291" tIns="32146" rIns="64291" bIns="32146"/>
          <a:lstStyle/>
          <a:p>
            <a:pPr algn="r"/>
            <a:fld id="{365AAE0D-DF32-42DE-90E2-6EC1ADEFBB84}" type="slidenum">
              <a:rPr lang="en-US" sz="1000">
                <a:latin typeface="Helvetica Neue" charset="0"/>
                <a:ea typeface="Helvetica Neue" charset="0"/>
                <a:cs typeface="Helvetica Neue" charset="0"/>
                <a:sym typeface="Helvetica Neue" charset="0"/>
              </a:rPr>
              <a:pPr algn="r"/>
              <a:t>18</a:t>
            </a:fld>
            <a:endParaRPr lang="en-US" sz="1000" dirty="0">
              <a:latin typeface="Helvetica Neue" charset="0"/>
              <a:ea typeface="Helvetica Neue" charset="0"/>
              <a:cs typeface="Helvetica Neue" charset="0"/>
              <a:sym typeface="Helvetica Neue" charset="0"/>
            </a:endParaRPr>
          </a:p>
        </p:txBody>
      </p:sp>
      <p:grpSp>
        <p:nvGrpSpPr>
          <p:cNvPr id="3" name="Group 13"/>
          <p:cNvGrpSpPr>
            <a:grpSpLocks/>
          </p:cNvGrpSpPr>
          <p:nvPr/>
        </p:nvGrpSpPr>
        <p:grpSpPr bwMode="auto">
          <a:xfrm>
            <a:off x="3366493" y="2165449"/>
            <a:ext cx="1088306" cy="772418"/>
            <a:chOff x="0" y="0"/>
            <a:chExt cx="975" cy="691"/>
          </a:xfrm>
        </p:grpSpPr>
        <p:sp>
          <p:nvSpPr>
            <p:cNvPr id="45067" name="Line 11"/>
            <p:cNvSpPr>
              <a:spLocks noChangeShapeType="1"/>
            </p:cNvSpPr>
            <p:nvPr/>
          </p:nvSpPr>
          <p:spPr bwMode="auto">
            <a:xfrm rot="10800000" flipH="1">
              <a:off x="349" y="0"/>
              <a:ext cx="626" cy="411"/>
            </a:xfrm>
            <a:prstGeom prst="line">
              <a:avLst/>
            </a:prstGeom>
            <a:noFill/>
            <a:ln w="114300" cap="flat">
              <a:solidFill>
                <a:srgbClr val="800000"/>
              </a:solidFill>
              <a:prstDash val="solid"/>
              <a:miter lim="800000"/>
              <a:headEnd type="triangle" w="med" len="med"/>
              <a:tailEnd type="none" w="med" len="med"/>
            </a:ln>
          </p:spPr>
          <p:txBody>
            <a:bodyPr lIns="0" tIns="0" rIns="0" bIns="0"/>
            <a:lstStyle/>
            <a:p>
              <a:endParaRPr lang="en-US"/>
            </a:p>
          </p:txBody>
        </p:sp>
        <p:sp>
          <p:nvSpPr>
            <p:cNvPr id="45068" name="Oval 12"/>
            <p:cNvSpPr>
              <a:spLocks/>
            </p:cNvSpPr>
            <p:nvPr/>
          </p:nvSpPr>
          <p:spPr bwMode="auto">
            <a:xfrm>
              <a:off x="0" y="331"/>
              <a:ext cx="360" cy="360"/>
            </a:xfrm>
            <a:prstGeom prst="ellipse">
              <a:avLst/>
            </a:prstGeom>
            <a:noFill/>
            <a:ln w="63500" cap="flat">
              <a:solidFill>
                <a:srgbClr val="800000"/>
              </a:solidFill>
              <a:prstDash val="solid"/>
              <a:miter lim="800000"/>
              <a:headEnd type="none" w="med" len="med"/>
              <a:tailEnd type="none" w="med" len="med"/>
            </a:ln>
          </p:spPr>
          <p:txBody>
            <a:bodyPr lIns="0" tIns="0" rIns="0" bIns="0"/>
            <a:lstStyle/>
            <a:p>
              <a:endParaRPr lang="en-US"/>
            </a:p>
          </p:txBody>
        </p:sp>
      </p:grpSp>
      <p:grpSp>
        <p:nvGrpSpPr>
          <p:cNvPr id="4" name="Group 18"/>
          <p:cNvGrpSpPr>
            <a:grpSpLocks/>
          </p:cNvGrpSpPr>
          <p:nvPr/>
        </p:nvGrpSpPr>
        <p:grpSpPr bwMode="auto">
          <a:xfrm>
            <a:off x="6376934" y="1614041"/>
            <a:ext cx="2389766" cy="2002483"/>
            <a:chOff x="41" y="54"/>
            <a:chExt cx="2140" cy="1794"/>
          </a:xfrm>
        </p:grpSpPr>
        <p:pic>
          <p:nvPicPr>
            <p:cNvPr id="45072" name="Picture 16"/>
            <p:cNvPicPr>
              <a:picLocks noChangeAspect="1" noChangeArrowheads="1"/>
            </p:cNvPicPr>
            <p:nvPr/>
          </p:nvPicPr>
          <p:blipFill>
            <a:blip r:embed="rId4" cstate="print"/>
            <a:srcRect/>
            <a:stretch>
              <a:fillRect/>
            </a:stretch>
          </p:blipFill>
          <p:spPr bwMode="auto">
            <a:xfrm>
              <a:off x="455" y="544"/>
              <a:ext cx="1304" cy="1304"/>
            </a:xfrm>
            <a:prstGeom prst="rect">
              <a:avLst/>
            </a:prstGeom>
            <a:noFill/>
            <a:ln w="12700" cap="flat">
              <a:noFill/>
              <a:miter lim="800000"/>
              <a:headEnd/>
              <a:tailEnd/>
            </a:ln>
          </p:spPr>
        </p:pic>
        <p:sp>
          <p:nvSpPr>
            <p:cNvPr id="45073" name="Rectangle 17"/>
            <p:cNvSpPr>
              <a:spLocks/>
            </p:cNvSpPr>
            <p:nvPr/>
          </p:nvSpPr>
          <p:spPr bwMode="auto">
            <a:xfrm>
              <a:off x="41" y="54"/>
              <a:ext cx="2140" cy="290"/>
            </a:xfrm>
            <a:prstGeom prst="rect">
              <a:avLst/>
            </a:prstGeom>
            <a:noFill/>
            <a:ln w="12700" cap="flat">
              <a:noFill/>
              <a:miter lim="800000"/>
              <a:headEnd type="none" w="med" len="med"/>
              <a:tailEnd type="none" w="med" len="med"/>
            </a:ln>
          </p:spPr>
          <p:txBody>
            <a:bodyPr wrap="none" lIns="0" tIns="0" rIns="0" bIns="0" anchor="b">
              <a:spAutoFit/>
            </a:bodyPr>
            <a:lstStyle/>
            <a:p>
              <a:r>
                <a:rPr lang="en-US" sz="2100" dirty="0">
                  <a:latin typeface="Helvetica Neue" charset="0"/>
                  <a:ea typeface="Helvetica Neue" charset="0"/>
                  <a:cs typeface="Helvetica Neue" charset="0"/>
                  <a:sym typeface="Helvetica Neue" charset="0"/>
                </a:rPr>
                <a:t>External information</a:t>
              </a:r>
            </a:p>
          </p:txBody>
        </p:sp>
      </p:grpSp>
      <p:pic>
        <p:nvPicPr>
          <p:cNvPr id="45075" name="Picture 19"/>
          <p:cNvPicPr>
            <a:picLocks noChangeAspect="1" noChangeArrowheads="1"/>
          </p:cNvPicPr>
          <p:nvPr/>
        </p:nvPicPr>
        <p:blipFill>
          <a:blip r:embed="rId5" cstate="print"/>
          <a:srcRect/>
          <a:stretch>
            <a:fillRect/>
          </a:stretch>
        </p:blipFill>
        <p:spPr bwMode="auto">
          <a:xfrm>
            <a:off x="6768703" y="4125516"/>
            <a:ext cx="1607344" cy="1607344"/>
          </a:xfrm>
          <a:prstGeom prst="rect">
            <a:avLst/>
          </a:prstGeom>
          <a:noFill/>
          <a:ln w="12700" cap="flat">
            <a:noFill/>
            <a:miter lim="800000"/>
            <a:headEnd/>
            <a:tailEnd/>
          </a:ln>
        </p:spPr>
      </p:pic>
      <p:grpSp>
        <p:nvGrpSpPr>
          <p:cNvPr id="5" name="Group 32"/>
          <p:cNvGrpSpPr>
            <a:grpSpLocks/>
          </p:cNvGrpSpPr>
          <p:nvPr/>
        </p:nvGrpSpPr>
        <p:grpSpPr bwMode="auto">
          <a:xfrm>
            <a:off x="2187774" y="2504777"/>
            <a:ext cx="3686845" cy="2665512"/>
            <a:chOff x="0" y="0"/>
            <a:chExt cx="3303" cy="2387"/>
          </a:xfrm>
        </p:grpSpPr>
        <p:grpSp>
          <p:nvGrpSpPr>
            <p:cNvPr id="6" name="Group 22"/>
            <p:cNvGrpSpPr>
              <a:grpSpLocks/>
            </p:cNvGrpSpPr>
            <p:nvPr/>
          </p:nvGrpSpPr>
          <p:grpSpPr bwMode="auto">
            <a:xfrm>
              <a:off x="0" y="1576"/>
              <a:ext cx="975" cy="691"/>
              <a:chOff x="0" y="0"/>
              <a:chExt cx="975" cy="691"/>
            </a:xfrm>
          </p:grpSpPr>
          <p:sp>
            <p:nvSpPr>
              <p:cNvPr id="45076" name="Line 20"/>
              <p:cNvSpPr>
                <a:spLocks noChangeShapeType="1"/>
              </p:cNvSpPr>
              <p:nvPr/>
            </p:nvSpPr>
            <p:spPr bwMode="auto">
              <a:xfrm rot="10800000" flipH="1">
                <a:off x="349" y="0"/>
                <a:ext cx="626" cy="411"/>
              </a:xfrm>
              <a:prstGeom prst="line">
                <a:avLst/>
              </a:prstGeom>
              <a:noFill/>
              <a:ln w="114300" cap="flat">
                <a:solidFill>
                  <a:srgbClr val="004080"/>
                </a:solidFill>
                <a:prstDash val="solid"/>
                <a:miter lim="800000"/>
                <a:headEnd type="triangle" w="med" len="med"/>
                <a:tailEnd type="none" w="med" len="med"/>
              </a:ln>
            </p:spPr>
            <p:txBody>
              <a:bodyPr lIns="0" tIns="0" rIns="0" bIns="0"/>
              <a:lstStyle/>
              <a:p>
                <a:endParaRPr lang="en-US"/>
              </a:p>
            </p:txBody>
          </p:sp>
          <p:sp>
            <p:nvSpPr>
              <p:cNvPr id="45077" name="Oval 21"/>
              <p:cNvSpPr>
                <a:spLocks/>
              </p:cNvSpPr>
              <p:nvPr/>
            </p:nvSpPr>
            <p:spPr bwMode="auto">
              <a:xfrm>
                <a:off x="0" y="331"/>
                <a:ext cx="360" cy="360"/>
              </a:xfrm>
              <a:prstGeom prst="ellipse">
                <a:avLst/>
              </a:prstGeom>
              <a:noFill/>
              <a:ln w="63500" cap="flat">
                <a:solidFill>
                  <a:srgbClr val="004080"/>
                </a:solidFill>
                <a:prstDash val="solid"/>
                <a:miter lim="800000"/>
                <a:headEnd type="none" w="med" len="med"/>
                <a:tailEnd type="none" w="med" len="med"/>
              </a:ln>
            </p:spPr>
            <p:txBody>
              <a:bodyPr lIns="0" tIns="0" rIns="0" bIns="0"/>
              <a:lstStyle/>
              <a:p>
                <a:endParaRPr lang="en-US"/>
              </a:p>
            </p:txBody>
          </p:sp>
        </p:grpSp>
        <p:grpSp>
          <p:nvGrpSpPr>
            <p:cNvPr id="7" name="Group 25"/>
            <p:cNvGrpSpPr>
              <a:grpSpLocks/>
            </p:cNvGrpSpPr>
            <p:nvPr/>
          </p:nvGrpSpPr>
          <p:grpSpPr bwMode="auto">
            <a:xfrm>
              <a:off x="2328" y="0"/>
              <a:ext cx="975" cy="691"/>
              <a:chOff x="0" y="0"/>
              <a:chExt cx="975" cy="691"/>
            </a:xfrm>
          </p:grpSpPr>
          <p:sp>
            <p:nvSpPr>
              <p:cNvPr id="45079" name="Line 23"/>
              <p:cNvSpPr>
                <a:spLocks noChangeShapeType="1"/>
              </p:cNvSpPr>
              <p:nvPr/>
            </p:nvSpPr>
            <p:spPr bwMode="auto">
              <a:xfrm rot="10800000" flipH="1">
                <a:off x="349" y="0"/>
                <a:ext cx="626" cy="411"/>
              </a:xfrm>
              <a:prstGeom prst="line">
                <a:avLst/>
              </a:prstGeom>
              <a:noFill/>
              <a:ln w="114300" cap="flat">
                <a:solidFill>
                  <a:srgbClr val="004080"/>
                </a:solidFill>
                <a:prstDash val="solid"/>
                <a:miter lim="800000"/>
                <a:headEnd type="triangle" w="med" len="med"/>
                <a:tailEnd type="none" w="med" len="med"/>
              </a:ln>
            </p:spPr>
            <p:txBody>
              <a:bodyPr lIns="0" tIns="0" rIns="0" bIns="0"/>
              <a:lstStyle/>
              <a:p>
                <a:endParaRPr lang="en-US"/>
              </a:p>
            </p:txBody>
          </p:sp>
          <p:sp>
            <p:nvSpPr>
              <p:cNvPr id="45080" name="Oval 24"/>
              <p:cNvSpPr>
                <a:spLocks/>
              </p:cNvSpPr>
              <p:nvPr/>
            </p:nvSpPr>
            <p:spPr bwMode="auto">
              <a:xfrm>
                <a:off x="0" y="331"/>
                <a:ext cx="360" cy="360"/>
              </a:xfrm>
              <a:prstGeom prst="ellipse">
                <a:avLst/>
              </a:prstGeom>
              <a:noFill/>
              <a:ln w="63500" cap="flat">
                <a:solidFill>
                  <a:srgbClr val="004080"/>
                </a:solidFill>
                <a:prstDash val="solid"/>
                <a:miter lim="800000"/>
                <a:headEnd type="none" w="med" len="med"/>
                <a:tailEnd type="none" w="med" len="med"/>
              </a:ln>
            </p:spPr>
            <p:txBody>
              <a:bodyPr lIns="0" tIns="0" rIns="0" bIns="0"/>
              <a:lstStyle/>
              <a:p>
                <a:endParaRPr lang="en-US"/>
              </a:p>
            </p:txBody>
          </p:sp>
        </p:grpSp>
        <p:grpSp>
          <p:nvGrpSpPr>
            <p:cNvPr id="8" name="Group 28"/>
            <p:cNvGrpSpPr>
              <a:grpSpLocks/>
            </p:cNvGrpSpPr>
            <p:nvPr/>
          </p:nvGrpSpPr>
          <p:grpSpPr bwMode="auto">
            <a:xfrm>
              <a:off x="1008" y="1656"/>
              <a:ext cx="1063" cy="731"/>
              <a:chOff x="0" y="0"/>
              <a:chExt cx="1063" cy="731"/>
            </a:xfrm>
          </p:grpSpPr>
          <p:sp>
            <p:nvSpPr>
              <p:cNvPr id="45082" name="Line 26"/>
              <p:cNvSpPr>
                <a:spLocks noChangeShapeType="1"/>
              </p:cNvSpPr>
              <p:nvPr/>
            </p:nvSpPr>
            <p:spPr bwMode="auto">
              <a:xfrm rot="10800000" flipH="1">
                <a:off x="437" y="0"/>
                <a:ext cx="626" cy="411"/>
              </a:xfrm>
              <a:prstGeom prst="line">
                <a:avLst/>
              </a:prstGeom>
              <a:noFill/>
              <a:ln w="114300" cap="flat">
                <a:solidFill>
                  <a:srgbClr val="004080"/>
                </a:solidFill>
                <a:prstDash val="solid"/>
                <a:miter lim="800000"/>
                <a:headEnd type="triangle" w="med" len="med"/>
                <a:tailEnd type="none" w="med" len="med"/>
              </a:ln>
            </p:spPr>
            <p:txBody>
              <a:bodyPr lIns="0" tIns="0" rIns="0" bIns="0"/>
              <a:lstStyle/>
              <a:p>
                <a:endParaRPr lang="en-US"/>
              </a:p>
            </p:txBody>
          </p:sp>
          <p:sp>
            <p:nvSpPr>
              <p:cNvPr id="45083" name="Oval 27"/>
              <p:cNvSpPr>
                <a:spLocks/>
              </p:cNvSpPr>
              <p:nvPr/>
            </p:nvSpPr>
            <p:spPr bwMode="auto">
              <a:xfrm>
                <a:off x="0" y="291"/>
                <a:ext cx="440" cy="440"/>
              </a:xfrm>
              <a:prstGeom prst="ellipse">
                <a:avLst/>
              </a:prstGeom>
              <a:noFill/>
              <a:ln w="63500" cap="flat">
                <a:solidFill>
                  <a:srgbClr val="004080"/>
                </a:solidFill>
                <a:prstDash val="solid"/>
                <a:miter lim="800000"/>
                <a:headEnd type="none" w="med" len="med"/>
                <a:tailEnd type="none" w="med" len="med"/>
              </a:ln>
            </p:spPr>
            <p:txBody>
              <a:bodyPr lIns="0" tIns="0" rIns="0" bIns="0"/>
              <a:lstStyle/>
              <a:p>
                <a:endParaRPr lang="en-US"/>
              </a:p>
            </p:txBody>
          </p:sp>
        </p:grpSp>
        <p:grpSp>
          <p:nvGrpSpPr>
            <p:cNvPr id="9" name="Group 31"/>
            <p:cNvGrpSpPr>
              <a:grpSpLocks/>
            </p:cNvGrpSpPr>
            <p:nvPr/>
          </p:nvGrpSpPr>
          <p:grpSpPr bwMode="auto">
            <a:xfrm>
              <a:off x="320" y="728"/>
              <a:ext cx="975" cy="691"/>
              <a:chOff x="0" y="0"/>
              <a:chExt cx="975" cy="691"/>
            </a:xfrm>
          </p:grpSpPr>
          <p:sp>
            <p:nvSpPr>
              <p:cNvPr id="45085" name="Line 29"/>
              <p:cNvSpPr>
                <a:spLocks noChangeShapeType="1"/>
              </p:cNvSpPr>
              <p:nvPr/>
            </p:nvSpPr>
            <p:spPr bwMode="auto">
              <a:xfrm rot="10800000" flipH="1">
                <a:off x="349" y="0"/>
                <a:ext cx="626" cy="411"/>
              </a:xfrm>
              <a:prstGeom prst="line">
                <a:avLst/>
              </a:prstGeom>
              <a:noFill/>
              <a:ln w="114300" cap="flat">
                <a:solidFill>
                  <a:srgbClr val="004080"/>
                </a:solidFill>
                <a:prstDash val="solid"/>
                <a:miter lim="800000"/>
                <a:headEnd type="triangle" w="med" len="med"/>
                <a:tailEnd type="none" w="med" len="med"/>
              </a:ln>
            </p:spPr>
            <p:txBody>
              <a:bodyPr lIns="0" tIns="0" rIns="0" bIns="0"/>
              <a:lstStyle/>
              <a:p>
                <a:endParaRPr lang="en-US"/>
              </a:p>
            </p:txBody>
          </p:sp>
          <p:sp>
            <p:nvSpPr>
              <p:cNvPr id="45086" name="Oval 30"/>
              <p:cNvSpPr>
                <a:spLocks/>
              </p:cNvSpPr>
              <p:nvPr/>
            </p:nvSpPr>
            <p:spPr bwMode="auto">
              <a:xfrm>
                <a:off x="0" y="331"/>
                <a:ext cx="360" cy="360"/>
              </a:xfrm>
              <a:prstGeom prst="ellipse">
                <a:avLst/>
              </a:prstGeom>
              <a:noFill/>
              <a:ln w="63500" cap="flat">
                <a:solidFill>
                  <a:srgbClr val="004080"/>
                </a:solidFill>
                <a:prstDash val="solid"/>
                <a:miter lim="800000"/>
                <a:headEnd type="none" w="med" len="med"/>
                <a:tailEnd type="none" w="med" len="med"/>
              </a:ln>
            </p:spPr>
            <p:txBody>
              <a:bodyPr lIns="0" tIns="0" rIns="0" bIns="0"/>
              <a:lstStyle/>
              <a:p>
                <a:endParaRPr lang="en-US"/>
              </a:p>
            </p:txBody>
          </p:sp>
        </p:grpSp>
      </p:grpSp>
      <p:sp>
        <p:nvSpPr>
          <p:cNvPr id="34" name="Title 33"/>
          <p:cNvSpPr>
            <a:spLocks noGrp="1"/>
          </p:cNvSpPr>
          <p:nvPr>
            <p:ph type="title"/>
          </p:nvPr>
        </p:nvSpPr>
        <p:spPr>
          <a:xfrm>
            <a:off x="107950" y="0"/>
            <a:ext cx="9036050" cy="1340768"/>
          </a:xfrm>
        </p:spPr>
        <p:txBody>
          <a:bodyPr/>
          <a:lstStyle/>
          <a:p>
            <a:r>
              <a:rPr lang="en-US" dirty="0" smtClean="0"/>
              <a:t>But de-identified people (nodes) can still be re-identified using background info.</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4507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Line 1"/>
          <p:cNvSpPr>
            <a:spLocks noChangeShapeType="1"/>
          </p:cNvSpPr>
          <p:nvPr/>
        </p:nvSpPr>
        <p:spPr bwMode="auto">
          <a:xfrm>
            <a:off x="455414" y="1384102"/>
            <a:ext cx="8233172" cy="0"/>
          </a:xfrm>
          <a:prstGeom prst="line">
            <a:avLst/>
          </a:prstGeom>
          <a:noFill/>
          <a:ln w="12700" cap="flat">
            <a:solidFill>
              <a:srgbClr val="888888"/>
            </a:solidFill>
            <a:prstDash val="solid"/>
            <a:miter lim="800000"/>
            <a:headEnd type="none" w="med" len="med"/>
            <a:tailEnd type="none" w="med" len="med"/>
          </a:ln>
        </p:spPr>
        <p:txBody>
          <a:bodyPr lIns="0" tIns="0" rIns="0" bIns="0"/>
          <a:lstStyle/>
          <a:p>
            <a:endParaRPr lang="en-US"/>
          </a:p>
        </p:txBody>
      </p:sp>
      <p:sp>
        <p:nvSpPr>
          <p:cNvPr id="47106" name="Rectangle 2"/>
          <p:cNvSpPr>
            <a:spLocks noChangeArrowheads="1"/>
          </p:cNvSpPr>
          <p:nvPr>
            <p:ph type="title"/>
          </p:nvPr>
        </p:nvSpPr>
        <p:spPr>
          <a:ln/>
        </p:spPr>
        <p:txBody>
          <a:bodyPr/>
          <a:lstStyle/>
          <a:p>
            <a:r>
              <a:rPr lang="en-US" dirty="0" smtClean="0"/>
              <a:t>In fact, local </a:t>
            </a:r>
            <a:r>
              <a:rPr lang="en-US" dirty="0"/>
              <a:t>structure is highly </a:t>
            </a:r>
            <a:r>
              <a:rPr lang="en-US" dirty="0" smtClean="0"/>
              <a:t>identifying.</a:t>
            </a:r>
            <a:endParaRPr lang="en-US" dirty="0"/>
          </a:p>
        </p:txBody>
      </p:sp>
      <p:sp>
        <p:nvSpPr>
          <p:cNvPr id="47107" name="Rectangle 3"/>
          <p:cNvSpPr>
            <a:spLocks noChangeArrowheads="1"/>
          </p:cNvSpPr>
          <p:nvPr>
            <p:ph type="body" idx="1"/>
          </p:nvPr>
        </p:nvSpPr>
        <p:spPr>
          <a:xfrm>
            <a:off x="9322594" y="223242"/>
            <a:ext cx="3027164" cy="4232672"/>
          </a:xfrm>
          <a:ln/>
        </p:spPr>
        <p:txBody>
          <a:bodyPr/>
          <a:lstStyle/>
          <a:p>
            <a:endParaRPr lang="en-US"/>
          </a:p>
        </p:txBody>
      </p:sp>
      <p:graphicFrame>
        <p:nvGraphicFramePr>
          <p:cNvPr id="47108" name="Object 4"/>
          <p:cNvGraphicFramePr>
            <a:graphicFrameLocks/>
          </p:cNvGraphicFramePr>
          <p:nvPr/>
        </p:nvGraphicFramePr>
        <p:xfrm>
          <a:off x="2527101" y="1732359"/>
          <a:ext cx="6206133" cy="4170164"/>
        </p:xfrm>
        <a:graphic>
          <a:graphicData uri="http://schemas.openxmlformats.org/presentationml/2006/ole">
            <p:oleObj spid="_x0000_s109570" name="Chart" r:id="rId3" imgW="12401975" imgH="8334038" progId="MSGraph.Chart.8">
              <p:embed/>
            </p:oleObj>
          </a:graphicData>
        </a:graphic>
      </p:graphicFrame>
      <p:sp>
        <p:nvSpPr>
          <p:cNvPr id="47109" name="Rectangle 5"/>
          <p:cNvSpPr>
            <a:spLocks/>
          </p:cNvSpPr>
          <p:nvPr/>
        </p:nvSpPr>
        <p:spPr bwMode="auto">
          <a:xfrm>
            <a:off x="339328" y="1759148"/>
            <a:ext cx="3812977" cy="973336"/>
          </a:xfrm>
          <a:prstGeom prst="rect">
            <a:avLst/>
          </a:prstGeom>
          <a:noFill/>
          <a:ln w="12700" cap="flat">
            <a:noFill/>
            <a:miter lim="800000"/>
            <a:headEnd type="none" w="med" len="med"/>
            <a:tailEnd type="none" w="med" len="med"/>
          </a:ln>
        </p:spPr>
        <p:txBody>
          <a:bodyPr lIns="0" tIns="0" rIns="0" bIns="0" anchor="b"/>
          <a:lstStyle/>
          <a:p>
            <a:r>
              <a:rPr lang="en-US">
                <a:solidFill>
                  <a:schemeClr val="tx1"/>
                </a:solidFill>
                <a:latin typeface="Helvetica Neue Medium" charset="0"/>
                <a:ea typeface="Helvetica Neue Medium" charset="0"/>
                <a:cs typeface="Helvetica Neue Medium" charset="0"/>
                <a:sym typeface="Helvetica Neue Medium" charset="0"/>
              </a:rPr>
              <a:t>Friendster network</a:t>
            </a:r>
          </a:p>
          <a:p>
            <a:r>
              <a:rPr lang="en-US">
                <a:solidFill>
                  <a:schemeClr val="tx1"/>
                </a:solidFill>
                <a:latin typeface="Helvetica Neue Medium" charset="0"/>
                <a:ea typeface="Helvetica Neue Medium" charset="0"/>
                <a:cs typeface="Helvetica Neue Medium" charset="0"/>
                <a:sym typeface="Helvetica Neue Medium" charset="0"/>
              </a:rPr>
              <a:t>~4.5 million nodes</a:t>
            </a:r>
          </a:p>
        </p:txBody>
      </p:sp>
      <p:sp>
        <p:nvSpPr>
          <p:cNvPr id="47110" name="Rectangle 6"/>
          <p:cNvSpPr>
            <a:spLocks/>
          </p:cNvSpPr>
          <p:nvPr/>
        </p:nvSpPr>
        <p:spPr bwMode="auto">
          <a:xfrm>
            <a:off x="784654" y="5278785"/>
            <a:ext cx="1716817" cy="230832"/>
          </a:xfrm>
          <a:prstGeom prst="rect">
            <a:avLst/>
          </a:prstGeom>
          <a:noFill/>
          <a:ln w="12700" cap="flat">
            <a:noFill/>
            <a:miter lim="800000"/>
            <a:headEnd type="none" w="med" len="med"/>
            <a:tailEnd type="none" w="med" len="med"/>
          </a:ln>
        </p:spPr>
        <p:txBody>
          <a:bodyPr wrap="none" lIns="0" tIns="0" rIns="0" bIns="0" anchor="b">
            <a:spAutoFit/>
          </a:bodyPr>
          <a:lstStyle/>
          <a:p>
            <a:r>
              <a:rPr lang="en-US" sz="1500" b="1" dirty="0">
                <a:latin typeface="Helvetica Neue" charset="0"/>
                <a:ea typeface="Helvetica Neue" charset="0"/>
                <a:cs typeface="Helvetica Neue" charset="0"/>
                <a:sym typeface="Helvetica Neue" charset="0"/>
              </a:rPr>
              <a:t>Uniquely identified</a:t>
            </a:r>
          </a:p>
        </p:txBody>
      </p:sp>
      <p:sp>
        <p:nvSpPr>
          <p:cNvPr id="47111" name="AutoShape 7"/>
          <p:cNvSpPr>
            <a:spLocks/>
          </p:cNvSpPr>
          <p:nvPr/>
        </p:nvSpPr>
        <p:spPr bwMode="auto">
          <a:xfrm>
            <a:off x="4616648" y="6250781"/>
            <a:ext cx="1259086" cy="491133"/>
          </a:xfrm>
          <a:custGeom>
            <a:avLst/>
            <a:gdLst>
              <a:gd name="T0" fmla="*/ 10800 w 21600"/>
              <a:gd name="T1" fmla="+- 0 10800 7457"/>
              <a:gd name="T2" fmla="*/ 10800 h 14143"/>
            </a:gdLst>
            <a:ahLst/>
            <a:cxnLst>
              <a:cxn ang="0">
                <a:pos x="T0" y="T2"/>
              </a:cxn>
            </a:cxnLst>
            <a:rect l="0" t="0" r="r" b="b"/>
            <a:pathLst>
              <a:path w="21600" h="14143">
                <a:moveTo>
                  <a:pt x="16315" y="-7457"/>
                </a:moveTo>
                <a:lnTo>
                  <a:pt x="14228" y="0"/>
                </a:lnTo>
                <a:lnTo>
                  <a:pt x="3064" y="0"/>
                </a:lnTo>
                <a:cubicBezTo>
                  <a:pt x="1372" y="0"/>
                  <a:pt x="0" y="2303"/>
                  <a:pt x="0" y="5143"/>
                </a:cubicBezTo>
                <a:lnTo>
                  <a:pt x="0" y="9000"/>
                </a:lnTo>
                <a:cubicBezTo>
                  <a:pt x="0" y="11840"/>
                  <a:pt x="1372" y="14143"/>
                  <a:pt x="3064" y="14143"/>
                </a:cubicBezTo>
                <a:lnTo>
                  <a:pt x="18536" y="14143"/>
                </a:lnTo>
                <a:cubicBezTo>
                  <a:pt x="20228" y="14143"/>
                  <a:pt x="21600" y="11840"/>
                  <a:pt x="21600" y="9000"/>
                </a:cubicBezTo>
                <a:lnTo>
                  <a:pt x="21600" y="5143"/>
                </a:lnTo>
                <a:cubicBezTo>
                  <a:pt x="21600" y="2303"/>
                  <a:pt x="20228" y="0"/>
                  <a:pt x="18536" y="0"/>
                </a:cubicBezTo>
                <a:lnTo>
                  <a:pt x="18407" y="0"/>
                </a:lnTo>
                <a:lnTo>
                  <a:pt x="16315" y="-7457"/>
                </a:lnTo>
                <a:close/>
                <a:moveTo>
                  <a:pt x="16315" y="-7457"/>
                </a:moveTo>
              </a:path>
            </a:pathLst>
          </a:custGeom>
          <a:solidFill>
            <a:srgbClr val="B2C2D9"/>
          </a:solidFill>
          <a:ln w="25400" cap="flat">
            <a:solidFill>
              <a:schemeClr val="tx1"/>
            </a:solidFill>
            <a:prstDash val="solid"/>
            <a:miter lim="800000"/>
            <a:headEnd type="none" w="med" len="med"/>
            <a:tailEnd type="none" w="med" len="med"/>
          </a:ln>
        </p:spPr>
        <p:txBody>
          <a:bodyPr lIns="0" tIns="0" rIns="0" bIns="0" anchor="ctr"/>
          <a:lstStyle/>
          <a:p>
            <a:r>
              <a:rPr lang="en-US" sz="2400" dirty="0">
                <a:latin typeface="Helvetica" pitchFamily="34" charset="0"/>
                <a:ea typeface="Helvetica" pitchFamily="34" charset="0"/>
                <a:cs typeface="Helvetica" pitchFamily="34" charset="0"/>
                <a:sym typeface="Helvetica" pitchFamily="34" charset="0"/>
              </a:rPr>
              <a:t>degree</a:t>
            </a:r>
          </a:p>
        </p:txBody>
      </p:sp>
      <p:sp>
        <p:nvSpPr>
          <p:cNvPr id="47112" name="AutoShape 8"/>
          <p:cNvSpPr>
            <a:spLocks/>
          </p:cNvSpPr>
          <p:nvPr/>
        </p:nvSpPr>
        <p:spPr bwMode="auto">
          <a:xfrm>
            <a:off x="6027539" y="6250781"/>
            <a:ext cx="2018109" cy="491133"/>
          </a:xfrm>
          <a:custGeom>
            <a:avLst/>
            <a:gdLst>
              <a:gd name="T0" fmla="*/ 10800 w 21600"/>
              <a:gd name="T1" fmla="+- 0 10800 7715"/>
              <a:gd name="T2" fmla="*/ 10800 h 13885"/>
            </a:gdLst>
            <a:ahLst/>
            <a:cxnLst>
              <a:cxn ang="0">
                <a:pos x="T0" y="T2"/>
              </a:cxn>
            </a:cxnLst>
            <a:rect l="0" t="0" r="r" b="b"/>
            <a:pathLst>
              <a:path w="21600" h="13885">
                <a:moveTo>
                  <a:pt x="4916" y="-7715"/>
                </a:moveTo>
                <a:lnTo>
                  <a:pt x="3611" y="0"/>
                </a:lnTo>
                <a:lnTo>
                  <a:pt x="1912" y="0"/>
                </a:lnTo>
                <a:cubicBezTo>
                  <a:pt x="856" y="0"/>
                  <a:pt x="0" y="2261"/>
                  <a:pt x="0" y="5049"/>
                </a:cubicBezTo>
                <a:lnTo>
                  <a:pt x="0" y="8836"/>
                </a:lnTo>
                <a:cubicBezTo>
                  <a:pt x="0" y="11625"/>
                  <a:pt x="856" y="13885"/>
                  <a:pt x="1912" y="13885"/>
                </a:cubicBezTo>
                <a:lnTo>
                  <a:pt x="19688" y="13885"/>
                </a:lnTo>
                <a:cubicBezTo>
                  <a:pt x="20744" y="13885"/>
                  <a:pt x="21600" y="11625"/>
                  <a:pt x="21600" y="8836"/>
                </a:cubicBezTo>
                <a:lnTo>
                  <a:pt x="21600" y="5049"/>
                </a:lnTo>
                <a:cubicBezTo>
                  <a:pt x="21600" y="2261"/>
                  <a:pt x="20744" y="0"/>
                  <a:pt x="19688" y="0"/>
                </a:cubicBezTo>
                <a:lnTo>
                  <a:pt x="6221" y="0"/>
                </a:lnTo>
                <a:lnTo>
                  <a:pt x="4916" y="-7715"/>
                </a:lnTo>
                <a:close/>
                <a:moveTo>
                  <a:pt x="4916" y="-7715"/>
                </a:moveTo>
              </a:path>
            </a:pathLst>
          </a:custGeom>
          <a:solidFill>
            <a:srgbClr val="B2C2D9"/>
          </a:solidFill>
          <a:ln w="25400" cap="flat">
            <a:solidFill>
              <a:schemeClr val="tx1"/>
            </a:solidFill>
            <a:prstDash val="solid"/>
            <a:miter lim="800000"/>
            <a:headEnd type="none" w="med" len="med"/>
            <a:tailEnd type="none" w="med" len="med"/>
          </a:ln>
        </p:spPr>
        <p:txBody>
          <a:bodyPr lIns="0" tIns="0" rIns="0" bIns="0" anchor="ctr"/>
          <a:lstStyle/>
          <a:p>
            <a:r>
              <a:rPr lang="en-US" sz="2400" dirty="0" err="1">
                <a:latin typeface="Helvetica" pitchFamily="34" charset="0"/>
                <a:ea typeface="Helvetica" pitchFamily="34" charset="0"/>
                <a:cs typeface="Helvetica" pitchFamily="34" charset="0"/>
                <a:sym typeface="Helvetica" pitchFamily="34" charset="0"/>
              </a:rPr>
              <a:t>nbrs</a:t>
            </a:r>
            <a:r>
              <a:rPr lang="en-US" sz="2400" dirty="0">
                <a:latin typeface="Helvetica" pitchFamily="34" charset="0"/>
                <a:ea typeface="Helvetica" pitchFamily="34" charset="0"/>
                <a:cs typeface="Helvetica" pitchFamily="34" charset="0"/>
                <a:sym typeface="Helvetica" pitchFamily="34" charset="0"/>
              </a:rPr>
              <a:t> degree</a:t>
            </a:r>
          </a:p>
        </p:txBody>
      </p:sp>
      <p:sp>
        <p:nvSpPr>
          <p:cNvPr id="47113" name="Rectangle 9"/>
          <p:cNvSpPr>
            <a:spLocks/>
          </p:cNvSpPr>
          <p:nvPr/>
        </p:nvSpPr>
        <p:spPr bwMode="auto">
          <a:xfrm>
            <a:off x="977144" y="4278660"/>
            <a:ext cx="1331838" cy="230832"/>
          </a:xfrm>
          <a:prstGeom prst="rect">
            <a:avLst/>
          </a:prstGeom>
          <a:noFill/>
          <a:ln w="12700" cap="flat">
            <a:noFill/>
            <a:miter lim="800000"/>
            <a:headEnd type="none" w="med" len="med"/>
            <a:tailEnd type="none" w="med" len="med"/>
          </a:ln>
        </p:spPr>
        <p:txBody>
          <a:bodyPr wrap="none" lIns="0" tIns="0" rIns="0" bIns="0" anchor="b">
            <a:spAutoFit/>
          </a:bodyPr>
          <a:lstStyle/>
          <a:p>
            <a:r>
              <a:rPr lang="en-US" sz="1500" b="1" dirty="0">
                <a:latin typeface="Helvetica Neue" charset="0"/>
                <a:ea typeface="Helvetica Neue" charset="0"/>
                <a:cs typeface="Helvetica Neue" charset="0"/>
                <a:sym typeface="Helvetica Neue" charset="0"/>
              </a:rPr>
              <a:t>Well-protected</a:t>
            </a:r>
          </a:p>
        </p:txBody>
      </p:sp>
      <p:sp>
        <p:nvSpPr>
          <p:cNvPr id="47114" name="Rectangle 10"/>
          <p:cNvSpPr>
            <a:spLocks/>
          </p:cNvSpPr>
          <p:nvPr/>
        </p:nvSpPr>
        <p:spPr bwMode="auto">
          <a:xfrm>
            <a:off x="71438" y="6402407"/>
            <a:ext cx="1637179" cy="276999"/>
          </a:xfrm>
          <a:prstGeom prst="rect">
            <a:avLst/>
          </a:prstGeom>
          <a:noFill/>
          <a:ln w="12700" cap="flat">
            <a:noFill/>
            <a:miter lim="800000"/>
            <a:headEnd type="none" w="med" len="med"/>
            <a:tailEnd type="none" w="med" len="med"/>
          </a:ln>
        </p:spPr>
        <p:txBody>
          <a:bodyPr wrap="none" lIns="0" tIns="0" rIns="0" bIns="0" anchor="b">
            <a:spAutoFit/>
          </a:bodyPr>
          <a:lstStyle/>
          <a:p>
            <a:pPr algn="l">
              <a:spcBef>
                <a:spcPts val="2109"/>
              </a:spcBef>
            </a:pPr>
            <a:r>
              <a:rPr lang="en-US" b="1" dirty="0">
                <a:solidFill>
                  <a:srgbClr val="71645D"/>
                </a:solidFill>
                <a:latin typeface="Helvetica Neue" charset="0"/>
                <a:ea typeface="Helvetica Neue" charset="0"/>
                <a:cs typeface="Helvetica Neue" charset="0"/>
                <a:sym typeface="Helvetica Neue" charset="0"/>
              </a:rPr>
              <a:t>[Hay, VLDB 08]</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4725144"/>
            <a:ext cx="7772400" cy="1362075"/>
          </a:xfrm>
        </p:spPr>
        <p:txBody>
          <a:bodyPr/>
          <a:lstStyle/>
          <a:p>
            <a:pPr>
              <a:defRPr/>
            </a:pPr>
            <a:r>
              <a:rPr lang="en-US" dirty="0" smtClean="0"/>
              <a:t>Why should we care?</a:t>
            </a:r>
            <a:endParaRPr lang="en-US" sz="3600" b="0" dirty="0">
              <a:latin typeface="+mn-lt"/>
            </a:endParaRPr>
          </a:p>
        </p:txBody>
      </p:sp>
      <p:sp>
        <p:nvSpPr>
          <p:cNvPr id="15363" name="Text Placeholder 2"/>
          <p:cNvSpPr>
            <a:spLocks noGrp="1"/>
          </p:cNvSpPr>
          <p:nvPr>
            <p:ph type="body" idx="1"/>
          </p:nvPr>
        </p:nvSpPr>
        <p:spPr>
          <a:xfrm>
            <a:off x="971600" y="4149080"/>
            <a:ext cx="7772400" cy="522287"/>
          </a:xfrm>
        </p:spPr>
        <p:txBody>
          <a:bodyPr/>
          <a:lstStyle/>
          <a:p>
            <a:r>
              <a:rPr lang="en-US" dirty="0" smtClean="0"/>
              <a:t>Part </a:t>
            </a:r>
            <a:r>
              <a:rPr lang="en-US" dirty="0" smtClean="0"/>
              <a:t>1A</a:t>
            </a:r>
            <a:endParaRPr lang="en-US" dirty="0" smtClean="0"/>
          </a:p>
        </p:txBody>
      </p:sp>
      <p:sp>
        <p:nvSpPr>
          <p:cNvPr id="4" name="TextBox 3"/>
          <p:cNvSpPr txBox="1"/>
          <p:nvPr/>
        </p:nvSpPr>
        <p:spPr>
          <a:xfrm>
            <a:off x="971600" y="1628800"/>
            <a:ext cx="7056784" cy="1754326"/>
          </a:xfrm>
          <a:prstGeom prst="rect">
            <a:avLst/>
          </a:prstGeom>
          <a:noFill/>
        </p:spPr>
        <p:txBody>
          <a:bodyPr wrap="square" rtlCol="0">
            <a:spAutoFit/>
          </a:bodyPr>
          <a:lstStyle/>
          <a:p>
            <a:pPr algn="l"/>
            <a:r>
              <a:rPr lang="en-US" b="1" dirty="0" smtClean="0"/>
              <a:t>Official outline:</a:t>
            </a:r>
          </a:p>
          <a:p>
            <a:pPr algn="l"/>
            <a:r>
              <a:rPr lang="en-US" dirty="0" smtClean="0"/>
              <a:t>Overview </a:t>
            </a:r>
            <a:r>
              <a:rPr lang="en-US" dirty="0"/>
              <a:t>of </a:t>
            </a:r>
            <a:r>
              <a:rPr lang="en-US" dirty="0" smtClean="0"/>
              <a:t>privacy </a:t>
            </a:r>
            <a:r>
              <a:rPr lang="en-US" dirty="0"/>
              <a:t>concerns</a:t>
            </a:r>
          </a:p>
          <a:p>
            <a:pPr algn="l"/>
            <a:r>
              <a:rPr lang="en-US" dirty="0"/>
              <a:t>Case study: Netflix </a:t>
            </a:r>
            <a:r>
              <a:rPr lang="en-US" dirty="0" smtClean="0"/>
              <a:t>data</a:t>
            </a:r>
            <a:endParaRPr lang="en-US" dirty="0"/>
          </a:p>
          <a:p>
            <a:pPr algn="l"/>
            <a:r>
              <a:rPr lang="en-US" dirty="0"/>
              <a:t>Case study: genomic data (GWAS) </a:t>
            </a:r>
            <a:endParaRPr lang="en-US" dirty="0" smtClean="0"/>
          </a:p>
          <a:p>
            <a:pPr algn="l"/>
            <a:r>
              <a:rPr lang="en-US" dirty="0" smtClean="0"/>
              <a:t>Case </a:t>
            </a:r>
            <a:r>
              <a:rPr lang="en-US" dirty="0"/>
              <a:t>study: social network </a:t>
            </a:r>
            <a:r>
              <a:rPr lang="en-US" dirty="0" smtClean="0"/>
              <a:t>data</a:t>
            </a:r>
            <a:endParaRPr lang="en-US" dirty="0"/>
          </a:p>
          <a:p>
            <a:pPr algn="l"/>
            <a:r>
              <a:rPr lang="en-US" dirty="0" smtClean="0"/>
              <a:t>Limits </a:t>
            </a:r>
            <a:r>
              <a:rPr lang="en-US" dirty="0"/>
              <a:t>of </a:t>
            </a:r>
            <a:r>
              <a:rPr lang="en-US" dirty="0" smtClean="0"/>
              <a:t>k-anonymity, l-diversity, t-closeness</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a:grpSpLocks/>
          </p:cNvGrpSpPr>
          <p:nvPr/>
        </p:nvGrpSpPr>
        <p:grpSpPr bwMode="auto">
          <a:xfrm>
            <a:off x="1981275" y="1195462"/>
            <a:ext cx="8916293" cy="11367492"/>
            <a:chOff x="0" y="0"/>
            <a:chExt cx="7987" cy="10184"/>
          </a:xfrm>
        </p:grpSpPr>
        <p:pic>
          <p:nvPicPr>
            <p:cNvPr id="48129" name="Picture 1"/>
            <p:cNvPicPr>
              <a:picLocks noChangeAspect="1" noChangeArrowheads="1"/>
            </p:cNvPicPr>
            <p:nvPr/>
          </p:nvPicPr>
          <p:blipFill>
            <a:blip r:embed="rId3" cstate="print"/>
            <a:srcRect/>
            <a:stretch>
              <a:fillRect/>
            </a:stretch>
          </p:blipFill>
          <p:spPr bwMode="auto">
            <a:xfrm>
              <a:off x="0" y="0"/>
              <a:ext cx="7869" cy="10184"/>
            </a:xfrm>
            <a:prstGeom prst="rect">
              <a:avLst/>
            </a:prstGeom>
            <a:noFill/>
            <a:ln w="12700" cap="flat">
              <a:noFill/>
              <a:miter lim="800000"/>
              <a:headEnd/>
              <a:tailEnd/>
            </a:ln>
          </p:spPr>
        </p:pic>
        <p:sp>
          <p:nvSpPr>
            <p:cNvPr id="48130" name="Rectangle 2"/>
            <p:cNvSpPr>
              <a:spLocks/>
            </p:cNvSpPr>
            <p:nvPr/>
          </p:nvSpPr>
          <p:spPr bwMode="auto">
            <a:xfrm>
              <a:off x="5043" y="445"/>
              <a:ext cx="1888" cy="1483"/>
            </a:xfrm>
            <a:prstGeom prst="rect">
              <a:avLst/>
            </a:prstGeom>
            <a:solidFill>
              <a:srgbClr val="FFFFFF"/>
            </a:solidFill>
            <a:ln w="25400" cap="flat">
              <a:noFill/>
              <a:miter lim="800000"/>
              <a:headEnd type="none" w="med" len="med"/>
              <a:tailEnd type="none" w="med" len="med"/>
            </a:ln>
          </p:spPr>
          <p:txBody>
            <a:bodyPr lIns="0" tIns="0" rIns="0" bIns="0"/>
            <a:lstStyle/>
            <a:p>
              <a:endParaRPr lang="en-US"/>
            </a:p>
          </p:txBody>
        </p:sp>
        <p:sp>
          <p:nvSpPr>
            <p:cNvPr id="48131" name="Rectangle 3"/>
            <p:cNvSpPr>
              <a:spLocks/>
            </p:cNvSpPr>
            <p:nvPr/>
          </p:nvSpPr>
          <p:spPr bwMode="auto">
            <a:xfrm>
              <a:off x="787" y="445"/>
              <a:ext cx="4230" cy="446"/>
            </a:xfrm>
            <a:prstGeom prst="rect">
              <a:avLst/>
            </a:prstGeom>
            <a:solidFill>
              <a:srgbClr val="FFFFFF"/>
            </a:solidFill>
            <a:ln w="25400" cap="flat">
              <a:noFill/>
              <a:miter lim="800000"/>
              <a:headEnd type="none" w="med" len="med"/>
              <a:tailEnd type="none" w="med" len="med"/>
            </a:ln>
          </p:spPr>
          <p:txBody>
            <a:bodyPr lIns="0" tIns="0" rIns="0" bIns="0"/>
            <a:lstStyle/>
            <a:p>
              <a:endParaRPr lang="en-US"/>
            </a:p>
          </p:txBody>
        </p:sp>
        <p:sp>
          <p:nvSpPr>
            <p:cNvPr id="48132" name="Rectangle 4"/>
            <p:cNvSpPr>
              <a:spLocks/>
            </p:cNvSpPr>
            <p:nvPr/>
          </p:nvSpPr>
          <p:spPr bwMode="auto">
            <a:xfrm>
              <a:off x="787" y="904"/>
              <a:ext cx="387" cy="446"/>
            </a:xfrm>
            <a:prstGeom prst="rect">
              <a:avLst/>
            </a:prstGeom>
            <a:solidFill>
              <a:srgbClr val="FFFFFF"/>
            </a:solidFill>
            <a:ln w="25400" cap="flat">
              <a:noFill/>
              <a:miter lim="800000"/>
              <a:headEnd type="none" w="med" len="med"/>
              <a:tailEnd type="none" w="med" len="med"/>
            </a:ln>
          </p:spPr>
          <p:txBody>
            <a:bodyPr lIns="0" tIns="0" rIns="0" bIns="0"/>
            <a:lstStyle/>
            <a:p>
              <a:endParaRPr lang="en-US"/>
            </a:p>
          </p:txBody>
        </p:sp>
        <p:sp>
          <p:nvSpPr>
            <p:cNvPr id="48133" name="Rectangle 5"/>
            <p:cNvSpPr>
              <a:spLocks/>
            </p:cNvSpPr>
            <p:nvPr/>
          </p:nvSpPr>
          <p:spPr bwMode="auto">
            <a:xfrm>
              <a:off x="846" y="4013"/>
              <a:ext cx="7141" cy="4918"/>
            </a:xfrm>
            <a:prstGeom prst="rect">
              <a:avLst/>
            </a:prstGeom>
            <a:solidFill>
              <a:srgbClr val="FFFFFF"/>
            </a:solidFill>
            <a:ln w="25400" cap="flat">
              <a:noFill/>
              <a:miter lim="800000"/>
              <a:headEnd type="none" w="med" len="med"/>
              <a:tailEnd type="none" w="med" len="med"/>
            </a:ln>
          </p:spPr>
          <p:txBody>
            <a:bodyPr lIns="0" tIns="0" rIns="0" bIns="0"/>
            <a:lstStyle/>
            <a:p>
              <a:endParaRPr lang="en-US"/>
            </a:p>
          </p:txBody>
        </p:sp>
      </p:grpSp>
      <p:sp>
        <p:nvSpPr>
          <p:cNvPr id="48135" name="Line 7"/>
          <p:cNvSpPr>
            <a:spLocks noChangeShapeType="1"/>
          </p:cNvSpPr>
          <p:nvPr/>
        </p:nvSpPr>
        <p:spPr bwMode="auto">
          <a:xfrm>
            <a:off x="455414" y="1384102"/>
            <a:ext cx="8233172" cy="0"/>
          </a:xfrm>
          <a:prstGeom prst="line">
            <a:avLst/>
          </a:prstGeom>
          <a:noFill/>
          <a:ln w="12700" cap="flat">
            <a:solidFill>
              <a:srgbClr val="888888"/>
            </a:solidFill>
            <a:prstDash val="solid"/>
            <a:miter lim="800000"/>
            <a:headEnd type="none" w="med" len="med"/>
            <a:tailEnd type="none" w="med" len="med"/>
          </a:ln>
        </p:spPr>
        <p:txBody>
          <a:bodyPr lIns="0" tIns="0" rIns="0" bIns="0"/>
          <a:lstStyle/>
          <a:p>
            <a:endParaRPr lang="en-US"/>
          </a:p>
        </p:txBody>
      </p:sp>
      <p:sp>
        <p:nvSpPr>
          <p:cNvPr id="48136" name="Rectangle 8"/>
          <p:cNvSpPr>
            <a:spLocks noChangeArrowheads="1"/>
          </p:cNvSpPr>
          <p:nvPr>
            <p:ph type="title"/>
          </p:nvPr>
        </p:nvSpPr>
        <p:spPr>
          <a:ln/>
        </p:spPr>
        <p:txBody>
          <a:bodyPr/>
          <a:lstStyle/>
          <a:p>
            <a:r>
              <a:rPr lang="en-US" dirty="0" smtClean="0"/>
              <a:t>The </a:t>
            </a:r>
            <a:r>
              <a:rPr lang="en-US" dirty="0" err="1" smtClean="0"/>
              <a:t>reidentification</a:t>
            </a:r>
            <a:r>
              <a:rPr lang="en-US" dirty="0" smtClean="0"/>
              <a:t> attack can also be </a:t>
            </a:r>
            <a:r>
              <a:rPr lang="en-US" i="1" dirty="0" smtClean="0"/>
              <a:t>active</a:t>
            </a:r>
            <a:r>
              <a:rPr lang="en-US" dirty="0" smtClean="0"/>
              <a:t>.</a:t>
            </a:r>
            <a:endParaRPr lang="en-US" dirty="0"/>
          </a:p>
        </p:txBody>
      </p:sp>
      <p:sp>
        <p:nvSpPr>
          <p:cNvPr id="48137" name="Rectangle 9"/>
          <p:cNvSpPr>
            <a:spLocks/>
          </p:cNvSpPr>
          <p:nvPr/>
        </p:nvSpPr>
        <p:spPr bwMode="auto">
          <a:xfrm>
            <a:off x="9492258" y="5527477"/>
            <a:ext cx="8188523" cy="1026914"/>
          </a:xfrm>
          <a:prstGeom prst="rect">
            <a:avLst/>
          </a:prstGeom>
          <a:noFill/>
          <a:ln w="12700" cap="flat">
            <a:noFill/>
            <a:miter lim="800000"/>
            <a:headEnd type="none" w="med" len="med"/>
            <a:tailEnd type="none" w="med" len="med"/>
          </a:ln>
        </p:spPr>
        <p:txBody>
          <a:bodyPr lIns="0" tIns="0" rIns="0" bIns="0" anchor="b"/>
          <a:lstStyle/>
          <a:p>
            <a:pPr algn="l"/>
            <a:r>
              <a:rPr lang="en-US" sz="2100" i="1" dirty="0">
                <a:latin typeface="Helvetica Neue" charset="0"/>
                <a:ea typeface="Helvetica Neue" charset="0"/>
                <a:cs typeface="Helvetica Neue" charset="0"/>
                <a:sym typeface="Helvetica Neue" charset="0"/>
              </a:rPr>
              <a:t>Wherefore Art Thou R3579X? Anonymized Social Networks, Hidden Patterns, and Structural </a:t>
            </a:r>
            <a:r>
              <a:rPr lang="en-US" sz="2100" i="1" dirty="0" err="1">
                <a:latin typeface="Helvetica Neue" charset="0"/>
                <a:ea typeface="Helvetica Neue" charset="0"/>
                <a:cs typeface="Helvetica Neue" charset="0"/>
                <a:sym typeface="Helvetica Neue" charset="0"/>
              </a:rPr>
              <a:t>Steganography</a:t>
            </a:r>
            <a:r>
              <a:rPr lang="en-US" sz="2100" i="1" dirty="0">
                <a:latin typeface="Helvetica Neue" charset="0"/>
                <a:ea typeface="Helvetica Neue" charset="0"/>
                <a:cs typeface="Helvetica Neue" charset="0"/>
                <a:sym typeface="Helvetica Neue" charset="0"/>
              </a:rPr>
              <a:t>.</a:t>
            </a:r>
          </a:p>
          <a:p>
            <a:pPr algn="l"/>
            <a:r>
              <a:rPr lang="en-US" sz="2100" dirty="0" err="1">
                <a:latin typeface="Helvetica Neue" charset="0"/>
                <a:ea typeface="Helvetica Neue" charset="0"/>
                <a:cs typeface="Helvetica Neue" charset="0"/>
                <a:sym typeface="Helvetica Neue" charset="0"/>
              </a:rPr>
              <a:t>Backstrom</a:t>
            </a:r>
            <a:r>
              <a:rPr lang="en-US" sz="2100" dirty="0">
                <a:latin typeface="Helvetica Neue" charset="0"/>
                <a:ea typeface="Helvetica Neue" charset="0"/>
                <a:cs typeface="Helvetica Neue" charset="0"/>
                <a:sym typeface="Helvetica Neue" charset="0"/>
              </a:rPr>
              <a:t>, </a:t>
            </a:r>
            <a:r>
              <a:rPr lang="en-US" sz="2100" dirty="0" err="1">
                <a:latin typeface="Helvetica Neue" charset="0"/>
                <a:ea typeface="Helvetica Neue" charset="0"/>
                <a:cs typeface="Helvetica Neue" charset="0"/>
                <a:sym typeface="Helvetica Neue" charset="0"/>
              </a:rPr>
              <a:t>Dwork</a:t>
            </a:r>
            <a:r>
              <a:rPr lang="en-US" sz="2100" dirty="0">
                <a:latin typeface="Helvetica Neue" charset="0"/>
                <a:ea typeface="Helvetica Neue" charset="0"/>
                <a:cs typeface="Helvetica Neue" charset="0"/>
                <a:sym typeface="Helvetica Neue" charset="0"/>
              </a:rPr>
              <a:t>, and Kleinberg. WWW 2007</a:t>
            </a:r>
          </a:p>
        </p:txBody>
      </p:sp>
      <p:grpSp>
        <p:nvGrpSpPr>
          <p:cNvPr id="3" name="Group 15"/>
          <p:cNvGrpSpPr>
            <a:grpSpLocks/>
          </p:cNvGrpSpPr>
          <p:nvPr/>
        </p:nvGrpSpPr>
        <p:grpSpPr bwMode="auto">
          <a:xfrm>
            <a:off x="1571625" y="3232547"/>
            <a:ext cx="1830586" cy="821531"/>
            <a:chOff x="0" y="0"/>
            <a:chExt cx="1640" cy="736"/>
          </a:xfrm>
        </p:grpSpPr>
        <p:sp>
          <p:nvSpPr>
            <p:cNvPr id="48138" name="Line 10"/>
            <p:cNvSpPr>
              <a:spLocks noChangeShapeType="1"/>
            </p:cNvSpPr>
            <p:nvPr/>
          </p:nvSpPr>
          <p:spPr bwMode="auto">
            <a:xfrm rot="10800000" flipH="1">
              <a:off x="778" y="114"/>
              <a:ext cx="768" cy="246"/>
            </a:xfrm>
            <a:prstGeom prst="line">
              <a:avLst/>
            </a:prstGeom>
            <a:noFill/>
            <a:ln w="25400" cap="flat">
              <a:solidFill>
                <a:schemeClr val="tx1"/>
              </a:solidFill>
              <a:prstDash val="solid"/>
              <a:miter lim="800000"/>
              <a:headEnd type="none" w="med" len="med"/>
              <a:tailEnd type="none" w="med" len="med"/>
            </a:ln>
          </p:spPr>
          <p:txBody>
            <a:bodyPr lIns="0" tIns="0" rIns="0" bIns="0"/>
            <a:lstStyle/>
            <a:p>
              <a:endParaRPr lang="en-US"/>
            </a:p>
          </p:txBody>
        </p:sp>
        <p:sp>
          <p:nvSpPr>
            <p:cNvPr id="48139" name="Line 11"/>
            <p:cNvSpPr>
              <a:spLocks noChangeShapeType="1"/>
            </p:cNvSpPr>
            <p:nvPr/>
          </p:nvSpPr>
          <p:spPr bwMode="auto">
            <a:xfrm>
              <a:off x="770" y="394"/>
              <a:ext cx="808" cy="157"/>
            </a:xfrm>
            <a:prstGeom prst="line">
              <a:avLst/>
            </a:prstGeom>
            <a:noFill/>
            <a:ln w="25400" cap="flat">
              <a:solidFill>
                <a:schemeClr val="tx1"/>
              </a:solidFill>
              <a:prstDash val="solid"/>
              <a:miter lim="800000"/>
              <a:headEnd type="none" w="med" len="med"/>
              <a:tailEnd type="none" w="med" len="med"/>
            </a:ln>
          </p:spPr>
          <p:txBody>
            <a:bodyPr lIns="0" tIns="0" rIns="0" bIns="0"/>
            <a:lstStyle/>
            <a:p>
              <a:endParaRPr lang="en-US"/>
            </a:p>
          </p:txBody>
        </p:sp>
        <p:sp>
          <p:nvSpPr>
            <p:cNvPr id="48140" name="Oval 12"/>
            <p:cNvSpPr>
              <a:spLocks/>
            </p:cNvSpPr>
            <p:nvPr/>
          </p:nvSpPr>
          <p:spPr bwMode="auto">
            <a:xfrm>
              <a:off x="1520" y="480"/>
              <a:ext cx="120" cy="120"/>
            </a:xfrm>
            <a:prstGeom prst="ellipse">
              <a:avLst/>
            </a:prstGeom>
            <a:solidFill>
              <a:srgbClr val="CE3B00"/>
            </a:solidFill>
            <a:ln w="25400" cap="flat">
              <a:solidFill>
                <a:srgbClr val="CE3B00"/>
              </a:solidFill>
              <a:prstDash val="solid"/>
              <a:miter lim="800000"/>
              <a:headEnd type="none" w="med" len="med"/>
              <a:tailEnd type="none" w="med" len="med"/>
            </a:ln>
          </p:spPr>
          <p:txBody>
            <a:bodyPr lIns="0" tIns="0" rIns="0" bIns="0"/>
            <a:lstStyle/>
            <a:p>
              <a:endParaRPr lang="en-US"/>
            </a:p>
          </p:txBody>
        </p:sp>
        <p:sp>
          <p:nvSpPr>
            <p:cNvPr id="48141" name="Oval 13"/>
            <p:cNvSpPr>
              <a:spLocks/>
            </p:cNvSpPr>
            <p:nvPr/>
          </p:nvSpPr>
          <p:spPr bwMode="auto">
            <a:xfrm>
              <a:off x="1520" y="32"/>
              <a:ext cx="120" cy="120"/>
            </a:xfrm>
            <a:prstGeom prst="ellipse">
              <a:avLst/>
            </a:prstGeom>
            <a:solidFill>
              <a:srgbClr val="CE3B00"/>
            </a:solidFill>
            <a:ln w="25400" cap="flat">
              <a:solidFill>
                <a:srgbClr val="CE3B00"/>
              </a:solidFill>
              <a:prstDash val="solid"/>
              <a:miter lim="800000"/>
              <a:headEnd type="none" w="med" len="med"/>
              <a:tailEnd type="none" w="med" len="med"/>
            </a:ln>
          </p:spPr>
          <p:txBody>
            <a:bodyPr lIns="0" tIns="0" rIns="0" bIns="0"/>
            <a:lstStyle/>
            <a:p>
              <a:endParaRPr lang="en-US"/>
            </a:p>
          </p:txBody>
        </p:sp>
        <p:pic>
          <p:nvPicPr>
            <p:cNvPr id="48142" name="Picture 14"/>
            <p:cNvPicPr>
              <a:picLocks noChangeAspect="1" noChangeArrowheads="1"/>
            </p:cNvPicPr>
            <p:nvPr/>
          </p:nvPicPr>
          <p:blipFill>
            <a:blip r:embed="rId4" cstate="print"/>
            <a:srcRect/>
            <a:stretch>
              <a:fillRect/>
            </a:stretch>
          </p:blipFill>
          <p:spPr bwMode="auto">
            <a:xfrm>
              <a:off x="0" y="0"/>
              <a:ext cx="824" cy="736"/>
            </a:xfrm>
            <a:prstGeom prst="rect">
              <a:avLst/>
            </a:prstGeom>
            <a:noFill/>
            <a:ln w="12700" cap="flat">
              <a:noFill/>
              <a:miter lim="800000"/>
              <a:headEnd/>
              <a:tailEnd/>
            </a:ln>
          </p:spPr>
        </p:pic>
      </p:grpSp>
      <p:sp>
        <p:nvSpPr>
          <p:cNvPr id="48144" name="Rectangle 16"/>
          <p:cNvSpPr>
            <a:spLocks/>
          </p:cNvSpPr>
          <p:nvPr/>
        </p:nvSpPr>
        <p:spPr bwMode="auto">
          <a:xfrm>
            <a:off x="339328" y="1669852"/>
            <a:ext cx="2527102" cy="455414"/>
          </a:xfrm>
          <a:prstGeom prst="rect">
            <a:avLst/>
          </a:prstGeom>
          <a:noFill/>
          <a:ln w="12700" cap="flat">
            <a:noFill/>
            <a:miter lim="800000"/>
            <a:headEnd type="none" w="med" len="med"/>
            <a:tailEnd type="none" w="med" len="med"/>
          </a:ln>
        </p:spPr>
        <p:txBody>
          <a:bodyPr lIns="0" tIns="0" rIns="0" bIns="0" anchor="b"/>
          <a:lstStyle/>
          <a:p>
            <a:r>
              <a:rPr lang="en-US" sz="2500" dirty="0">
                <a:latin typeface="Helvetica Neue Medium" charset="0"/>
                <a:ea typeface="Helvetica Neue Medium" charset="0"/>
                <a:cs typeface="Helvetica Neue Medium" charset="0"/>
                <a:sym typeface="Helvetica Neue Medium" charset="0"/>
              </a:rPr>
              <a:t>Active attack</a:t>
            </a:r>
          </a:p>
        </p:txBody>
      </p:sp>
      <p:sp>
        <p:nvSpPr>
          <p:cNvPr id="48145" name="Rectangle 17"/>
          <p:cNvSpPr>
            <a:spLocks/>
          </p:cNvSpPr>
          <p:nvPr/>
        </p:nvSpPr>
        <p:spPr bwMode="auto">
          <a:xfrm>
            <a:off x="2944565" y="1562695"/>
            <a:ext cx="3250406" cy="669727"/>
          </a:xfrm>
          <a:prstGeom prst="rect">
            <a:avLst/>
          </a:prstGeom>
          <a:noFill/>
          <a:ln w="12700" cap="flat">
            <a:noFill/>
            <a:miter lim="800000"/>
            <a:headEnd type="none" w="med" len="med"/>
            <a:tailEnd type="none" w="med" len="med"/>
          </a:ln>
        </p:spPr>
        <p:txBody>
          <a:bodyPr lIns="0" tIns="0" rIns="0" bIns="0" anchor="b"/>
          <a:lstStyle/>
          <a:p>
            <a:pPr algn="l"/>
            <a:r>
              <a:rPr lang="en-US" sz="2000" dirty="0">
                <a:latin typeface="Helvetica Neue" charset="0"/>
                <a:ea typeface="Helvetica Neue" charset="0"/>
                <a:cs typeface="Helvetica Neue" charset="0"/>
                <a:sym typeface="Helvetica Neue" charset="0"/>
              </a:rPr>
              <a:t>Embed small random graph prior to anonymization.</a:t>
            </a:r>
          </a:p>
        </p:txBody>
      </p:sp>
      <p:sp>
        <p:nvSpPr>
          <p:cNvPr id="48146" name="Rectangle 18"/>
          <p:cNvSpPr>
            <a:spLocks/>
          </p:cNvSpPr>
          <p:nvPr/>
        </p:nvSpPr>
        <p:spPr bwMode="auto">
          <a:xfrm>
            <a:off x="7072312" y="1709296"/>
            <a:ext cx="1243930" cy="505267"/>
          </a:xfrm>
          <a:prstGeom prst="rect">
            <a:avLst/>
          </a:prstGeom>
          <a:noFill/>
          <a:ln w="12700" cap="flat">
            <a:noFill/>
            <a:miter lim="800000"/>
            <a:headEnd type="none" w="med" len="med"/>
            <a:tailEnd type="none" w="med" len="med"/>
          </a:ln>
        </p:spPr>
        <p:txBody>
          <a:bodyPr wrap="none" lIns="0" tIns="0" rIns="0" bIns="0" anchor="b">
            <a:spAutoFit/>
          </a:bodyPr>
          <a:lstStyle/>
          <a:p>
            <a:pPr algn="l">
              <a:spcBef>
                <a:spcPts val="70"/>
              </a:spcBef>
            </a:pPr>
            <a:r>
              <a:rPr lang="en-US" sz="1600" b="1" dirty="0">
                <a:solidFill>
                  <a:srgbClr val="7E4035"/>
                </a:solidFill>
                <a:latin typeface="Helvetica Neue" charset="0"/>
                <a:ea typeface="Helvetica Neue" charset="0"/>
                <a:cs typeface="Helvetica Neue" charset="0"/>
                <a:sym typeface="Helvetica Neue" charset="0"/>
              </a:rPr>
              <a:t>[</a:t>
            </a:r>
            <a:r>
              <a:rPr lang="en-US" sz="1600" b="1" dirty="0" err="1">
                <a:solidFill>
                  <a:srgbClr val="7E4035"/>
                </a:solidFill>
                <a:latin typeface="Helvetica Neue" charset="0"/>
                <a:ea typeface="Helvetica Neue" charset="0"/>
                <a:cs typeface="Helvetica Neue" charset="0"/>
                <a:sym typeface="Helvetica Neue" charset="0"/>
              </a:rPr>
              <a:t>Backstrom</a:t>
            </a:r>
            <a:r>
              <a:rPr lang="en-US" sz="1600" b="1" dirty="0">
                <a:solidFill>
                  <a:srgbClr val="7E4035"/>
                </a:solidFill>
                <a:latin typeface="Helvetica Neue" charset="0"/>
                <a:ea typeface="Helvetica Neue" charset="0"/>
                <a:cs typeface="Helvetica Neue" charset="0"/>
                <a:sym typeface="Helvetica Neue" charset="0"/>
              </a:rPr>
              <a:t>, </a:t>
            </a:r>
          </a:p>
          <a:p>
            <a:pPr algn="l">
              <a:spcBef>
                <a:spcPts val="70"/>
              </a:spcBef>
            </a:pPr>
            <a:r>
              <a:rPr lang="en-US" sz="1600" b="1" dirty="0">
                <a:solidFill>
                  <a:srgbClr val="7E4035"/>
                </a:solidFill>
                <a:latin typeface="Helvetica Neue" charset="0"/>
                <a:ea typeface="Helvetica Neue" charset="0"/>
                <a:cs typeface="Helvetica Neue" charset="0"/>
                <a:sym typeface="Helvetica Neue" charset="0"/>
              </a:rPr>
              <a:t> WWW 07]</a:t>
            </a:r>
          </a:p>
        </p:txBody>
      </p:sp>
      <p:sp>
        <p:nvSpPr>
          <p:cNvPr id="48147" name="Rectangle 19"/>
          <p:cNvSpPr>
            <a:spLocks/>
          </p:cNvSpPr>
          <p:nvPr/>
        </p:nvSpPr>
        <p:spPr bwMode="auto">
          <a:xfrm>
            <a:off x="7000875" y="5825881"/>
            <a:ext cx="1173398" cy="505267"/>
          </a:xfrm>
          <a:prstGeom prst="rect">
            <a:avLst/>
          </a:prstGeom>
          <a:noFill/>
          <a:ln w="12700" cap="flat">
            <a:noFill/>
            <a:miter lim="800000"/>
            <a:headEnd type="none" w="med" len="med"/>
            <a:tailEnd type="none" w="med" len="med"/>
          </a:ln>
        </p:spPr>
        <p:txBody>
          <a:bodyPr wrap="none" lIns="0" tIns="0" rIns="0" bIns="0" anchor="b">
            <a:spAutoFit/>
          </a:bodyPr>
          <a:lstStyle/>
          <a:p>
            <a:pPr algn="l">
              <a:spcBef>
                <a:spcPts val="70"/>
              </a:spcBef>
            </a:pPr>
            <a:r>
              <a:rPr lang="en-US" sz="1600" b="1" dirty="0">
                <a:solidFill>
                  <a:srgbClr val="7E4035"/>
                </a:solidFill>
                <a:latin typeface="Helvetica Neue" charset="0"/>
                <a:ea typeface="Helvetica Neue" charset="0"/>
                <a:cs typeface="Helvetica Neue" charset="0"/>
                <a:sym typeface="Helvetica Neue" charset="0"/>
              </a:rPr>
              <a:t>[Narayanan,</a:t>
            </a:r>
          </a:p>
          <a:p>
            <a:pPr algn="l">
              <a:spcBef>
                <a:spcPts val="70"/>
              </a:spcBef>
            </a:pPr>
            <a:r>
              <a:rPr lang="en-US" sz="1600" b="1" dirty="0">
                <a:solidFill>
                  <a:srgbClr val="7E4035"/>
                </a:solidFill>
                <a:latin typeface="Helvetica Neue" charset="0"/>
                <a:ea typeface="Helvetica Neue" charset="0"/>
                <a:cs typeface="Helvetica Neue" charset="0"/>
                <a:sym typeface="Helvetica Neue" charset="0"/>
              </a:rPr>
              <a:t> OAKL 09]</a:t>
            </a:r>
          </a:p>
        </p:txBody>
      </p:sp>
      <p:sp>
        <p:nvSpPr>
          <p:cNvPr id="48148" name="Rectangle 20"/>
          <p:cNvSpPr>
            <a:spLocks/>
          </p:cNvSpPr>
          <p:nvPr/>
        </p:nvSpPr>
        <p:spPr bwMode="auto">
          <a:xfrm>
            <a:off x="276820" y="5616774"/>
            <a:ext cx="2634258" cy="848320"/>
          </a:xfrm>
          <a:prstGeom prst="rect">
            <a:avLst/>
          </a:prstGeom>
          <a:noFill/>
          <a:ln w="12700" cap="flat">
            <a:noFill/>
            <a:miter lim="800000"/>
            <a:headEnd type="none" w="med" len="med"/>
            <a:tailEnd type="none" w="med" len="med"/>
          </a:ln>
        </p:spPr>
        <p:txBody>
          <a:bodyPr lIns="0" tIns="0" rIns="0" bIns="0" anchor="b"/>
          <a:lstStyle/>
          <a:p>
            <a:r>
              <a:rPr lang="en-US" sz="2500" dirty="0">
                <a:latin typeface="Helvetica Neue Medium" charset="0"/>
                <a:ea typeface="Helvetica Neue Medium" charset="0"/>
                <a:cs typeface="Helvetica Neue Medium" charset="0"/>
                <a:sym typeface="Helvetica Neue Medium" charset="0"/>
              </a:rPr>
              <a:t>Auxiliary network attack</a:t>
            </a:r>
          </a:p>
        </p:txBody>
      </p:sp>
      <p:sp>
        <p:nvSpPr>
          <p:cNvPr id="48149" name="Rectangle 21"/>
          <p:cNvSpPr>
            <a:spLocks/>
          </p:cNvSpPr>
          <p:nvPr/>
        </p:nvSpPr>
        <p:spPr bwMode="auto">
          <a:xfrm>
            <a:off x="2946797" y="5706070"/>
            <a:ext cx="4018359" cy="669727"/>
          </a:xfrm>
          <a:prstGeom prst="rect">
            <a:avLst/>
          </a:prstGeom>
          <a:noFill/>
          <a:ln w="12700" cap="flat">
            <a:noFill/>
            <a:miter lim="800000"/>
            <a:headEnd type="none" w="med" len="med"/>
            <a:tailEnd type="none" w="med" len="med"/>
          </a:ln>
        </p:spPr>
        <p:txBody>
          <a:bodyPr lIns="0" tIns="0" rIns="0" bIns="0" anchor="b"/>
          <a:lstStyle/>
          <a:p>
            <a:pPr algn="l"/>
            <a:r>
              <a:rPr lang="en-US" sz="2000" dirty="0">
                <a:latin typeface="Helvetica Neue" charset="0"/>
                <a:ea typeface="Helvetica Neue" charset="0"/>
                <a:cs typeface="Helvetica Neue" charset="0"/>
                <a:sym typeface="Helvetica Neue" charset="0"/>
              </a:rPr>
              <a:t>Use </a:t>
            </a:r>
            <a:r>
              <a:rPr lang="en-US" sz="2000" dirty="0" err="1">
                <a:latin typeface="Helvetica Neue" charset="0"/>
                <a:ea typeface="Helvetica Neue" charset="0"/>
                <a:cs typeface="Helvetica Neue" charset="0"/>
                <a:sym typeface="Helvetica Neue" charset="0"/>
              </a:rPr>
              <a:t>unanonymized</a:t>
            </a:r>
            <a:r>
              <a:rPr lang="en-US" sz="2000" dirty="0">
                <a:latin typeface="Helvetica Neue" charset="0"/>
                <a:ea typeface="Helvetica Neue" charset="0"/>
                <a:cs typeface="Helvetica Neue" charset="0"/>
                <a:sym typeface="Helvetica Neue" charset="0"/>
              </a:rPr>
              <a:t> public network with overlapping membership.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79882" y="0"/>
            <a:ext cx="8964118" cy="1143000"/>
          </a:xfrm>
        </p:spPr>
        <p:txBody>
          <a:bodyPr>
            <a:normAutofit/>
          </a:bodyPr>
          <a:lstStyle/>
          <a:p>
            <a:r>
              <a:rPr lang="en-US" sz="2800" dirty="0" smtClean="0"/>
              <a:t>It is becoming routine for medical </a:t>
            </a:r>
            <a:r>
              <a:rPr lang="en-US" sz="2800" dirty="0" smtClean="0"/>
              <a:t>studies </a:t>
            </a:r>
            <a:r>
              <a:rPr lang="en-US" sz="2800" dirty="0" smtClean="0"/>
              <a:t>to include </a:t>
            </a:r>
            <a:r>
              <a:rPr lang="en-US" sz="2800" dirty="0" smtClean="0"/>
              <a:t>a genetic </a:t>
            </a:r>
            <a:r>
              <a:rPr lang="en-US" sz="2800" dirty="0" smtClean="0"/>
              <a:t>component.</a:t>
            </a:r>
            <a:endParaRPr kumimoji="1" lang="zh-CN" altLang="en-US" dirty="0"/>
          </a:p>
        </p:txBody>
      </p:sp>
      <p:sp>
        <p:nvSpPr>
          <p:cNvPr id="3" name="内容占位符 2"/>
          <p:cNvSpPr>
            <a:spLocks noGrp="1"/>
          </p:cNvSpPr>
          <p:nvPr>
            <p:ph idx="1"/>
          </p:nvPr>
        </p:nvSpPr>
        <p:spPr>
          <a:xfrm>
            <a:off x="228600" y="1472875"/>
            <a:ext cx="8915400" cy="2565725"/>
          </a:xfrm>
          <a:solidFill>
            <a:srgbClr val="FFFF66"/>
          </a:solidFill>
        </p:spPr>
        <p:txBody>
          <a:bodyPr>
            <a:normAutofit fontScale="92500" lnSpcReduction="20000"/>
          </a:bodyPr>
          <a:lstStyle/>
          <a:p>
            <a:pPr>
              <a:buNone/>
            </a:pPr>
            <a:r>
              <a:rPr kumimoji="1" lang="en-US" altLang="zh-CN" sz="2400" dirty="0" smtClean="0"/>
              <a:t>Genome-wide association studies (GWAS) aim to identify the correlation between diseases, e.g., diabetes, and the patient’s </a:t>
            </a:r>
            <a:r>
              <a:rPr kumimoji="1" lang="en-US" altLang="zh-CN" sz="2400" dirty="0" smtClean="0"/>
              <a:t>DNA, by comparing people with and without the disease.</a:t>
            </a:r>
            <a:endParaRPr kumimoji="1" lang="en-US" altLang="zh-CN" sz="2400" dirty="0" smtClean="0"/>
          </a:p>
          <a:p>
            <a:pPr>
              <a:buNone/>
            </a:pPr>
            <a:r>
              <a:rPr kumimoji="1" lang="en-US" altLang="zh-CN" sz="2400" dirty="0" smtClean="0"/>
              <a:t>GWAS papers usually include detailed correlation statistics.</a:t>
            </a:r>
          </a:p>
          <a:p>
            <a:pPr>
              <a:buNone/>
            </a:pPr>
            <a:r>
              <a:rPr kumimoji="1" lang="en-US" altLang="zh-CN" sz="2400" b="1" dirty="0" smtClean="0"/>
              <a:t>Our attack</a:t>
            </a:r>
            <a:r>
              <a:rPr kumimoji="1" lang="en-US" altLang="zh-CN" sz="2400" dirty="0" smtClean="0"/>
              <a:t>: uncover the identities of the patients in a GWAS</a:t>
            </a:r>
          </a:p>
          <a:p>
            <a:pPr lvl="1"/>
            <a:r>
              <a:rPr kumimoji="1" lang="en-US" altLang="zh-CN" sz="2000" dirty="0" smtClean="0"/>
              <a:t>For studies of up to moderate size, a significant fraction of people, determine whether a specific person has participated in a particular study within </a:t>
            </a:r>
            <a:r>
              <a:rPr kumimoji="1" lang="en-US" altLang="zh-CN" sz="2000" dirty="0" smtClean="0">
                <a:solidFill>
                  <a:srgbClr val="FF0000"/>
                </a:solidFill>
              </a:rPr>
              <a:t>10 seconds</a:t>
            </a:r>
            <a:r>
              <a:rPr kumimoji="1" lang="en-US" altLang="zh-CN" sz="2000" dirty="0" smtClean="0"/>
              <a:t>, with </a:t>
            </a:r>
            <a:r>
              <a:rPr kumimoji="1" lang="en-US" altLang="zh-CN" sz="2000" dirty="0" smtClean="0">
                <a:solidFill>
                  <a:srgbClr val="FF0000"/>
                </a:solidFill>
              </a:rPr>
              <a:t>high confidence</a:t>
            </a:r>
            <a:r>
              <a:rPr kumimoji="1" lang="en-US" altLang="zh-CN" sz="2000" dirty="0" smtClean="0"/>
              <a:t>!</a:t>
            </a:r>
            <a:endParaRPr kumimoji="1" lang="zh-CN" altLang="en-US" sz="2000" dirty="0"/>
          </a:p>
        </p:txBody>
      </p:sp>
      <p:pic>
        <p:nvPicPr>
          <p:cNvPr id="4" name="图片 3"/>
          <p:cNvPicPr>
            <a:picLocks noChangeAspect="1"/>
          </p:cNvPicPr>
          <p:nvPr/>
        </p:nvPicPr>
        <p:blipFill>
          <a:blip r:embed="rId3" cstate="print"/>
          <a:stretch>
            <a:fillRect/>
          </a:stretch>
        </p:blipFill>
        <p:spPr>
          <a:xfrm>
            <a:off x="1002311" y="4026850"/>
            <a:ext cx="3375451" cy="2790727"/>
          </a:xfrm>
          <a:prstGeom prst="rect">
            <a:avLst/>
          </a:prstGeom>
        </p:spPr>
      </p:pic>
      <p:sp>
        <p:nvSpPr>
          <p:cNvPr id="6" name="文本框 5"/>
          <p:cNvSpPr txBox="1"/>
          <p:nvPr/>
        </p:nvSpPr>
        <p:spPr>
          <a:xfrm>
            <a:off x="4572000" y="4648200"/>
            <a:ext cx="2950059" cy="1938992"/>
          </a:xfrm>
          <a:prstGeom prst="rect">
            <a:avLst/>
          </a:prstGeom>
          <a:noFill/>
        </p:spPr>
        <p:txBody>
          <a:bodyPr wrap="square" rtlCol="0">
            <a:spAutoFit/>
          </a:bodyPr>
          <a:lstStyle/>
          <a:p>
            <a:r>
              <a:rPr lang="en-US" altLang="zh-CN" sz="2000" b="1" dirty="0" smtClean="0">
                <a:latin typeface="+mn-lt"/>
              </a:rPr>
              <a:t>A genome-wide association study identifies novel risk loci for type 2 diabetes, Nature 445, 881-885 (22 February 2007)</a:t>
            </a:r>
            <a:endParaRPr kumimoji="1" lang="zh-CN" altLang="en-US" sz="2000" dirty="0">
              <a:latin typeface="+mn-lt"/>
            </a:endParaRPr>
          </a:p>
        </p:txBody>
      </p:sp>
    </p:spTree>
    <p:extLst>
      <p:ext uri="{BB962C8B-B14F-4D97-AF65-F5344CB8AC3E}">
        <p14:creationId xmlns="" xmlns:p14="http://schemas.microsoft.com/office/powerpoint/2010/main" val="20272241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33"/>
          <p:cNvSpPr txBox="1"/>
          <p:nvPr/>
        </p:nvSpPr>
        <p:spPr>
          <a:xfrm>
            <a:off x="1043608" y="2276872"/>
            <a:ext cx="4365298" cy="369332"/>
          </a:xfrm>
          <a:prstGeom prst="rect">
            <a:avLst/>
          </a:prstGeom>
          <a:solidFill>
            <a:srgbClr val="FFFF00"/>
          </a:solidFill>
        </p:spPr>
        <p:txBody>
          <a:bodyPr wrap="none" rtlCol="0">
            <a:spAutoFit/>
          </a:bodyPr>
          <a:lstStyle/>
          <a:p>
            <a:r>
              <a:rPr lang="en-US" b="1" dirty="0" smtClean="0">
                <a:solidFill>
                  <a:srgbClr val="FF0000"/>
                </a:solidFill>
              </a:rPr>
              <a:t>SNPs 2, 3 are linked, so are SNPs 4, 5.</a:t>
            </a:r>
            <a:endParaRPr lang="en-SG" b="1" dirty="0">
              <a:solidFill>
                <a:srgbClr val="FF0000"/>
              </a:solidFill>
            </a:endParaRPr>
          </a:p>
        </p:txBody>
      </p:sp>
      <p:sp>
        <p:nvSpPr>
          <p:cNvPr id="30" name="TextBox 29"/>
          <p:cNvSpPr txBox="1"/>
          <p:nvPr/>
        </p:nvSpPr>
        <p:spPr>
          <a:xfrm>
            <a:off x="805369" y="5020072"/>
            <a:ext cx="4750019" cy="369332"/>
          </a:xfrm>
          <a:prstGeom prst="rect">
            <a:avLst/>
          </a:prstGeom>
          <a:solidFill>
            <a:srgbClr val="FFFF00"/>
          </a:solidFill>
        </p:spPr>
        <p:txBody>
          <a:bodyPr wrap="none" rtlCol="0">
            <a:spAutoFit/>
          </a:bodyPr>
          <a:lstStyle/>
          <a:p>
            <a:r>
              <a:rPr lang="en-US" b="1" dirty="0" smtClean="0">
                <a:solidFill>
                  <a:srgbClr val="FF0000"/>
                </a:solidFill>
              </a:rPr>
              <a:t>SNPs 1, 3, 4 are associated with diabetes.</a:t>
            </a:r>
            <a:endParaRPr lang="en-SG" b="1" dirty="0">
              <a:solidFill>
                <a:srgbClr val="FF0000"/>
              </a:solidFill>
            </a:endParaRPr>
          </a:p>
        </p:txBody>
      </p:sp>
      <p:sp>
        <p:nvSpPr>
          <p:cNvPr id="2" name="Title 1"/>
          <p:cNvSpPr>
            <a:spLocks noGrp="1"/>
          </p:cNvSpPr>
          <p:nvPr>
            <p:ph type="title"/>
          </p:nvPr>
        </p:nvSpPr>
        <p:spPr/>
        <p:txBody>
          <a:bodyPr>
            <a:noAutofit/>
          </a:bodyPr>
          <a:lstStyle/>
          <a:p>
            <a:r>
              <a:rPr kumimoji="1" lang="en-US" altLang="zh-CN" sz="3600" dirty="0" smtClean="0"/>
              <a:t>GWAS papers usually include detailed correlation statistics.</a:t>
            </a:r>
            <a:endParaRPr kumimoji="1" lang="en-US" altLang="zh-CN" sz="3600" dirty="0" smtClean="0"/>
          </a:p>
        </p:txBody>
      </p:sp>
      <p:sp>
        <p:nvSpPr>
          <p:cNvPr id="4" name="Rectangle 3"/>
          <p:cNvSpPr/>
          <p:nvPr/>
        </p:nvSpPr>
        <p:spPr>
          <a:xfrm>
            <a:off x="167284" y="3157518"/>
            <a:ext cx="6858000" cy="457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5" name="Rectangle 4"/>
          <p:cNvSpPr/>
          <p:nvPr/>
        </p:nvSpPr>
        <p:spPr>
          <a:xfrm>
            <a:off x="472084" y="3157518"/>
            <a:ext cx="685800" cy="4572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CN" sz="1600" dirty="0" smtClean="0"/>
              <a:t>SNP</a:t>
            </a:r>
            <a:r>
              <a:rPr lang="en-US" altLang="zh-CN" sz="1600" baseline="-25000" dirty="0" smtClean="0"/>
              <a:t>1</a:t>
            </a:r>
            <a:endParaRPr lang="zh-CN" altLang="en-US" sz="1600" baseline="-25000" dirty="0"/>
          </a:p>
        </p:txBody>
      </p:sp>
      <p:sp>
        <p:nvSpPr>
          <p:cNvPr id="6" name="TextBox 5"/>
          <p:cNvSpPr txBox="1"/>
          <p:nvPr/>
        </p:nvSpPr>
        <p:spPr>
          <a:xfrm>
            <a:off x="6954121" y="3603050"/>
            <a:ext cx="1334019" cy="338554"/>
          </a:xfrm>
          <a:prstGeom prst="rect">
            <a:avLst/>
          </a:prstGeom>
          <a:noFill/>
        </p:spPr>
        <p:txBody>
          <a:bodyPr wrap="none" rtlCol="0">
            <a:spAutoFit/>
          </a:bodyPr>
          <a:lstStyle/>
          <a:p>
            <a:r>
              <a:rPr lang="en-US" altLang="zh-CN" sz="1600" dirty="0" smtClean="0"/>
              <a:t>Human DNA</a:t>
            </a:r>
            <a:endParaRPr lang="zh-CN" altLang="en-US" sz="1600" dirty="0"/>
          </a:p>
        </p:txBody>
      </p:sp>
      <p:sp>
        <p:nvSpPr>
          <p:cNvPr id="7" name="Rectangle 6"/>
          <p:cNvSpPr/>
          <p:nvPr/>
        </p:nvSpPr>
        <p:spPr>
          <a:xfrm>
            <a:off x="1538884" y="3157518"/>
            <a:ext cx="685800" cy="4572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CN" sz="1600" dirty="0" smtClean="0"/>
              <a:t>SNP</a:t>
            </a:r>
            <a:r>
              <a:rPr lang="en-US" altLang="zh-CN" sz="1600" baseline="-25000" dirty="0" smtClean="0"/>
              <a:t>2</a:t>
            </a:r>
            <a:endParaRPr lang="zh-CN" altLang="en-US" sz="1600" baseline="-25000" dirty="0"/>
          </a:p>
        </p:txBody>
      </p:sp>
      <p:sp>
        <p:nvSpPr>
          <p:cNvPr id="11" name="Flowchart: Document 10"/>
          <p:cNvSpPr/>
          <p:nvPr/>
        </p:nvSpPr>
        <p:spPr>
          <a:xfrm rot="16200000">
            <a:off x="7177684" y="3005118"/>
            <a:ext cx="457200" cy="762000"/>
          </a:xfrm>
          <a:prstGeom prst="flowChartDocumen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2" name="TextBox 11"/>
          <p:cNvSpPr txBox="1"/>
          <p:nvPr/>
        </p:nvSpPr>
        <p:spPr>
          <a:xfrm>
            <a:off x="6034684" y="3157518"/>
            <a:ext cx="381000" cy="338554"/>
          </a:xfrm>
          <a:prstGeom prst="rect">
            <a:avLst/>
          </a:prstGeom>
          <a:noFill/>
        </p:spPr>
        <p:txBody>
          <a:bodyPr wrap="square" rtlCol="0">
            <a:spAutoFit/>
          </a:bodyPr>
          <a:lstStyle/>
          <a:p>
            <a:r>
              <a:rPr lang="en-US" altLang="zh-CN" sz="1600" dirty="0" smtClean="0">
                <a:solidFill>
                  <a:schemeClr val="bg1"/>
                </a:solidFill>
              </a:rPr>
              <a:t>…</a:t>
            </a:r>
            <a:endParaRPr lang="zh-CN" altLang="en-US" sz="1600" dirty="0">
              <a:solidFill>
                <a:schemeClr val="bg1"/>
              </a:solidFill>
            </a:endParaRPr>
          </a:p>
        </p:txBody>
      </p:sp>
      <p:sp>
        <p:nvSpPr>
          <p:cNvPr id="14" name="Rectangle 13"/>
          <p:cNvSpPr/>
          <p:nvPr/>
        </p:nvSpPr>
        <p:spPr>
          <a:xfrm>
            <a:off x="2605684" y="3145850"/>
            <a:ext cx="685800" cy="4572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CN" sz="1600" dirty="0" smtClean="0"/>
              <a:t>SNP</a:t>
            </a:r>
            <a:r>
              <a:rPr lang="en-US" altLang="zh-CN" sz="1600" baseline="-25000" dirty="0" smtClean="0"/>
              <a:t>3</a:t>
            </a:r>
            <a:endParaRPr lang="zh-CN" altLang="en-US" sz="1600" baseline="-25000" dirty="0"/>
          </a:p>
        </p:txBody>
      </p:sp>
      <p:sp>
        <p:nvSpPr>
          <p:cNvPr id="16" name="Rectangle 15"/>
          <p:cNvSpPr/>
          <p:nvPr/>
        </p:nvSpPr>
        <p:spPr>
          <a:xfrm>
            <a:off x="3672484" y="3145850"/>
            <a:ext cx="685800" cy="4572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CN" sz="1600" dirty="0" smtClean="0"/>
              <a:t>SNP</a:t>
            </a:r>
            <a:r>
              <a:rPr lang="en-US" altLang="zh-CN" sz="1600" baseline="-25000" dirty="0" smtClean="0"/>
              <a:t>4</a:t>
            </a:r>
            <a:endParaRPr lang="zh-CN" altLang="en-US" sz="1600" baseline="-25000" dirty="0"/>
          </a:p>
        </p:txBody>
      </p:sp>
      <p:sp>
        <p:nvSpPr>
          <p:cNvPr id="17" name="Rectangle 16"/>
          <p:cNvSpPr/>
          <p:nvPr/>
        </p:nvSpPr>
        <p:spPr>
          <a:xfrm>
            <a:off x="4739284" y="3134182"/>
            <a:ext cx="685800" cy="4572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CN" sz="1600" dirty="0" smtClean="0"/>
              <a:t>SNP</a:t>
            </a:r>
            <a:r>
              <a:rPr lang="en-US" altLang="zh-CN" sz="1600" baseline="-25000" dirty="0" smtClean="0"/>
              <a:t>5</a:t>
            </a:r>
            <a:endParaRPr lang="zh-CN" altLang="en-US" sz="1600" baseline="-25000" dirty="0"/>
          </a:p>
        </p:txBody>
      </p:sp>
      <p:sp>
        <p:nvSpPr>
          <p:cNvPr id="18" name="Rectangle 17"/>
          <p:cNvSpPr/>
          <p:nvPr/>
        </p:nvSpPr>
        <p:spPr>
          <a:xfrm>
            <a:off x="2426351" y="4429582"/>
            <a:ext cx="1295400" cy="457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CN" sz="1600" dirty="0" smtClean="0"/>
              <a:t>Diabetes</a:t>
            </a:r>
            <a:endParaRPr lang="zh-CN" altLang="en-US" sz="1600" baseline="-25000" dirty="0"/>
          </a:p>
        </p:txBody>
      </p:sp>
      <p:cxnSp>
        <p:nvCxnSpPr>
          <p:cNvPr id="19" name="Straight Connector 18"/>
          <p:cNvCxnSpPr/>
          <p:nvPr/>
        </p:nvCxnSpPr>
        <p:spPr>
          <a:xfrm>
            <a:off x="2959751" y="3603050"/>
            <a:ext cx="0" cy="8265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902351" y="3515182"/>
            <a:ext cx="1600200" cy="9144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16" idx="2"/>
          </p:cNvCxnSpPr>
          <p:nvPr/>
        </p:nvCxnSpPr>
        <p:spPr>
          <a:xfrm flipH="1">
            <a:off x="3340751" y="3603050"/>
            <a:ext cx="674633" cy="826532"/>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2" name="Curved Left Arrow 31"/>
          <p:cNvSpPr/>
          <p:nvPr/>
        </p:nvSpPr>
        <p:spPr>
          <a:xfrm rot="16200000">
            <a:off x="2235851" y="2486482"/>
            <a:ext cx="304800" cy="9906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solidFill>
            </a:endParaRPr>
          </a:p>
        </p:txBody>
      </p:sp>
      <p:sp>
        <p:nvSpPr>
          <p:cNvPr id="33" name="Curved Left Arrow 32"/>
          <p:cNvSpPr/>
          <p:nvPr/>
        </p:nvSpPr>
        <p:spPr>
          <a:xfrm rot="16200000">
            <a:off x="4369451" y="2486482"/>
            <a:ext cx="304800" cy="9906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solidFill>
            </a:endParaRPr>
          </a:p>
        </p:txBody>
      </p:sp>
      <p:cxnSp>
        <p:nvCxnSpPr>
          <p:cNvPr id="36" name="Straight Connector 35"/>
          <p:cNvCxnSpPr/>
          <p:nvPr/>
        </p:nvCxnSpPr>
        <p:spPr>
          <a:xfrm flipV="1">
            <a:off x="2453284" y="2372182"/>
            <a:ext cx="3505200" cy="60960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4663084" y="2600782"/>
            <a:ext cx="1295400" cy="38100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5585670" y="1991182"/>
            <a:ext cx="2925801" cy="584775"/>
          </a:xfrm>
          <a:prstGeom prst="rect">
            <a:avLst/>
          </a:prstGeom>
          <a:solidFill>
            <a:srgbClr val="FFCCFF"/>
          </a:solidFill>
        </p:spPr>
        <p:txBody>
          <a:bodyPr wrap="none" rtlCol="0">
            <a:spAutoFit/>
          </a:bodyPr>
          <a:lstStyle/>
          <a:p>
            <a:r>
              <a:rPr lang="en-US" altLang="zh-CN" sz="1600" dirty="0" smtClean="0"/>
              <a:t>Publish: linkage disequilibrium</a:t>
            </a:r>
          </a:p>
          <a:p>
            <a:r>
              <a:rPr lang="en-US" altLang="zh-CN" sz="1600" dirty="0" smtClean="0"/>
              <a:t>between these SNP pairs.</a:t>
            </a:r>
            <a:endParaRPr lang="zh-CN" altLang="en-US" sz="1600" dirty="0"/>
          </a:p>
        </p:txBody>
      </p:sp>
      <p:sp>
        <p:nvSpPr>
          <p:cNvPr id="40" name="TextBox 39"/>
          <p:cNvSpPr txBox="1"/>
          <p:nvPr/>
        </p:nvSpPr>
        <p:spPr>
          <a:xfrm>
            <a:off x="5526808" y="4316651"/>
            <a:ext cx="3010760" cy="584775"/>
          </a:xfrm>
          <a:prstGeom prst="rect">
            <a:avLst/>
          </a:prstGeom>
          <a:solidFill>
            <a:srgbClr val="FFCCFF"/>
          </a:solidFill>
        </p:spPr>
        <p:txBody>
          <a:bodyPr wrap="none" rtlCol="0">
            <a:spAutoFit/>
          </a:bodyPr>
          <a:lstStyle/>
          <a:p>
            <a:r>
              <a:rPr lang="en-US" altLang="zh-CN" sz="1600" dirty="0" smtClean="0"/>
              <a:t>Publish: </a:t>
            </a:r>
            <a:r>
              <a:rPr lang="en-US" altLang="zh-CN" sz="1600" i="1" dirty="0" smtClean="0"/>
              <a:t>p</a:t>
            </a:r>
            <a:r>
              <a:rPr lang="en-US" altLang="zh-CN" sz="1600" dirty="0" smtClean="0"/>
              <a:t>-values of these SNP</a:t>
            </a:r>
          </a:p>
          <a:p>
            <a:r>
              <a:rPr lang="en-US" altLang="zh-CN" sz="1600" dirty="0" smtClean="0"/>
              <a:t>-disease pairs.</a:t>
            </a:r>
            <a:endParaRPr lang="zh-CN" altLang="en-US" sz="1600" dirty="0"/>
          </a:p>
        </p:txBody>
      </p:sp>
      <p:cxnSp>
        <p:nvCxnSpPr>
          <p:cNvPr id="41" name="Straight Connector 40"/>
          <p:cNvCxnSpPr>
            <a:endCxn id="40" idx="1"/>
          </p:cNvCxnSpPr>
          <p:nvPr/>
        </p:nvCxnSpPr>
        <p:spPr>
          <a:xfrm>
            <a:off x="2072284" y="4124782"/>
            <a:ext cx="3454524" cy="484257"/>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2986684" y="3990747"/>
            <a:ext cx="2590800" cy="438835"/>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3901084" y="3838347"/>
            <a:ext cx="2438400" cy="438835"/>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fade">
                                      <p:cBhvr>
                                        <p:cTn id="36" dur="500"/>
                                        <p:tgtEl>
                                          <p:spTgt spid="30"/>
                                        </p:tgtEl>
                                      </p:cBhvr>
                                    </p:animEffect>
                                  </p:childTnLst>
                                </p:cTn>
                              </p:par>
                              <p:par>
                                <p:cTn id="37" presetID="10" presetClass="entr" presetSubtype="0" fill="hold" nodeType="with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500"/>
                                        <p:tgtEl>
                                          <p:spTgt spid="19"/>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par>
                                <p:cTn id="43" presetID="10" presetClass="entr" presetSubtype="0" fill="hold" nodeType="with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fade">
                                      <p:cBhvr>
                                        <p:cTn id="45" dur="500"/>
                                        <p:tgtEl>
                                          <p:spTgt spid="22"/>
                                        </p:tgtEl>
                                      </p:cBhvr>
                                    </p:animEffect>
                                  </p:childTnLst>
                                </p:cTn>
                              </p:par>
                              <p:par>
                                <p:cTn id="46" presetID="10" presetClass="entr" presetSubtype="0" fill="hold" nodeType="with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fade">
                                      <p:cBhvr>
                                        <p:cTn id="48" dur="500"/>
                                        <p:tgtEl>
                                          <p:spTgt spid="26"/>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500"/>
                                        <p:tgtEl>
                                          <p:spTgt spid="34"/>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3"/>
                                        </p:tgtEl>
                                        <p:attrNameLst>
                                          <p:attrName>style.visibility</p:attrName>
                                        </p:attrNameLst>
                                      </p:cBhvr>
                                      <p:to>
                                        <p:strVal val="visible"/>
                                      </p:to>
                                    </p:set>
                                    <p:animEffect transition="in" filter="fade">
                                      <p:cBhvr>
                                        <p:cTn id="56" dur="500"/>
                                        <p:tgtEl>
                                          <p:spTgt spid="33"/>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32"/>
                                        </p:tgtEl>
                                        <p:attrNameLst>
                                          <p:attrName>style.visibility</p:attrName>
                                        </p:attrNameLst>
                                      </p:cBhvr>
                                      <p:to>
                                        <p:strVal val="visible"/>
                                      </p:to>
                                    </p:set>
                                    <p:animEffect transition="in" filter="fade">
                                      <p:cBhvr>
                                        <p:cTn id="59" dur="500"/>
                                        <p:tgtEl>
                                          <p:spTgt spid="32"/>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39"/>
                                        </p:tgtEl>
                                        <p:attrNameLst>
                                          <p:attrName>style.visibility</p:attrName>
                                        </p:attrNameLst>
                                      </p:cBhvr>
                                      <p:to>
                                        <p:strVal val="visible"/>
                                      </p:to>
                                    </p:set>
                                    <p:animEffect transition="in" filter="fade">
                                      <p:cBhvr>
                                        <p:cTn id="64" dur="500"/>
                                        <p:tgtEl>
                                          <p:spTgt spid="39"/>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fade">
                                      <p:cBhvr>
                                        <p:cTn id="67" dur="500"/>
                                        <p:tgtEl>
                                          <p:spTgt spid="40"/>
                                        </p:tgtEl>
                                      </p:cBhvr>
                                    </p:animEffect>
                                  </p:childTnLst>
                                </p:cTn>
                              </p:par>
                              <p:par>
                                <p:cTn id="68" presetID="10" presetClass="entr" presetSubtype="0" fill="hold" nodeType="withEffect">
                                  <p:stCondLst>
                                    <p:cond delay="0"/>
                                  </p:stCondLst>
                                  <p:childTnLst>
                                    <p:set>
                                      <p:cBhvr>
                                        <p:cTn id="69" dur="1" fill="hold">
                                          <p:stCondLst>
                                            <p:cond delay="0"/>
                                          </p:stCondLst>
                                        </p:cTn>
                                        <p:tgtEl>
                                          <p:spTgt spid="36"/>
                                        </p:tgtEl>
                                        <p:attrNameLst>
                                          <p:attrName>style.visibility</p:attrName>
                                        </p:attrNameLst>
                                      </p:cBhvr>
                                      <p:to>
                                        <p:strVal val="visible"/>
                                      </p:to>
                                    </p:set>
                                    <p:animEffect transition="in" filter="fade">
                                      <p:cBhvr>
                                        <p:cTn id="70" dur="500"/>
                                        <p:tgtEl>
                                          <p:spTgt spid="36"/>
                                        </p:tgtEl>
                                      </p:cBhvr>
                                    </p:animEffect>
                                  </p:childTnLst>
                                </p:cTn>
                              </p:par>
                              <p:par>
                                <p:cTn id="71" presetID="10" presetClass="entr" presetSubtype="0" fill="hold" nodeType="with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500"/>
                                        <p:tgtEl>
                                          <p:spTgt spid="38"/>
                                        </p:tgtEl>
                                      </p:cBhvr>
                                    </p:animEffect>
                                  </p:childTnLst>
                                </p:cTn>
                              </p:par>
                              <p:par>
                                <p:cTn id="74" presetID="10" presetClass="entr" presetSubtype="0" fill="hold" nodeType="withEffect">
                                  <p:stCondLst>
                                    <p:cond delay="0"/>
                                  </p:stCondLst>
                                  <p:childTnLst>
                                    <p:set>
                                      <p:cBhvr>
                                        <p:cTn id="75" dur="1" fill="hold">
                                          <p:stCondLst>
                                            <p:cond delay="0"/>
                                          </p:stCondLst>
                                        </p:cTn>
                                        <p:tgtEl>
                                          <p:spTgt spid="45"/>
                                        </p:tgtEl>
                                        <p:attrNameLst>
                                          <p:attrName>style.visibility</p:attrName>
                                        </p:attrNameLst>
                                      </p:cBhvr>
                                      <p:to>
                                        <p:strVal val="visible"/>
                                      </p:to>
                                    </p:set>
                                    <p:animEffect transition="in" filter="fade">
                                      <p:cBhvr>
                                        <p:cTn id="76" dur="500"/>
                                        <p:tgtEl>
                                          <p:spTgt spid="45"/>
                                        </p:tgtEl>
                                      </p:cBhvr>
                                    </p:animEffect>
                                  </p:childTnLst>
                                </p:cTn>
                              </p:par>
                              <p:par>
                                <p:cTn id="77" presetID="10"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500"/>
                                        <p:tgtEl>
                                          <p:spTgt spid="43"/>
                                        </p:tgtEl>
                                      </p:cBhvr>
                                    </p:animEffect>
                                  </p:childTnLst>
                                </p:cTn>
                              </p:par>
                              <p:par>
                                <p:cTn id="80" presetID="10" presetClass="entr" presetSubtype="0" fill="hold" nodeType="withEffect">
                                  <p:stCondLst>
                                    <p:cond delay="0"/>
                                  </p:stCondLst>
                                  <p:childTnLst>
                                    <p:set>
                                      <p:cBhvr>
                                        <p:cTn id="81" dur="1" fill="hold">
                                          <p:stCondLst>
                                            <p:cond delay="0"/>
                                          </p:stCondLst>
                                        </p:cTn>
                                        <p:tgtEl>
                                          <p:spTgt spid="41"/>
                                        </p:tgtEl>
                                        <p:attrNameLst>
                                          <p:attrName>style.visibility</p:attrName>
                                        </p:attrNameLst>
                                      </p:cBhvr>
                                      <p:to>
                                        <p:strVal val="visible"/>
                                      </p:to>
                                    </p:set>
                                    <p:animEffect transition="in" filter="fade">
                                      <p:cBhvr>
                                        <p:cTn id="8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0" grpId="0" animBg="1"/>
      <p:bldP spid="4" grpId="0" animBg="1"/>
      <p:bldP spid="5" grpId="0" animBg="1"/>
      <p:bldP spid="6" grpId="0"/>
      <p:bldP spid="7" grpId="0" animBg="1"/>
      <p:bldP spid="11" grpId="0" animBg="1"/>
      <p:bldP spid="12" grpId="0"/>
      <p:bldP spid="14" grpId="0" animBg="1"/>
      <p:bldP spid="16" grpId="0" animBg="1"/>
      <p:bldP spid="17" grpId="0" animBg="1"/>
      <p:bldP spid="18" grpId="0" animBg="1"/>
      <p:bldP spid="32" grpId="0" animBg="1"/>
      <p:bldP spid="33" grpId="0" animBg="1"/>
      <p:bldP spid="39" grpId="0" animBg="1"/>
      <p:bldP spid="4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r>
              <a:rPr lang="en-US" altLang="zh-CN" dirty="0" smtClean="0"/>
              <a:t>Privacy </a:t>
            </a:r>
            <a:r>
              <a:rPr lang="en-US" altLang="zh-CN" dirty="0" smtClean="0"/>
              <a:t>attacks can use SNP-disease </a:t>
            </a:r>
            <a:r>
              <a:rPr lang="en-US" altLang="zh-CN" dirty="0" smtClean="0"/>
              <a:t>association.</a:t>
            </a:r>
            <a:endParaRPr lang="zh-CN" altLang="en-US" dirty="0"/>
          </a:p>
        </p:txBody>
      </p:sp>
      <p:sp>
        <p:nvSpPr>
          <p:cNvPr id="3" name="Content Placeholder 2"/>
          <p:cNvSpPr>
            <a:spLocks noGrp="1"/>
          </p:cNvSpPr>
          <p:nvPr>
            <p:ph idx="1"/>
          </p:nvPr>
        </p:nvSpPr>
        <p:spPr>
          <a:xfrm>
            <a:off x="457200" y="1600201"/>
            <a:ext cx="8229600" cy="1752599"/>
          </a:xfrm>
        </p:spPr>
        <p:txBody>
          <a:bodyPr>
            <a:normAutofit fontScale="92500" lnSpcReduction="20000"/>
          </a:bodyPr>
          <a:lstStyle/>
          <a:p>
            <a:pPr>
              <a:buNone/>
            </a:pPr>
            <a:r>
              <a:rPr lang="en-US" altLang="zh-CN" dirty="0" smtClean="0"/>
              <a:t>Idea [Homer et al. </a:t>
            </a:r>
            <a:r>
              <a:rPr lang="en-US" altLang="zh-CN" i="1" dirty="0" err="1" smtClean="0"/>
              <a:t>PloS</a:t>
            </a:r>
            <a:r>
              <a:rPr lang="en-US" altLang="zh-CN" i="1" dirty="0" smtClean="0"/>
              <a:t> Genet.’</a:t>
            </a:r>
            <a:r>
              <a:rPr lang="en-US" altLang="zh-CN" dirty="0" smtClean="0"/>
              <a:t>08, Jacobs et al. </a:t>
            </a:r>
            <a:r>
              <a:rPr lang="en-US" altLang="zh-CN" i="1" dirty="0" smtClean="0"/>
              <a:t>Nature’</a:t>
            </a:r>
            <a:r>
              <a:rPr lang="en-US" altLang="zh-CN" dirty="0" smtClean="0"/>
              <a:t>09]:</a:t>
            </a:r>
          </a:p>
          <a:p>
            <a:pPr lvl="1"/>
            <a:r>
              <a:rPr lang="en-US" altLang="zh-CN" dirty="0" smtClean="0"/>
              <a:t>Obtain aggregate SNP info from the published </a:t>
            </a:r>
            <a:r>
              <a:rPr lang="en-US" altLang="zh-CN" i="1" dirty="0" smtClean="0"/>
              <a:t>p</a:t>
            </a:r>
            <a:r>
              <a:rPr lang="en-US" altLang="zh-CN" dirty="0" smtClean="0"/>
              <a:t>-values (1)</a:t>
            </a:r>
          </a:p>
          <a:p>
            <a:pPr lvl="1"/>
            <a:r>
              <a:rPr lang="en-US" altLang="zh-CN" dirty="0" smtClean="0"/>
              <a:t>Obtain a sample DNA of the target individual (2)</a:t>
            </a:r>
          </a:p>
          <a:p>
            <a:pPr lvl="1"/>
            <a:r>
              <a:rPr lang="en-US" altLang="zh-CN" dirty="0" smtClean="0"/>
              <a:t>Obtain the aggregate SNP info of a ref. population (3)</a:t>
            </a:r>
          </a:p>
          <a:p>
            <a:pPr lvl="1"/>
            <a:r>
              <a:rPr lang="en-US" altLang="zh-CN" dirty="0" smtClean="0"/>
              <a:t>Compare (1), (2), (3)</a:t>
            </a:r>
            <a:endParaRPr lang="zh-CN" altLang="en-US" dirty="0"/>
          </a:p>
        </p:txBody>
      </p:sp>
      <p:cxnSp>
        <p:nvCxnSpPr>
          <p:cNvPr id="4" name="Straight Connector 3"/>
          <p:cNvCxnSpPr/>
          <p:nvPr/>
        </p:nvCxnSpPr>
        <p:spPr>
          <a:xfrm>
            <a:off x="5943600" y="3821668"/>
            <a:ext cx="0" cy="99060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5211860" y="4191000"/>
            <a:ext cx="3627340" cy="369332"/>
          </a:xfrm>
          <a:prstGeom prst="rect">
            <a:avLst/>
          </a:prstGeom>
          <a:noFill/>
        </p:spPr>
        <p:txBody>
          <a:bodyPr wrap="none" rtlCol="0">
            <a:spAutoFit/>
          </a:bodyPr>
          <a:lstStyle/>
          <a:p>
            <a:r>
              <a:rPr lang="en-US" altLang="zh-CN" dirty="0" smtClean="0"/>
              <a:t>Aggregate DNA of patients in a study</a:t>
            </a:r>
            <a:endParaRPr lang="zh-CN" altLang="en-US" dirty="0"/>
          </a:p>
        </p:txBody>
      </p:sp>
      <p:sp>
        <p:nvSpPr>
          <p:cNvPr id="6" name="Rectangle 5"/>
          <p:cNvSpPr/>
          <p:nvPr/>
        </p:nvSpPr>
        <p:spPr>
          <a:xfrm>
            <a:off x="381000" y="4812268"/>
            <a:ext cx="7467600" cy="457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 name="Rectangle 6"/>
          <p:cNvSpPr/>
          <p:nvPr/>
        </p:nvSpPr>
        <p:spPr>
          <a:xfrm>
            <a:off x="685800" y="4812268"/>
            <a:ext cx="685800" cy="4572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CN" dirty="0" smtClean="0"/>
              <a:t>SNP</a:t>
            </a:r>
            <a:r>
              <a:rPr lang="en-US" altLang="zh-CN" baseline="-25000" dirty="0" smtClean="0"/>
              <a:t>1</a:t>
            </a:r>
            <a:endParaRPr lang="zh-CN" altLang="en-US" baseline="-25000" dirty="0"/>
          </a:p>
        </p:txBody>
      </p:sp>
      <p:sp>
        <p:nvSpPr>
          <p:cNvPr id="8" name="TextBox 7"/>
          <p:cNvSpPr txBox="1"/>
          <p:nvPr/>
        </p:nvSpPr>
        <p:spPr>
          <a:xfrm>
            <a:off x="6705600" y="5345668"/>
            <a:ext cx="2106667" cy="369332"/>
          </a:xfrm>
          <a:prstGeom prst="rect">
            <a:avLst/>
          </a:prstGeom>
          <a:noFill/>
        </p:spPr>
        <p:txBody>
          <a:bodyPr wrap="none" rtlCol="0">
            <a:spAutoFit/>
          </a:bodyPr>
          <a:lstStyle/>
          <a:p>
            <a:r>
              <a:rPr lang="en-US" altLang="zh-CN" dirty="0" smtClean="0"/>
              <a:t>DNA of an individual</a:t>
            </a:r>
            <a:endParaRPr lang="zh-CN" altLang="en-US" dirty="0"/>
          </a:p>
        </p:txBody>
      </p:sp>
      <p:sp>
        <p:nvSpPr>
          <p:cNvPr id="9" name="Rectangle 8"/>
          <p:cNvSpPr/>
          <p:nvPr/>
        </p:nvSpPr>
        <p:spPr>
          <a:xfrm>
            <a:off x="1752600" y="4812268"/>
            <a:ext cx="685800" cy="4572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CN" dirty="0" smtClean="0"/>
              <a:t>SNP</a:t>
            </a:r>
            <a:r>
              <a:rPr lang="en-US" altLang="zh-CN" baseline="-25000" dirty="0" smtClean="0"/>
              <a:t>2</a:t>
            </a:r>
            <a:endParaRPr lang="zh-CN" altLang="en-US" baseline="-25000" dirty="0"/>
          </a:p>
        </p:txBody>
      </p:sp>
      <p:sp>
        <p:nvSpPr>
          <p:cNvPr id="10" name="Rectangle 9"/>
          <p:cNvSpPr/>
          <p:nvPr/>
        </p:nvSpPr>
        <p:spPr>
          <a:xfrm>
            <a:off x="2895600" y="4812268"/>
            <a:ext cx="685800" cy="4572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CN" dirty="0" smtClean="0"/>
              <a:t>SNP</a:t>
            </a:r>
            <a:r>
              <a:rPr lang="en-US" altLang="zh-CN" baseline="-25000" dirty="0" smtClean="0"/>
              <a:t>3</a:t>
            </a:r>
            <a:endParaRPr lang="zh-CN" altLang="en-US" baseline="-25000" dirty="0"/>
          </a:p>
        </p:txBody>
      </p:sp>
      <p:sp>
        <p:nvSpPr>
          <p:cNvPr id="11" name="Rectangle 10"/>
          <p:cNvSpPr/>
          <p:nvPr/>
        </p:nvSpPr>
        <p:spPr>
          <a:xfrm>
            <a:off x="4419600" y="4812268"/>
            <a:ext cx="685800" cy="4572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CN" dirty="0" smtClean="0"/>
              <a:t>SNP</a:t>
            </a:r>
            <a:r>
              <a:rPr lang="en-US" altLang="zh-CN" baseline="-25000" dirty="0" smtClean="0"/>
              <a:t>4</a:t>
            </a:r>
            <a:endParaRPr lang="zh-CN" altLang="en-US" baseline="-25000" dirty="0"/>
          </a:p>
        </p:txBody>
      </p:sp>
      <p:sp>
        <p:nvSpPr>
          <p:cNvPr id="12" name="Rectangle 11"/>
          <p:cNvSpPr/>
          <p:nvPr/>
        </p:nvSpPr>
        <p:spPr>
          <a:xfrm>
            <a:off x="5638800" y="4812268"/>
            <a:ext cx="685800" cy="4572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CN" dirty="0" smtClean="0"/>
              <a:t>SNP</a:t>
            </a:r>
            <a:r>
              <a:rPr lang="en-US" altLang="zh-CN" baseline="-25000" dirty="0" smtClean="0"/>
              <a:t>5</a:t>
            </a:r>
            <a:endParaRPr lang="zh-CN" altLang="en-US" baseline="-25000" dirty="0"/>
          </a:p>
        </p:txBody>
      </p:sp>
      <p:sp>
        <p:nvSpPr>
          <p:cNvPr id="13" name="Flowchart: Document 12"/>
          <p:cNvSpPr/>
          <p:nvPr/>
        </p:nvSpPr>
        <p:spPr>
          <a:xfrm rot="16200000">
            <a:off x="8001000" y="4659868"/>
            <a:ext cx="457200" cy="762000"/>
          </a:xfrm>
          <a:prstGeom prst="flowChartDocumen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TextBox 13"/>
          <p:cNvSpPr txBox="1"/>
          <p:nvPr/>
        </p:nvSpPr>
        <p:spPr>
          <a:xfrm>
            <a:off x="6781800" y="4812268"/>
            <a:ext cx="381000" cy="381000"/>
          </a:xfrm>
          <a:prstGeom prst="rect">
            <a:avLst/>
          </a:prstGeom>
          <a:noFill/>
        </p:spPr>
        <p:txBody>
          <a:bodyPr wrap="square" rtlCol="0">
            <a:spAutoFit/>
          </a:bodyPr>
          <a:lstStyle/>
          <a:p>
            <a:r>
              <a:rPr lang="en-US" altLang="zh-CN" dirty="0" smtClean="0">
                <a:solidFill>
                  <a:schemeClr val="bg1"/>
                </a:solidFill>
              </a:rPr>
              <a:t>…</a:t>
            </a:r>
            <a:endParaRPr lang="zh-CN" altLang="en-US" dirty="0">
              <a:solidFill>
                <a:schemeClr val="bg1"/>
              </a:solidFill>
            </a:endParaRPr>
          </a:p>
        </p:txBody>
      </p:sp>
      <p:sp>
        <p:nvSpPr>
          <p:cNvPr id="15" name="Rectangle 14"/>
          <p:cNvSpPr/>
          <p:nvPr/>
        </p:nvSpPr>
        <p:spPr>
          <a:xfrm>
            <a:off x="381000" y="5859958"/>
            <a:ext cx="7467600" cy="457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6" name="Rectangle 15"/>
          <p:cNvSpPr/>
          <p:nvPr/>
        </p:nvSpPr>
        <p:spPr>
          <a:xfrm>
            <a:off x="685800" y="5859958"/>
            <a:ext cx="685800" cy="4572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CN" dirty="0" smtClean="0"/>
              <a:t>SNP</a:t>
            </a:r>
            <a:r>
              <a:rPr lang="en-US" altLang="zh-CN" baseline="-25000" dirty="0" smtClean="0"/>
              <a:t>1</a:t>
            </a:r>
            <a:endParaRPr lang="zh-CN" altLang="en-US" baseline="-25000" dirty="0"/>
          </a:p>
        </p:txBody>
      </p:sp>
      <p:sp>
        <p:nvSpPr>
          <p:cNvPr id="17" name="TextBox 16"/>
          <p:cNvSpPr txBox="1"/>
          <p:nvPr/>
        </p:nvSpPr>
        <p:spPr>
          <a:xfrm>
            <a:off x="4945428" y="6393358"/>
            <a:ext cx="4046172" cy="369332"/>
          </a:xfrm>
          <a:prstGeom prst="rect">
            <a:avLst/>
          </a:prstGeom>
          <a:noFill/>
        </p:spPr>
        <p:txBody>
          <a:bodyPr wrap="none" rtlCol="0">
            <a:spAutoFit/>
          </a:bodyPr>
          <a:lstStyle/>
          <a:p>
            <a:r>
              <a:rPr lang="en-US" altLang="zh-CN" dirty="0" smtClean="0"/>
              <a:t>Aggregate DNA of a reference population</a:t>
            </a:r>
            <a:endParaRPr lang="zh-CN" altLang="en-US" dirty="0"/>
          </a:p>
        </p:txBody>
      </p:sp>
      <p:sp>
        <p:nvSpPr>
          <p:cNvPr id="18" name="Rectangle 17"/>
          <p:cNvSpPr/>
          <p:nvPr/>
        </p:nvSpPr>
        <p:spPr>
          <a:xfrm>
            <a:off x="1752600" y="5859958"/>
            <a:ext cx="685800" cy="4572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CN" dirty="0" smtClean="0"/>
              <a:t>SNP</a:t>
            </a:r>
            <a:r>
              <a:rPr lang="en-US" altLang="zh-CN" baseline="-25000" dirty="0" smtClean="0"/>
              <a:t>2</a:t>
            </a:r>
            <a:endParaRPr lang="zh-CN" altLang="en-US" baseline="-25000" dirty="0"/>
          </a:p>
        </p:txBody>
      </p:sp>
      <p:sp>
        <p:nvSpPr>
          <p:cNvPr id="19" name="Rectangle 18"/>
          <p:cNvSpPr/>
          <p:nvPr/>
        </p:nvSpPr>
        <p:spPr>
          <a:xfrm>
            <a:off x="2895600" y="5859958"/>
            <a:ext cx="685800" cy="4572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CN" dirty="0" smtClean="0"/>
              <a:t>SNP</a:t>
            </a:r>
            <a:r>
              <a:rPr lang="en-US" altLang="zh-CN" baseline="-25000" dirty="0" smtClean="0"/>
              <a:t>3</a:t>
            </a:r>
            <a:endParaRPr lang="zh-CN" altLang="en-US" baseline="-25000" dirty="0"/>
          </a:p>
        </p:txBody>
      </p:sp>
      <p:sp>
        <p:nvSpPr>
          <p:cNvPr id="20" name="Rectangle 19"/>
          <p:cNvSpPr/>
          <p:nvPr/>
        </p:nvSpPr>
        <p:spPr>
          <a:xfrm>
            <a:off x="4419600" y="5859958"/>
            <a:ext cx="685800" cy="4572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CN" dirty="0" smtClean="0"/>
              <a:t>SNP</a:t>
            </a:r>
            <a:r>
              <a:rPr lang="en-US" altLang="zh-CN" baseline="-25000" dirty="0" smtClean="0"/>
              <a:t>4</a:t>
            </a:r>
            <a:endParaRPr lang="zh-CN" altLang="en-US" baseline="-25000" dirty="0"/>
          </a:p>
        </p:txBody>
      </p:sp>
      <p:sp>
        <p:nvSpPr>
          <p:cNvPr id="21" name="Rectangle 20"/>
          <p:cNvSpPr/>
          <p:nvPr/>
        </p:nvSpPr>
        <p:spPr>
          <a:xfrm>
            <a:off x="5638800" y="5859958"/>
            <a:ext cx="685800" cy="4572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CN" dirty="0" smtClean="0"/>
              <a:t>SNP</a:t>
            </a:r>
            <a:r>
              <a:rPr lang="en-US" altLang="zh-CN" baseline="-25000" dirty="0" smtClean="0"/>
              <a:t>5</a:t>
            </a:r>
            <a:endParaRPr lang="zh-CN" altLang="en-US" baseline="-25000" dirty="0"/>
          </a:p>
        </p:txBody>
      </p:sp>
      <p:sp>
        <p:nvSpPr>
          <p:cNvPr id="22" name="Flowchart: Document 21"/>
          <p:cNvSpPr/>
          <p:nvPr/>
        </p:nvSpPr>
        <p:spPr>
          <a:xfrm rot="16200000">
            <a:off x="8001000" y="5707558"/>
            <a:ext cx="457200" cy="762000"/>
          </a:xfrm>
          <a:prstGeom prst="flowChartDocumen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TextBox 22"/>
          <p:cNvSpPr txBox="1"/>
          <p:nvPr/>
        </p:nvSpPr>
        <p:spPr>
          <a:xfrm>
            <a:off x="6781800" y="5859958"/>
            <a:ext cx="381000" cy="381000"/>
          </a:xfrm>
          <a:prstGeom prst="rect">
            <a:avLst/>
          </a:prstGeom>
          <a:noFill/>
        </p:spPr>
        <p:txBody>
          <a:bodyPr wrap="square" rtlCol="0">
            <a:spAutoFit/>
          </a:bodyPr>
          <a:lstStyle/>
          <a:p>
            <a:r>
              <a:rPr lang="en-US" altLang="zh-CN" dirty="0" smtClean="0">
                <a:solidFill>
                  <a:schemeClr val="bg1"/>
                </a:solidFill>
              </a:rPr>
              <a:t>…</a:t>
            </a:r>
            <a:endParaRPr lang="zh-CN" altLang="en-US" dirty="0">
              <a:solidFill>
                <a:schemeClr val="bg1"/>
              </a:solidFill>
            </a:endParaRPr>
          </a:p>
        </p:txBody>
      </p:sp>
      <p:sp>
        <p:nvSpPr>
          <p:cNvPr id="24" name="TextBox 23"/>
          <p:cNvSpPr txBox="1"/>
          <p:nvPr/>
        </p:nvSpPr>
        <p:spPr>
          <a:xfrm>
            <a:off x="1115616" y="6457890"/>
            <a:ext cx="3384376" cy="400110"/>
          </a:xfrm>
          <a:prstGeom prst="rect">
            <a:avLst/>
          </a:prstGeom>
          <a:solidFill>
            <a:srgbClr val="FFFF00"/>
          </a:solidFill>
        </p:spPr>
        <p:txBody>
          <a:bodyPr wrap="square" rtlCol="0">
            <a:spAutoFit/>
          </a:bodyPr>
          <a:lstStyle/>
          <a:p>
            <a:r>
              <a:rPr lang="en-US" sz="2000" b="1" dirty="0" smtClean="0">
                <a:solidFill>
                  <a:srgbClr val="FF0000"/>
                </a:solidFill>
              </a:rPr>
              <a:t>Background knowledge</a:t>
            </a:r>
            <a:endParaRPr lang="en-SG" sz="2000" b="1" dirty="0">
              <a:solidFill>
                <a:srgbClr val="FF0000"/>
              </a:solidFill>
            </a:endParaRPr>
          </a:p>
        </p:txBody>
      </p:sp>
      <p:cxnSp>
        <p:nvCxnSpPr>
          <p:cNvPr id="25" name="Straight Connector 24"/>
          <p:cNvCxnSpPr/>
          <p:nvPr/>
        </p:nvCxnSpPr>
        <p:spPr>
          <a:xfrm flipV="1">
            <a:off x="3657600" y="6210180"/>
            <a:ext cx="304800" cy="3430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381000" y="3733800"/>
            <a:ext cx="7467600" cy="457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7" name="Rectangle 26"/>
          <p:cNvSpPr/>
          <p:nvPr/>
        </p:nvSpPr>
        <p:spPr>
          <a:xfrm>
            <a:off x="685800" y="3733800"/>
            <a:ext cx="685800" cy="4572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altLang="zh-CN" dirty="0"/>
              <a:t>SNP1</a:t>
            </a:r>
            <a:endParaRPr lang="zh-CN" altLang="en-US" dirty="0"/>
          </a:p>
        </p:txBody>
      </p:sp>
      <p:sp>
        <p:nvSpPr>
          <p:cNvPr id="28" name="Rectangle 27"/>
          <p:cNvSpPr/>
          <p:nvPr/>
        </p:nvSpPr>
        <p:spPr>
          <a:xfrm>
            <a:off x="1752600" y="3733800"/>
            <a:ext cx="685800" cy="4572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altLang="zh-CN" dirty="0"/>
              <a:t>SNP2</a:t>
            </a:r>
            <a:endParaRPr lang="zh-CN" altLang="en-US" dirty="0"/>
          </a:p>
        </p:txBody>
      </p:sp>
      <p:sp>
        <p:nvSpPr>
          <p:cNvPr id="29" name="Rectangle 28"/>
          <p:cNvSpPr/>
          <p:nvPr/>
        </p:nvSpPr>
        <p:spPr>
          <a:xfrm>
            <a:off x="2895600" y="3733800"/>
            <a:ext cx="685800" cy="4572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altLang="zh-CN" dirty="0"/>
              <a:t>SNP3</a:t>
            </a:r>
            <a:endParaRPr lang="zh-CN" altLang="en-US" dirty="0"/>
          </a:p>
        </p:txBody>
      </p:sp>
      <p:sp>
        <p:nvSpPr>
          <p:cNvPr id="30" name="Rectangle 29"/>
          <p:cNvSpPr/>
          <p:nvPr/>
        </p:nvSpPr>
        <p:spPr>
          <a:xfrm>
            <a:off x="4419600" y="3733800"/>
            <a:ext cx="685800" cy="4572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altLang="zh-CN" dirty="0"/>
              <a:t>SNP4</a:t>
            </a:r>
            <a:endParaRPr lang="zh-CN" altLang="en-US" dirty="0"/>
          </a:p>
        </p:txBody>
      </p:sp>
      <p:sp>
        <p:nvSpPr>
          <p:cNvPr id="31" name="Rectangle 30"/>
          <p:cNvSpPr/>
          <p:nvPr/>
        </p:nvSpPr>
        <p:spPr>
          <a:xfrm>
            <a:off x="5638800" y="3733800"/>
            <a:ext cx="685800" cy="4572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altLang="zh-CN" dirty="0"/>
              <a:t>SNP5</a:t>
            </a:r>
            <a:endParaRPr lang="zh-CN" altLang="en-US" dirty="0"/>
          </a:p>
        </p:txBody>
      </p:sp>
      <p:sp>
        <p:nvSpPr>
          <p:cNvPr id="32" name="Flowchart: Document 31"/>
          <p:cNvSpPr/>
          <p:nvPr/>
        </p:nvSpPr>
        <p:spPr>
          <a:xfrm rot="16200000">
            <a:off x="8001000" y="3581400"/>
            <a:ext cx="457200" cy="762000"/>
          </a:xfrm>
          <a:prstGeom prst="flowChartDocumen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TextBox 32"/>
          <p:cNvSpPr txBox="1"/>
          <p:nvPr/>
        </p:nvSpPr>
        <p:spPr>
          <a:xfrm>
            <a:off x="6781800" y="3733800"/>
            <a:ext cx="381000" cy="381000"/>
          </a:xfrm>
          <a:prstGeom prst="rect">
            <a:avLst/>
          </a:prstGeom>
          <a:noFill/>
        </p:spPr>
        <p:txBody>
          <a:bodyPr wrap="square" rtlCol="0">
            <a:spAutoFit/>
          </a:bodyPr>
          <a:lstStyle/>
          <a:p>
            <a:r>
              <a:rPr lang="en-US" altLang="zh-CN" dirty="0" smtClean="0">
                <a:solidFill>
                  <a:schemeClr val="bg1"/>
                </a:solidFill>
              </a:rPr>
              <a:t>…</a:t>
            </a:r>
            <a:endParaRPr lang="zh-CN" altLang="en-US" dirty="0">
              <a:solidFill>
                <a:schemeClr val="bg1"/>
              </a:solidFill>
            </a:endParaRPr>
          </a:p>
        </p:txBody>
      </p:sp>
      <p:cxnSp>
        <p:nvCxnSpPr>
          <p:cNvPr id="34" name="Straight Connector 33"/>
          <p:cNvCxnSpPr>
            <a:stCxn id="27" idx="2"/>
            <a:endCxn id="7" idx="0"/>
          </p:cNvCxnSpPr>
          <p:nvPr/>
        </p:nvCxnSpPr>
        <p:spPr>
          <a:xfrm>
            <a:off x="1028700" y="4191000"/>
            <a:ext cx="0" cy="62126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7" idx="2"/>
            <a:endCxn id="16" idx="0"/>
          </p:cNvCxnSpPr>
          <p:nvPr/>
        </p:nvCxnSpPr>
        <p:spPr>
          <a:xfrm>
            <a:off x="1028700" y="5269468"/>
            <a:ext cx="0" cy="59049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28" idx="2"/>
            <a:endCxn id="9" idx="0"/>
          </p:cNvCxnSpPr>
          <p:nvPr/>
        </p:nvCxnSpPr>
        <p:spPr>
          <a:xfrm>
            <a:off x="2095500" y="4191000"/>
            <a:ext cx="0" cy="621268"/>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9" idx="2"/>
            <a:endCxn id="18" idx="0"/>
          </p:cNvCxnSpPr>
          <p:nvPr/>
        </p:nvCxnSpPr>
        <p:spPr>
          <a:xfrm>
            <a:off x="2095500" y="5269468"/>
            <a:ext cx="0" cy="59049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29" idx="2"/>
            <a:endCxn id="10" idx="0"/>
          </p:cNvCxnSpPr>
          <p:nvPr/>
        </p:nvCxnSpPr>
        <p:spPr>
          <a:xfrm>
            <a:off x="3238500" y="4191000"/>
            <a:ext cx="0" cy="62126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10" idx="2"/>
            <a:endCxn id="19" idx="0"/>
          </p:cNvCxnSpPr>
          <p:nvPr/>
        </p:nvCxnSpPr>
        <p:spPr>
          <a:xfrm>
            <a:off x="3238500" y="5269468"/>
            <a:ext cx="0" cy="59049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30" idx="2"/>
            <a:endCxn id="11" idx="0"/>
          </p:cNvCxnSpPr>
          <p:nvPr/>
        </p:nvCxnSpPr>
        <p:spPr>
          <a:xfrm>
            <a:off x="4762500" y="4191000"/>
            <a:ext cx="0" cy="62126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11" idx="2"/>
            <a:endCxn id="20" idx="0"/>
          </p:cNvCxnSpPr>
          <p:nvPr/>
        </p:nvCxnSpPr>
        <p:spPr>
          <a:xfrm>
            <a:off x="4762500" y="5269468"/>
            <a:ext cx="0" cy="59049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a:stCxn id="12" idx="2"/>
            <a:endCxn id="21" idx="0"/>
          </p:cNvCxnSpPr>
          <p:nvPr/>
        </p:nvCxnSpPr>
        <p:spPr>
          <a:xfrm>
            <a:off x="5981700" y="5269468"/>
            <a:ext cx="0" cy="590490"/>
          </a:xfrm>
          <a:prstGeom prst="line">
            <a:avLst/>
          </a:prstGeom>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533400" y="3429000"/>
            <a:ext cx="476412" cy="369332"/>
          </a:xfrm>
          <a:prstGeom prst="rect">
            <a:avLst/>
          </a:prstGeom>
          <a:noFill/>
        </p:spPr>
        <p:txBody>
          <a:bodyPr wrap="none" rtlCol="0">
            <a:spAutoFit/>
          </a:bodyPr>
          <a:lstStyle/>
          <a:p>
            <a:r>
              <a:rPr lang="en-US" altLang="zh-CN" dirty="0" smtClean="0"/>
              <a:t>0.1</a:t>
            </a:r>
            <a:endParaRPr lang="zh-CN" altLang="en-US" dirty="0"/>
          </a:p>
        </p:txBody>
      </p:sp>
      <p:sp>
        <p:nvSpPr>
          <p:cNvPr id="44" name="TextBox 43"/>
          <p:cNvSpPr txBox="1"/>
          <p:nvPr/>
        </p:nvSpPr>
        <p:spPr>
          <a:xfrm>
            <a:off x="620763" y="4507468"/>
            <a:ext cx="301686" cy="369332"/>
          </a:xfrm>
          <a:prstGeom prst="rect">
            <a:avLst/>
          </a:prstGeom>
          <a:noFill/>
        </p:spPr>
        <p:txBody>
          <a:bodyPr wrap="none" rtlCol="0">
            <a:spAutoFit/>
          </a:bodyPr>
          <a:lstStyle/>
          <a:p>
            <a:r>
              <a:rPr lang="en-US" altLang="zh-CN" smtClean="0"/>
              <a:t>0</a:t>
            </a:r>
            <a:endParaRPr lang="zh-CN" altLang="en-US" dirty="0"/>
          </a:p>
        </p:txBody>
      </p:sp>
      <p:sp>
        <p:nvSpPr>
          <p:cNvPr id="45" name="TextBox 44"/>
          <p:cNvSpPr txBox="1"/>
          <p:nvPr/>
        </p:nvSpPr>
        <p:spPr>
          <a:xfrm>
            <a:off x="533400" y="5467290"/>
            <a:ext cx="476412" cy="369332"/>
          </a:xfrm>
          <a:prstGeom prst="rect">
            <a:avLst/>
          </a:prstGeom>
          <a:noFill/>
        </p:spPr>
        <p:txBody>
          <a:bodyPr wrap="none" rtlCol="0">
            <a:spAutoFit/>
          </a:bodyPr>
          <a:lstStyle/>
          <a:p>
            <a:r>
              <a:rPr lang="en-US" altLang="zh-CN" dirty="0" smtClean="0"/>
              <a:t>0.7</a:t>
            </a:r>
            <a:endParaRPr lang="zh-CN" altLang="en-US" dirty="0"/>
          </a:p>
        </p:txBody>
      </p:sp>
      <p:sp>
        <p:nvSpPr>
          <p:cNvPr id="46" name="TextBox 45"/>
          <p:cNvSpPr txBox="1"/>
          <p:nvPr/>
        </p:nvSpPr>
        <p:spPr>
          <a:xfrm>
            <a:off x="1657188" y="3440668"/>
            <a:ext cx="476412" cy="369332"/>
          </a:xfrm>
          <a:prstGeom prst="rect">
            <a:avLst/>
          </a:prstGeom>
          <a:noFill/>
        </p:spPr>
        <p:txBody>
          <a:bodyPr wrap="none" rtlCol="0">
            <a:spAutoFit/>
          </a:bodyPr>
          <a:lstStyle/>
          <a:p>
            <a:r>
              <a:rPr lang="en-US" altLang="zh-CN" dirty="0" smtClean="0"/>
              <a:t>0.2</a:t>
            </a:r>
            <a:endParaRPr lang="zh-CN" altLang="en-US" dirty="0"/>
          </a:p>
        </p:txBody>
      </p:sp>
      <p:sp>
        <p:nvSpPr>
          <p:cNvPr id="47" name="TextBox 46"/>
          <p:cNvSpPr txBox="1"/>
          <p:nvPr/>
        </p:nvSpPr>
        <p:spPr>
          <a:xfrm>
            <a:off x="1657188" y="4519136"/>
            <a:ext cx="476412" cy="369332"/>
          </a:xfrm>
          <a:prstGeom prst="rect">
            <a:avLst/>
          </a:prstGeom>
          <a:noFill/>
        </p:spPr>
        <p:txBody>
          <a:bodyPr wrap="none" rtlCol="0">
            <a:spAutoFit/>
          </a:bodyPr>
          <a:lstStyle/>
          <a:p>
            <a:r>
              <a:rPr lang="en-US" altLang="zh-CN" dirty="0" smtClean="0"/>
              <a:t>0.5</a:t>
            </a:r>
            <a:endParaRPr lang="zh-CN" altLang="en-US" dirty="0"/>
          </a:p>
        </p:txBody>
      </p:sp>
      <p:sp>
        <p:nvSpPr>
          <p:cNvPr id="48" name="TextBox 47"/>
          <p:cNvSpPr txBox="1"/>
          <p:nvPr/>
        </p:nvSpPr>
        <p:spPr>
          <a:xfrm>
            <a:off x="1657188" y="5478958"/>
            <a:ext cx="476412" cy="369332"/>
          </a:xfrm>
          <a:prstGeom prst="rect">
            <a:avLst/>
          </a:prstGeom>
          <a:noFill/>
        </p:spPr>
        <p:txBody>
          <a:bodyPr wrap="none" rtlCol="0">
            <a:spAutoFit/>
          </a:bodyPr>
          <a:lstStyle/>
          <a:p>
            <a:r>
              <a:rPr lang="en-US" altLang="zh-CN" dirty="0" smtClean="0"/>
              <a:t>0.6</a:t>
            </a:r>
            <a:endParaRPr lang="zh-CN" altLang="en-US" dirty="0"/>
          </a:p>
        </p:txBody>
      </p:sp>
      <p:sp>
        <p:nvSpPr>
          <p:cNvPr id="49" name="TextBox 48"/>
          <p:cNvSpPr txBox="1"/>
          <p:nvPr/>
        </p:nvSpPr>
        <p:spPr>
          <a:xfrm>
            <a:off x="2800188" y="3440668"/>
            <a:ext cx="476412" cy="369332"/>
          </a:xfrm>
          <a:prstGeom prst="rect">
            <a:avLst/>
          </a:prstGeom>
          <a:noFill/>
        </p:spPr>
        <p:txBody>
          <a:bodyPr wrap="none" rtlCol="0">
            <a:spAutoFit/>
          </a:bodyPr>
          <a:lstStyle/>
          <a:p>
            <a:r>
              <a:rPr lang="en-US" altLang="zh-CN" dirty="0" smtClean="0"/>
              <a:t>0.3</a:t>
            </a:r>
            <a:endParaRPr lang="zh-CN" altLang="en-US" dirty="0"/>
          </a:p>
        </p:txBody>
      </p:sp>
      <p:sp>
        <p:nvSpPr>
          <p:cNvPr id="50" name="TextBox 49"/>
          <p:cNvSpPr txBox="1"/>
          <p:nvPr/>
        </p:nvSpPr>
        <p:spPr>
          <a:xfrm>
            <a:off x="2898714" y="4519136"/>
            <a:ext cx="301686" cy="369332"/>
          </a:xfrm>
          <a:prstGeom prst="rect">
            <a:avLst/>
          </a:prstGeom>
          <a:noFill/>
        </p:spPr>
        <p:txBody>
          <a:bodyPr wrap="none" rtlCol="0">
            <a:spAutoFit/>
          </a:bodyPr>
          <a:lstStyle/>
          <a:p>
            <a:r>
              <a:rPr lang="en-US" altLang="zh-CN" dirty="0" smtClean="0"/>
              <a:t>0</a:t>
            </a:r>
            <a:endParaRPr lang="zh-CN" altLang="en-US" dirty="0"/>
          </a:p>
        </p:txBody>
      </p:sp>
      <p:sp>
        <p:nvSpPr>
          <p:cNvPr id="51" name="TextBox 50"/>
          <p:cNvSpPr txBox="1"/>
          <p:nvPr/>
        </p:nvSpPr>
        <p:spPr>
          <a:xfrm>
            <a:off x="2800188" y="5478958"/>
            <a:ext cx="476412" cy="369332"/>
          </a:xfrm>
          <a:prstGeom prst="rect">
            <a:avLst/>
          </a:prstGeom>
          <a:noFill/>
        </p:spPr>
        <p:txBody>
          <a:bodyPr wrap="none" rtlCol="0">
            <a:spAutoFit/>
          </a:bodyPr>
          <a:lstStyle/>
          <a:p>
            <a:r>
              <a:rPr lang="en-US" altLang="zh-CN" dirty="0" smtClean="0"/>
              <a:t>0.9</a:t>
            </a:r>
            <a:endParaRPr lang="zh-CN" altLang="en-US" dirty="0"/>
          </a:p>
        </p:txBody>
      </p:sp>
      <p:sp>
        <p:nvSpPr>
          <p:cNvPr id="52" name="TextBox 51"/>
          <p:cNvSpPr txBox="1"/>
          <p:nvPr/>
        </p:nvSpPr>
        <p:spPr>
          <a:xfrm>
            <a:off x="4267200" y="3429000"/>
            <a:ext cx="476412" cy="369332"/>
          </a:xfrm>
          <a:prstGeom prst="rect">
            <a:avLst/>
          </a:prstGeom>
          <a:noFill/>
        </p:spPr>
        <p:txBody>
          <a:bodyPr wrap="none" rtlCol="0">
            <a:spAutoFit/>
          </a:bodyPr>
          <a:lstStyle/>
          <a:p>
            <a:r>
              <a:rPr lang="en-US" altLang="zh-CN" dirty="0" smtClean="0"/>
              <a:t>0.8</a:t>
            </a:r>
            <a:endParaRPr lang="zh-CN" altLang="en-US" dirty="0"/>
          </a:p>
        </p:txBody>
      </p:sp>
      <p:sp>
        <p:nvSpPr>
          <p:cNvPr id="53" name="TextBox 52"/>
          <p:cNvSpPr txBox="1"/>
          <p:nvPr/>
        </p:nvSpPr>
        <p:spPr>
          <a:xfrm>
            <a:off x="4422714" y="4507468"/>
            <a:ext cx="301686" cy="369332"/>
          </a:xfrm>
          <a:prstGeom prst="rect">
            <a:avLst/>
          </a:prstGeom>
          <a:noFill/>
        </p:spPr>
        <p:txBody>
          <a:bodyPr wrap="none" rtlCol="0">
            <a:spAutoFit/>
          </a:bodyPr>
          <a:lstStyle/>
          <a:p>
            <a:r>
              <a:rPr lang="en-US" altLang="zh-CN" dirty="0" smtClean="0"/>
              <a:t>1</a:t>
            </a:r>
            <a:endParaRPr lang="zh-CN" altLang="en-US" dirty="0"/>
          </a:p>
        </p:txBody>
      </p:sp>
      <p:sp>
        <p:nvSpPr>
          <p:cNvPr id="54" name="TextBox 53"/>
          <p:cNvSpPr txBox="1"/>
          <p:nvPr/>
        </p:nvSpPr>
        <p:spPr>
          <a:xfrm>
            <a:off x="4324188" y="5467290"/>
            <a:ext cx="476412" cy="369332"/>
          </a:xfrm>
          <a:prstGeom prst="rect">
            <a:avLst/>
          </a:prstGeom>
          <a:noFill/>
        </p:spPr>
        <p:txBody>
          <a:bodyPr wrap="none" rtlCol="0">
            <a:spAutoFit/>
          </a:bodyPr>
          <a:lstStyle/>
          <a:p>
            <a:r>
              <a:rPr lang="en-US" altLang="zh-CN" dirty="0" smtClean="0"/>
              <a:t>0.3</a:t>
            </a:r>
            <a:endParaRPr lang="zh-CN" altLang="en-US" dirty="0"/>
          </a:p>
        </p:txBody>
      </p:sp>
      <p:sp>
        <p:nvSpPr>
          <p:cNvPr id="55" name="TextBox 54"/>
          <p:cNvSpPr txBox="1"/>
          <p:nvPr/>
        </p:nvSpPr>
        <p:spPr>
          <a:xfrm>
            <a:off x="5543388" y="3429000"/>
            <a:ext cx="476412" cy="369332"/>
          </a:xfrm>
          <a:prstGeom prst="rect">
            <a:avLst/>
          </a:prstGeom>
          <a:noFill/>
        </p:spPr>
        <p:txBody>
          <a:bodyPr wrap="none" rtlCol="0">
            <a:spAutoFit/>
          </a:bodyPr>
          <a:lstStyle/>
          <a:p>
            <a:r>
              <a:rPr lang="en-US" altLang="zh-CN" dirty="0" smtClean="0"/>
              <a:t>0.4</a:t>
            </a:r>
            <a:endParaRPr lang="zh-CN" altLang="en-US" dirty="0"/>
          </a:p>
        </p:txBody>
      </p:sp>
      <p:sp>
        <p:nvSpPr>
          <p:cNvPr id="56" name="TextBox 55"/>
          <p:cNvSpPr txBox="1"/>
          <p:nvPr/>
        </p:nvSpPr>
        <p:spPr>
          <a:xfrm>
            <a:off x="5543388" y="4507468"/>
            <a:ext cx="476412" cy="369332"/>
          </a:xfrm>
          <a:prstGeom prst="rect">
            <a:avLst/>
          </a:prstGeom>
          <a:noFill/>
        </p:spPr>
        <p:txBody>
          <a:bodyPr wrap="none" rtlCol="0">
            <a:spAutoFit/>
          </a:bodyPr>
          <a:lstStyle/>
          <a:p>
            <a:r>
              <a:rPr lang="en-US" altLang="zh-CN" dirty="0" smtClean="0"/>
              <a:t>0.5</a:t>
            </a:r>
            <a:endParaRPr lang="zh-CN" altLang="en-US" dirty="0"/>
          </a:p>
        </p:txBody>
      </p:sp>
      <p:sp>
        <p:nvSpPr>
          <p:cNvPr id="57" name="TextBox 56"/>
          <p:cNvSpPr txBox="1"/>
          <p:nvPr/>
        </p:nvSpPr>
        <p:spPr>
          <a:xfrm>
            <a:off x="5543388" y="5467290"/>
            <a:ext cx="476412" cy="369332"/>
          </a:xfrm>
          <a:prstGeom prst="rect">
            <a:avLst/>
          </a:prstGeom>
          <a:noFill/>
        </p:spPr>
        <p:txBody>
          <a:bodyPr wrap="none" rtlCol="0">
            <a:spAutoFit/>
          </a:bodyPr>
          <a:lstStyle/>
          <a:p>
            <a:r>
              <a:rPr lang="en-US" altLang="zh-CN" dirty="0" smtClean="0"/>
              <a:t>0.1</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500"/>
                                        <p:tgtEl>
                                          <p:spTgt spid="2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500"/>
                                        <p:tgtEl>
                                          <p:spTgt spid="2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500"/>
                                        <p:tgtEl>
                                          <p:spTgt spid="2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500"/>
                                        <p:tgtEl>
                                          <p:spTgt spid="2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fade">
                                      <p:cBhvr>
                                        <p:cTn id="25" dur="500"/>
                                        <p:tgtEl>
                                          <p:spTgt spid="3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500"/>
                                        <p:tgtEl>
                                          <p:spTgt spid="3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500"/>
                                        <p:tgtEl>
                                          <p:spTgt spid="3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fade">
                                      <p:cBhvr>
                                        <p:cTn id="34" dur="500"/>
                                        <p:tgtEl>
                                          <p:spTgt spid="33"/>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fade">
                                      <p:cBhvr>
                                        <p:cTn id="37" dur="500"/>
                                        <p:tgtEl>
                                          <p:spTgt spid="43"/>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6"/>
                                        </p:tgtEl>
                                        <p:attrNameLst>
                                          <p:attrName>style.visibility</p:attrName>
                                        </p:attrNameLst>
                                      </p:cBhvr>
                                      <p:to>
                                        <p:strVal val="visible"/>
                                      </p:to>
                                    </p:set>
                                    <p:animEffect transition="in" filter="fade">
                                      <p:cBhvr>
                                        <p:cTn id="40" dur="500"/>
                                        <p:tgtEl>
                                          <p:spTgt spid="46"/>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9"/>
                                        </p:tgtEl>
                                        <p:attrNameLst>
                                          <p:attrName>style.visibility</p:attrName>
                                        </p:attrNameLst>
                                      </p:cBhvr>
                                      <p:to>
                                        <p:strVal val="visible"/>
                                      </p:to>
                                    </p:set>
                                    <p:animEffect transition="in" filter="fade">
                                      <p:cBhvr>
                                        <p:cTn id="43" dur="500"/>
                                        <p:tgtEl>
                                          <p:spTgt spid="49"/>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500"/>
                                        <p:tgtEl>
                                          <p:spTgt spid="52"/>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55"/>
                                        </p:tgtEl>
                                        <p:attrNameLst>
                                          <p:attrName>style.visibility</p:attrName>
                                        </p:attrNameLst>
                                      </p:cBhvr>
                                      <p:to>
                                        <p:strVal val="visible"/>
                                      </p:to>
                                    </p:set>
                                    <p:animEffect transition="in" filter="fade">
                                      <p:cBhvr>
                                        <p:cTn id="49" dur="500"/>
                                        <p:tgtEl>
                                          <p:spTgt spid="55"/>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fade">
                                      <p:cBhvr>
                                        <p:cTn id="54" dur="500"/>
                                        <p:tgtEl>
                                          <p:spTgt spid="6"/>
                                        </p:tgtEl>
                                      </p:cBhvr>
                                    </p:animEffect>
                                  </p:childTnLst>
                                </p:cTn>
                              </p:par>
                              <p:par>
                                <p:cTn id="55" presetID="10" presetClass="entr" presetSubtype="0" fill="hold" nodeType="withEffect">
                                  <p:stCondLst>
                                    <p:cond delay="0"/>
                                  </p:stCondLst>
                                  <p:childTnLst>
                                    <p:set>
                                      <p:cBhvr>
                                        <p:cTn id="56" dur="1" fill="hold">
                                          <p:stCondLst>
                                            <p:cond delay="0"/>
                                          </p:stCondLst>
                                        </p:cTn>
                                        <p:tgtEl>
                                          <p:spTgt spid="3">
                                            <p:txEl>
                                              <p:pRg st="2" end="2"/>
                                            </p:txEl>
                                          </p:spTgt>
                                        </p:tgtEl>
                                        <p:attrNameLst>
                                          <p:attrName>style.visibility</p:attrName>
                                        </p:attrNameLst>
                                      </p:cBhvr>
                                      <p:to>
                                        <p:strVal val="visible"/>
                                      </p:to>
                                    </p:set>
                                    <p:animEffect transition="in" filter="fade">
                                      <p:cBhvr>
                                        <p:cTn id="57" dur="500"/>
                                        <p:tgtEl>
                                          <p:spTgt spid="3">
                                            <p:txEl>
                                              <p:pRg st="2" end="2"/>
                                            </p:txEl>
                                          </p:spTgt>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7"/>
                                        </p:tgtEl>
                                        <p:attrNameLst>
                                          <p:attrName>style.visibility</p:attrName>
                                        </p:attrNameLst>
                                      </p:cBhvr>
                                      <p:to>
                                        <p:strVal val="visible"/>
                                      </p:to>
                                    </p:set>
                                    <p:animEffect transition="in" filter="fade">
                                      <p:cBhvr>
                                        <p:cTn id="60" dur="500"/>
                                        <p:tgtEl>
                                          <p:spTgt spid="7"/>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500"/>
                                        <p:tgtEl>
                                          <p:spTgt spid="8"/>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Effect transition="in" filter="fade">
                                      <p:cBhvr>
                                        <p:cTn id="66" dur="500"/>
                                        <p:tgtEl>
                                          <p:spTgt spid="9"/>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500"/>
                                        <p:tgtEl>
                                          <p:spTgt spid="10"/>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11"/>
                                        </p:tgtEl>
                                        <p:attrNameLst>
                                          <p:attrName>style.visibility</p:attrName>
                                        </p:attrNameLst>
                                      </p:cBhvr>
                                      <p:to>
                                        <p:strVal val="visible"/>
                                      </p:to>
                                    </p:set>
                                    <p:animEffect transition="in" filter="fade">
                                      <p:cBhvr>
                                        <p:cTn id="72" dur="500"/>
                                        <p:tgtEl>
                                          <p:spTgt spid="11"/>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12"/>
                                        </p:tgtEl>
                                        <p:attrNameLst>
                                          <p:attrName>style.visibility</p:attrName>
                                        </p:attrNameLst>
                                      </p:cBhvr>
                                      <p:to>
                                        <p:strVal val="visible"/>
                                      </p:to>
                                    </p:set>
                                    <p:animEffect transition="in" filter="fade">
                                      <p:cBhvr>
                                        <p:cTn id="75" dur="500"/>
                                        <p:tgtEl>
                                          <p:spTgt spid="12"/>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13"/>
                                        </p:tgtEl>
                                        <p:attrNameLst>
                                          <p:attrName>style.visibility</p:attrName>
                                        </p:attrNameLst>
                                      </p:cBhvr>
                                      <p:to>
                                        <p:strVal val="visible"/>
                                      </p:to>
                                    </p:set>
                                    <p:animEffect transition="in" filter="fade">
                                      <p:cBhvr>
                                        <p:cTn id="78" dur="500"/>
                                        <p:tgtEl>
                                          <p:spTgt spid="13"/>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14"/>
                                        </p:tgtEl>
                                        <p:attrNameLst>
                                          <p:attrName>style.visibility</p:attrName>
                                        </p:attrNameLst>
                                      </p:cBhvr>
                                      <p:to>
                                        <p:strVal val="visible"/>
                                      </p:to>
                                    </p:set>
                                    <p:animEffect transition="in" filter="fade">
                                      <p:cBhvr>
                                        <p:cTn id="81" dur="500"/>
                                        <p:tgtEl>
                                          <p:spTgt spid="14"/>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500"/>
                                        <p:tgtEl>
                                          <p:spTgt spid="44"/>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47"/>
                                        </p:tgtEl>
                                        <p:attrNameLst>
                                          <p:attrName>style.visibility</p:attrName>
                                        </p:attrNameLst>
                                      </p:cBhvr>
                                      <p:to>
                                        <p:strVal val="visible"/>
                                      </p:to>
                                    </p:set>
                                    <p:animEffect transition="in" filter="fade">
                                      <p:cBhvr>
                                        <p:cTn id="87" dur="500"/>
                                        <p:tgtEl>
                                          <p:spTgt spid="47"/>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50"/>
                                        </p:tgtEl>
                                        <p:attrNameLst>
                                          <p:attrName>style.visibility</p:attrName>
                                        </p:attrNameLst>
                                      </p:cBhvr>
                                      <p:to>
                                        <p:strVal val="visible"/>
                                      </p:to>
                                    </p:set>
                                    <p:animEffect transition="in" filter="fade">
                                      <p:cBhvr>
                                        <p:cTn id="90" dur="500"/>
                                        <p:tgtEl>
                                          <p:spTgt spid="50"/>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53"/>
                                        </p:tgtEl>
                                        <p:attrNameLst>
                                          <p:attrName>style.visibility</p:attrName>
                                        </p:attrNameLst>
                                      </p:cBhvr>
                                      <p:to>
                                        <p:strVal val="visible"/>
                                      </p:to>
                                    </p:set>
                                    <p:animEffect transition="in" filter="fade">
                                      <p:cBhvr>
                                        <p:cTn id="93" dur="500"/>
                                        <p:tgtEl>
                                          <p:spTgt spid="53"/>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56"/>
                                        </p:tgtEl>
                                        <p:attrNameLst>
                                          <p:attrName>style.visibility</p:attrName>
                                        </p:attrNameLst>
                                      </p:cBhvr>
                                      <p:to>
                                        <p:strVal val="visible"/>
                                      </p:to>
                                    </p:set>
                                    <p:animEffect transition="in" filter="fade">
                                      <p:cBhvr>
                                        <p:cTn id="96" dur="500"/>
                                        <p:tgtEl>
                                          <p:spTgt spid="56"/>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grpId="0" nodeType="click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fade">
                                      <p:cBhvr>
                                        <p:cTn id="101" dur="500"/>
                                        <p:tgtEl>
                                          <p:spTgt spid="15"/>
                                        </p:tgtEl>
                                      </p:cBhvr>
                                    </p:animEffect>
                                  </p:childTnLst>
                                </p:cTn>
                              </p:par>
                              <p:par>
                                <p:cTn id="102" presetID="10" presetClass="entr" presetSubtype="0" fill="hold" nodeType="withEffect">
                                  <p:stCondLst>
                                    <p:cond delay="0"/>
                                  </p:stCondLst>
                                  <p:childTnLst>
                                    <p:set>
                                      <p:cBhvr>
                                        <p:cTn id="103" dur="1" fill="hold">
                                          <p:stCondLst>
                                            <p:cond delay="0"/>
                                          </p:stCondLst>
                                        </p:cTn>
                                        <p:tgtEl>
                                          <p:spTgt spid="3">
                                            <p:txEl>
                                              <p:pRg st="3" end="3"/>
                                            </p:txEl>
                                          </p:spTgt>
                                        </p:tgtEl>
                                        <p:attrNameLst>
                                          <p:attrName>style.visibility</p:attrName>
                                        </p:attrNameLst>
                                      </p:cBhvr>
                                      <p:to>
                                        <p:strVal val="visible"/>
                                      </p:to>
                                    </p:set>
                                    <p:animEffect transition="in" filter="fade">
                                      <p:cBhvr>
                                        <p:cTn id="104" dur="500"/>
                                        <p:tgtEl>
                                          <p:spTgt spid="3">
                                            <p:txEl>
                                              <p:pRg st="3" end="3"/>
                                            </p:txEl>
                                          </p:spTgt>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fade">
                                      <p:cBhvr>
                                        <p:cTn id="107" dur="500"/>
                                        <p:tgtEl>
                                          <p:spTgt spid="16"/>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fade">
                                      <p:cBhvr>
                                        <p:cTn id="110" dur="500"/>
                                        <p:tgtEl>
                                          <p:spTgt spid="17"/>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18"/>
                                        </p:tgtEl>
                                        <p:attrNameLst>
                                          <p:attrName>style.visibility</p:attrName>
                                        </p:attrNameLst>
                                      </p:cBhvr>
                                      <p:to>
                                        <p:strVal val="visible"/>
                                      </p:to>
                                    </p:set>
                                    <p:animEffect transition="in" filter="fade">
                                      <p:cBhvr>
                                        <p:cTn id="113" dur="500"/>
                                        <p:tgtEl>
                                          <p:spTgt spid="18"/>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19"/>
                                        </p:tgtEl>
                                        <p:attrNameLst>
                                          <p:attrName>style.visibility</p:attrName>
                                        </p:attrNameLst>
                                      </p:cBhvr>
                                      <p:to>
                                        <p:strVal val="visible"/>
                                      </p:to>
                                    </p:set>
                                    <p:animEffect transition="in" filter="fade">
                                      <p:cBhvr>
                                        <p:cTn id="116" dur="500"/>
                                        <p:tgtEl>
                                          <p:spTgt spid="19"/>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20"/>
                                        </p:tgtEl>
                                        <p:attrNameLst>
                                          <p:attrName>style.visibility</p:attrName>
                                        </p:attrNameLst>
                                      </p:cBhvr>
                                      <p:to>
                                        <p:strVal val="visible"/>
                                      </p:to>
                                    </p:set>
                                    <p:animEffect transition="in" filter="fade">
                                      <p:cBhvr>
                                        <p:cTn id="119" dur="500"/>
                                        <p:tgtEl>
                                          <p:spTgt spid="20"/>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21"/>
                                        </p:tgtEl>
                                        <p:attrNameLst>
                                          <p:attrName>style.visibility</p:attrName>
                                        </p:attrNameLst>
                                      </p:cBhvr>
                                      <p:to>
                                        <p:strVal val="visible"/>
                                      </p:to>
                                    </p:set>
                                    <p:animEffect transition="in" filter="fade">
                                      <p:cBhvr>
                                        <p:cTn id="122" dur="500"/>
                                        <p:tgtEl>
                                          <p:spTgt spid="21"/>
                                        </p:tgtEl>
                                      </p:cBhvr>
                                    </p:animEffect>
                                  </p:childTnLst>
                                </p:cTn>
                              </p:par>
                              <p:par>
                                <p:cTn id="123" presetID="10" presetClass="entr" presetSubtype="0" fill="hold" grpId="0" nodeType="withEffect">
                                  <p:stCondLst>
                                    <p:cond delay="0"/>
                                  </p:stCondLst>
                                  <p:childTnLst>
                                    <p:set>
                                      <p:cBhvr>
                                        <p:cTn id="124" dur="1" fill="hold">
                                          <p:stCondLst>
                                            <p:cond delay="0"/>
                                          </p:stCondLst>
                                        </p:cTn>
                                        <p:tgtEl>
                                          <p:spTgt spid="22"/>
                                        </p:tgtEl>
                                        <p:attrNameLst>
                                          <p:attrName>style.visibility</p:attrName>
                                        </p:attrNameLst>
                                      </p:cBhvr>
                                      <p:to>
                                        <p:strVal val="visible"/>
                                      </p:to>
                                    </p:set>
                                    <p:animEffect transition="in" filter="fade">
                                      <p:cBhvr>
                                        <p:cTn id="125" dur="500"/>
                                        <p:tgtEl>
                                          <p:spTgt spid="22"/>
                                        </p:tgtEl>
                                      </p:cBhvr>
                                    </p:animEffect>
                                  </p:childTnLst>
                                </p:cTn>
                              </p:par>
                              <p:par>
                                <p:cTn id="126" presetID="10" presetClass="entr" presetSubtype="0"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Effect transition="in" filter="fade">
                                      <p:cBhvr>
                                        <p:cTn id="128" dur="500"/>
                                        <p:tgtEl>
                                          <p:spTgt spid="23"/>
                                        </p:tgtEl>
                                      </p:cBhvr>
                                    </p:animEffect>
                                  </p:childTnLst>
                                </p:cTn>
                              </p:par>
                              <p:par>
                                <p:cTn id="129" presetID="10" presetClass="entr" presetSubtype="0" fill="hold" grpId="0" nodeType="withEffect">
                                  <p:stCondLst>
                                    <p:cond delay="0"/>
                                  </p:stCondLst>
                                  <p:childTnLst>
                                    <p:set>
                                      <p:cBhvr>
                                        <p:cTn id="130" dur="1" fill="hold">
                                          <p:stCondLst>
                                            <p:cond delay="0"/>
                                          </p:stCondLst>
                                        </p:cTn>
                                        <p:tgtEl>
                                          <p:spTgt spid="24"/>
                                        </p:tgtEl>
                                        <p:attrNameLst>
                                          <p:attrName>style.visibility</p:attrName>
                                        </p:attrNameLst>
                                      </p:cBhvr>
                                      <p:to>
                                        <p:strVal val="visible"/>
                                      </p:to>
                                    </p:set>
                                    <p:animEffect transition="in" filter="fade">
                                      <p:cBhvr>
                                        <p:cTn id="131" dur="500"/>
                                        <p:tgtEl>
                                          <p:spTgt spid="24"/>
                                        </p:tgtEl>
                                      </p:cBhvr>
                                    </p:animEffect>
                                  </p:childTnLst>
                                </p:cTn>
                              </p:par>
                              <p:par>
                                <p:cTn id="132" presetID="10" presetClass="entr" presetSubtype="0" fill="hold" nodeType="withEffect">
                                  <p:stCondLst>
                                    <p:cond delay="0"/>
                                  </p:stCondLst>
                                  <p:childTnLst>
                                    <p:set>
                                      <p:cBhvr>
                                        <p:cTn id="133" dur="1" fill="hold">
                                          <p:stCondLst>
                                            <p:cond delay="0"/>
                                          </p:stCondLst>
                                        </p:cTn>
                                        <p:tgtEl>
                                          <p:spTgt spid="25"/>
                                        </p:tgtEl>
                                        <p:attrNameLst>
                                          <p:attrName>style.visibility</p:attrName>
                                        </p:attrNameLst>
                                      </p:cBhvr>
                                      <p:to>
                                        <p:strVal val="visible"/>
                                      </p:to>
                                    </p:set>
                                    <p:animEffect transition="in" filter="fade">
                                      <p:cBhvr>
                                        <p:cTn id="134" dur="500"/>
                                        <p:tgtEl>
                                          <p:spTgt spid="25"/>
                                        </p:tgtEl>
                                      </p:cBhvr>
                                    </p:animEffect>
                                  </p:childTnLst>
                                </p:cTn>
                              </p:par>
                              <p:par>
                                <p:cTn id="135" presetID="10" presetClass="entr" presetSubtype="0" fill="hold" grpId="0" nodeType="withEffect">
                                  <p:stCondLst>
                                    <p:cond delay="0"/>
                                  </p:stCondLst>
                                  <p:childTnLst>
                                    <p:set>
                                      <p:cBhvr>
                                        <p:cTn id="136" dur="1" fill="hold">
                                          <p:stCondLst>
                                            <p:cond delay="0"/>
                                          </p:stCondLst>
                                        </p:cTn>
                                        <p:tgtEl>
                                          <p:spTgt spid="45"/>
                                        </p:tgtEl>
                                        <p:attrNameLst>
                                          <p:attrName>style.visibility</p:attrName>
                                        </p:attrNameLst>
                                      </p:cBhvr>
                                      <p:to>
                                        <p:strVal val="visible"/>
                                      </p:to>
                                    </p:set>
                                    <p:animEffect transition="in" filter="fade">
                                      <p:cBhvr>
                                        <p:cTn id="137" dur="500"/>
                                        <p:tgtEl>
                                          <p:spTgt spid="45"/>
                                        </p:tgtEl>
                                      </p:cBhvr>
                                    </p:animEffect>
                                  </p:childTnLst>
                                </p:cTn>
                              </p:par>
                              <p:par>
                                <p:cTn id="138" presetID="10" presetClass="entr" presetSubtype="0"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Effect transition="in" filter="fade">
                                      <p:cBhvr>
                                        <p:cTn id="140" dur="500"/>
                                        <p:tgtEl>
                                          <p:spTgt spid="48"/>
                                        </p:tgtEl>
                                      </p:cBhvr>
                                    </p:animEffect>
                                  </p:childTnLst>
                                </p:cTn>
                              </p:par>
                              <p:par>
                                <p:cTn id="141" presetID="10" presetClass="entr" presetSubtype="0" fill="hold" grpId="0" nodeType="withEffect">
                                  <p:stCondLst>
                                    <p:cond delay="0"/>
                                  </p:stCondLst>
                                  <p:childTnLst>
                                    <p:set>
                                      <p:cBhvr>
                                        <p:cTn id="142" dur="1" fill="hold">
                                          <p:stCondLst>
                                            <p:cond delay="0"/>
                                          </p:stCondLst>
                                        </p:cTn>
                                        <p:tgtEl>
                                          <p:spTgt spid="51"/>
                                        </p:tgtEl>
                                        <p:attrNameLst>
                                          <p:attrName>style.visibility</p:attrName>
                                        </p:attrNameLst>
                                      </p:cBhvr>
                                      <p:to>
                                        <p:strVal val="visible"/>
                                      </p:to>
                                    </p:set>
                                    <p:animEffect transition="in" filter="fade">
                                      <p:cBhvr>
                                        <p:cTn id="143" dur="500"/>
                                        <p:tgtEl>
                                          <p:spTgt spid="51"/>
                                        </p:tgtEl>
                                      </p:cBhvr>
                                    </p:animEffect>
                                  </p:childTnLst>
                                </p:cTn>
                              </p:par>
                              <p:par>
                                <p:cTn id="144" presetID="10" presetClass="entr" presetSubtype="0"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Effect transition="in" filter="fade">
                                      <p:cBhvr>
                                        <p:cTn id="146" dur="500"/>
                                        <p:tgtEl>
                                          <p:spTgt spid="54"/>
                                        </p:tgtEl>
                                      </p:cBhvr>
                                    </p:animEffect>
                                  </p:childTnLst>
                                </p:cTn>
                              </p:par>
                              <p:par>
                                <p:cTn id="147" presetID="10" presetClass="entr" presetSubtype="0" fill="hold" grpId="0" nodeType="withEffect">
                                  <p:stCondLst>
                                    <p:cond delay="0"/>
                                  </p:stCondLst>
                                  <p:childTnLst>
                                    <p:set>
                                      <p:cBhvr>
                                        <p:cTn id="148" dur="1" fill="hold">
                                          <p:stCondLst>
                                            <p:cond delay="0"/>
                                          </p:stCondLst>
                                        </p:cTn>
                                        <p:tgtEl>
                                          <p:spTgt spid="57"/>
                                        </p:tgtEl>
                                        <p:attrNameLst>
                                          <p:attrName>style.visibility</p:attrName>
                                        </p:attrNameLst>
                                      </p:cBhvr>
                                      <p:to>
                                        <p:strVal val="visible"/>
                                      </p:to>
                                    </p:set>
                                    <p:animEffect transition="in" filter="fade">
                                      <p:cBhvr>
                                        <p:cTn id="149" dur="500"/>
                                        <p:tgtEl>
                                          <p:spTgt spid="57"/>
                                        </p:tgtEl>
                                      </p:cBhvr>
                                    </p:animEffect>
                                  </p:childTnLst>
                                </p:cTn>
                              </p:par>
                            </p:childTnLst>
                          </p:cTn>
                        </p:par>
                      </p:childTnLst>
                    </p:cTn>
                  </p:par>
                  <p:par>
                    <p:cTn id="150" fill="hold">
                      <p:stCondLst>
                        <p:cond delay="indefinite"/>
                      </p:stCondLst>
                      <p:childTnLst>
                        <p:par>
                          <p:cTn id="151" fill="hold">
                            <p:stCondLst>
                              <p:cond delay="0"/>
                            </p:stCondLst>
                            <p:childTnLst>
                              <p:par>
                                <p:cTn id="152" presetID="10" presetClass="entr" presetSubtype="0" fill="hold" nodeType="clickEffect">
                                  <p:stCondLst>
                                    <p:cond delay="0"/>
                                  </p:stCondLst>
                                  <p:childTnLst>
                                    <p:set>
                                      <p:cBhvr>
                                        <p:cTn id="153" dur="1" fill="hold">
                                          <p:stCondLst>
                                            <p:cond delay="0"/>
                                          </p:stCondLst>
                                        </p:cTn>
                                        <p:tgtEl>
                                          <p:spTgt spid="34"/>
                                        </p:tgtEl>
                                        <p:attrNameLst>
                                          <p:attrName>style.visibility</p:attrName>
                                        </p:attrNameLst>
                                      </p:cBhvr>
                                      <p:to>
                                        <p:strVal val="visible"/>
                                      </p:to>
                                    </p:set>
                                    <p:animEffect transition="in" filter="fade">
                                      <p:cBhvr>
                                        <p:cTn id="154" dur="500"/>
                                        <p:tgtEl>
                                          <p:spTgt spid="34"/>
                                        </p:tgtEl>
                                      </p:cBhvr>
                                    </p:animEffect>
                                  </p:childTnLst>
                                </p:cTn>
                              </p:par>
                              <p:par>
                                <p:cTn id="155" presetID="10" presetClass="entr" presetSubtype="0" fill="hold" nodeType="withEffect">
                                  <p:stCondLst>
                                    <p:cond delay="0"/>
                                  </p:stCondLst>
                                  <p:childTnLst>
                                    <p:set>
                                      <p:cBhvr>
                                        <p:cTn id="156" dur="1" fill="hold">
                                          <p:stCondLst>
                                            <p:cond delay="0"/>
                                          </p:stCondLst>
                                        </p:cTn>
                                        <p:tgtEl>
                                          <p:spTgt spid="36"/>
                                        </p:tgtEl>
                                        <p:attrNameLst>
                                          <p:attrName>style.visibility</p:attrName>
                                        </p:attrNameLst>
                                      </p:cBhvr>
                                      <p:to>
                                        <p:strVal val="visible"/>
                                      </p:to>
                                    </p:set>
                                    <p:animEffect transition="in" filter="fade">
                                      <p:cBhvr>
                                        <p:cTn id="157" dur="500"/>
                                        <p:tgtEl>
                                          <p:spTgt spid="36"/>
                                        </p:tgtEl>
                                      </p:cBhvr>
                                    </p:animEffect>
                                  </p:childTnLst>
                                </p:cTn>
                              </p:par>
                              <p:par>
                                <p:cTn id="158" presetID="10" presetClass="entr" presetSubtype="0" fill="hold" nodeType="withEffect">
                                  <p:stCondLst>
                                    <p:cond delay="0"/>
                                  </p:stCondLst>
                                  <p:childTnLst>
                                    <p:set>
                                      <p:cBhvr>
                                        <p:cTn id="159" dur="1" fill="hold">
                                          <p:stCondLst>
                                            <p:cond delay="0"/>
                                          </p:stCondLst>
                                        </p:cTn>
                                        <p:tgtEl>
                                          <p:spTgt spid="38"/>
                                        </p:tgtEl>
                                        <p:attrNameLst>
                                          <p:attrName>style.visibility</p:attrName>
                                        </p:attrNameLst>
                                      </p:cBhvr>
                                      <p:to>
                                        <p:strVal val="visible"/>
                                      </p:to>
                                    </p:set>
                                    <p:animEffect transition="in" filter="fade">
                                      <p:cBhvr>
                                        <p:cTn id="160" dur="500"/>
                                        <p:tgtEl>
                                          <p:spTgt spid="38"/>
                                        </p:tgtEl>
                                      </p:cBhvr>
                                    </p:animEffect>
                                  </p:childTnLst>
                                </p:cTn>
                              </p:par>
                              <p:par>
                                <p:cTn id="161" presetID="10" presetClass="entr" presetSubtype="0" fill="hold" nodeType="withEffect">
                                  <p:stCondLst>
                                    <p:cond delay="0"/>
                                  </p:stCondLst>
                                  <p:childTnLst>
                                    <p:set>
                                      <p:cBhvr>
                                        <p:cTn id="162" dur="1" fill="hold">
                                          <p:stCondLst>
                                            <p:cond delay="0"/>
                                          </p:stCondLst>
                                        </p:cTn>
                                        <p:tgtEl>
                                          <p:spTgt spid="40"/>
                                        </p:tgtEl>
                                        <p:attrNameLst>
                                          <p:attrName>style.visibility</p:attrName>
                                        </p:attrNameLst>
                                      </p:cBhvr>
                                      <p:to>
                                        <p:strVal val="visible"/>
                                      </p:to>
                                    </p:set>
                                    <p:animEffect transition="in" filter="fade">
                                      <p:cBhvr>
                                        <p:cTn id="163" dur="500"/>
                                        <p:tgtEl>
                                          <p:spTgt spid="40"/>
                                        </p:tgtEl>
                                      </p:cBhvr>
                                    </p:animEffect>
                                  </p:childTnLst>
                                </p:cTn>
                              </p:par>
                              <p:par>
                                <p:cTn id="164" presetID="10" presetClass="entr" presetSubtype="0" fill="hold" nodeType="withEffect">
                                  <p:stCondLst>
                                    <p:cond delay="0"/>
                                  </p:stCondLst>
                                  <p:childTnLst>
                                    <p:set>
                                      <p:cBhvr>
                                        <p:cTn id="165" dur="1" fill="hold">
                                          <p:stCondLst>
                                            <p:cond delay="0"/>
                                          </p:stCondLst>
                                        </p:cTn>
                                        <p:tgtEl>
                                          <p:spTgt spid="4"/>
                                        </p:tgtEl>
                                        <p:attrNameLst>
                                          <p:attrName>style.visibility</p:attrName>
                                        </p:attrNameLst>
                                      </p:cBhvr>
                                      <p:to>
                                        <p:strVal val="visible"/>
                                      </p:to>
                                    </p:set>
                                    <p:animEffect transition="in" filter="fade">
                                      <p:cBhvr>
                                        <p:cTn id="166" dur="500"/>
                                        <p:tgtEl>
                                          <p:spTgt spid="4"/>
                                        </p:tgtEl>
                                      </p:cBhvr>
                                    </p:animEffect>
                                  </p:childTnLst>
                                </p:cTn>
                              </p:par>
                              <p:par>
                                <p:cTn id="167" presetID="10" presetClass="entr" presetSubtype="0" fill="hold" nodeType="withEffect">
                                  <p:stCondLst>
                                    <p:cond delay="0"/>
                                  </p:stCondLst>
                                  <p:childTnLst>
                                    <p:set>
                                      <p:cBhvr>
                                        <p:cTn id="168" dur="1" fill="hold">
                                          <p:stCondLst>
                                            <p:cond delay="0"/>
                                          </p:stCondLst>
                                        </p:cTn>
                                        <p:tgtEl>
                                          <p:spTgt spid="37"/>
                                        </p:tgtEl>
                                        <p:attrNameLst>
                                          <p:attrName>style.visibility</p:attrName>
                                        </p:attrNameLst>
                                      </p:cBhvr>
                                      <p:to>
                                        <p:strVal val="visible"/>
                                      </p:to>
                                    </p:set>
                                    <p:animEffect transition="in" filter="fade">
                                      <p:cBhvr>
                                        <p:cTn id="169" dur="500"/>
                                        <p:tgtEl>
                                          <p:spTgt spid="37"/>
                                        </p:tgtEl>
                                      </p:cBhvr>
                                    </p:animEffect>
                                  </p:childTnLst>
                                </p:cTn>
                              </p:par>
                              <p:par>
                                <p:cTn id="170" presetID="10" presetClass="entr" presetSubtype="0" fill="hold" nodeType="withEffect">
                                  <p:stCondLst>
                                    <p:cond delay="0"/>
                                  </p:stCondLst>
                                  <p:childTnLst>
                                    <p:set>
                                      <p:cBhvr>
                                        <p:cTn id="171" dur="1" fill="hold">
                                          <p:stCondLst>
                                            <p:cond delay="0"/>
                                          </p:stCondLst>
                                        </p:cTn>
                                        <p:tgtEl>
                                          <p:spTgt spid="35"/>
                                        </p:tgtEl>
                                        <p:attrNameLst>
                                          <p:attrName>style.visibility</p:attrName>
                                        </p:attrNameLst>
                                      </p:cBhvr>
                                      <p:to>
                                        <p:strVal val="visible"/>
                                      </p:to>
                                    </p:set>
                                    <p:animEffect transition="in" filter="fade">
                                      <p:cBhvr>
                                        <p:cTn id="172" dur="500"/>
                                        <p:tgtEl>
                                          <p:spTgt spid="35"/>
                                        </p:tgtEl>
                                      </p:cBhvr>
                                    </p:animEffect>
                                  </p:childTnLst>
                                </p:cTn>
                              </p:par>
                              <p:par>
                                <p:cTn id="173" presetID="10" presetClass="entr" presetSubtype="0" fill="hold" nodeType="withEffect">
                                  <p:stCondLst>
                                    <p:cond delay="0"/>
                                  </p:stCondLst>
                                  <p:childTnLst>
                                    <p:set>
                                      <p:cBhvr>
                                        <p:cTn id="174" dur="1" fill="hold">
                                          <p:stCondLst>
                                            <p:cond delay="0"/>
                                          </p:stCondLst>
                                        </p:cTn>
                                        <p:tgtEl>
                                          <p:spTgt spid="39"/>
                                        </p:tgtEl>
                                        <p:attrNameLst>
                                          <p:attrName>style.visibility</p:attrName>
                                        </p:attrNameLst>
                                      </p:cBhvr>
                                      <p:to>
                                        <p:strVal val="visible"/>
                                      </p:to>
                                    </p:set>
                                    <p:animEffect transition="in" filter="fade">
                                      <p:cBhvr>
                                        <p:cTn id="175" dur="500"/>
                                        <p:tgtEl>
                                          <p:spTgt spid="39"/>
                                        </p:tgtEl>
                                      </p:cBhvr>
                                    </p:animEffect>
                                  </p:childTnLst>
                                </p:cTn>
                              </p:par>
                              <p:par>
                                <p:cTn id="176" presetID="10" presetClass="entr" presetSubtype="0" fill="hold" nodeType="withEffect">
                                  <p:stCondLst>
                                    <p:cond delay="0"/>
                                  </p:stCondLst>
                                  <p:childTnLst>
                                    <p:set>
                                      <p:cBhvr>
                                        <p:cTn id="177" dur="1" fill="hold">
                                          <p:stCondLst>
                                            <p:cond delay="0"/>
                                          </p:stCondLst>
                                        </p:cTn>
                                        <p:tgtEl>
                                          <p:spTgt spid="41"/>
                                        </p:tgtEl>
                                        <p:attrNameLst>
                                          <p:attrName>style.visibility</p:attrName>
                                        </p:attrNameLst>
                                      </p:cBhvr>
                                      <p:to>
                                        <p:strVal val="visible"/>
                                      </p:to>
                                    </p:set>
                                    <p:animEffect transition="in" filter="fade">
                                      <p:cBhvr>
                                        <p:cTn id="178" dur="500"/>
                                        <p:tgtEl>
                                          <p:spTgt spid="41"/>
                                        </p:tgtEl>
                                      </p:cBhvr>
                                    </p:animEffect>
                                  </p:childTnLst>
                                </p:cTn>
                              </p:par>
                              <p:par>
                                <p:cTn id="179" presetID="10" presetClass="entr" presetSubtype="0" fill="hold" nodeType="withEffect">
                                  <p:stCondLst>
                                    <p:cond delay="0"/>
                                  </p:stCondLst>
                                  <p:childTnLst>
                                    <p:set>
                                      <p:cBhvr>
                                        <p:cTn id="180" dur="1" fill="hold">
                                          <p:stCondLst>
                                            <p:cond delay="0"/>
                                          </p:stCondLst>
                                        </p:cTn>
                                        <p:tgtEl>
                                          <p:spTgt spid="42"/>
                                        </p:tgtEl>
                                        <p:attrNameLst>
                                          <p:attrName>style.visibility</p:attrName>
                                        </p:attrNameLst>
                                      </p:cBhvr>
                                      <p:to>
                                        <p:strVal val="visible"/>
                                      </p:to>
                                    </p:set>
                                    <p:animEffect transition="in" filter="fade">
                                      <p:cBhvr>
                                        <p:cTn id="181" dur="500"/>
                                        <p:tgtEl>
                                          <p:spTgt spid="42"/>
                                        </p:tgtEl>
                                      </p:cBhvr>
                                    </p:animEffect>
                                  </p:childTnLst>
                                </p:cTn>
                              </p:par>
                              <p:par>
                                <p:cTn id="182" presetID="10" presetClass="entr" presetSubtype="0" fill="hold" nodeType="withEffect">
                                  <p:stCondLst>
                                    <p:cond delay="0"/>
                                  </p:stCondLst>
                                  <p:childTnLst>
                                    <p:set>
                                      <p:cBhvr>
                                        <p:cTn id="183" dur="1" fill="hold">
                                          <p:stCondLst>
                                            <p:cond delay="0"/>
                                          </p:stCondLst>
                                        </p:cTn>
                                        <p:tgtEl>
                                          <p:spTgt spid="3">
                                            <p:txEl>
                                              <p:pRg st="4" end="4"/>
                                            </p:txEl>
                                          </p:spTgt>
                                        </p:tgtEl>
                                        <p:attrNameLst>
                                          <p:attrName>style.visibility</p:attrName>
                                        </p:attrNameLst>
                                      </p:cBhvr>
                                      <p:to>
                                        <p:strVal val="visible"/>
                                      </p:to>
                                    </p:set>
                                    <p:animEffect transition="in" filter="fade">
                                      <p:cBhvr>
                                        <p:cTn id="18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8" grpId="0"/>
      <p:bldP spid="9" grpId="0" animBg="1"/>
      <p:bldP spid="10" grpId="0" animBg="1"/>
      <p:bldP spid="11" grpId="0" animBg="1"/>
      <p:bldP spid="12" grpId="0" animBg="1"/>
      <p:bldP spid="13" grpId="0" animBg="1"/>
      <p:bldP spid="14" grpId="0"/>
      <p:bldP spid="15" grpId="0" animBg="1"/>
      <p:bldP spid="16" grpId="0" animBg="1"/>
      <p:bldP spid="17" grpId="0"/>
      <p:bldP spid="18" grpId="0" animBg="1"/>
      <p:bldP spid="19" grpId="0" animBg="1"/>
      <p:bldP spid="20" grpId="0" animBg="1"/>
      <p:bldP spid="21" grpId="0" animBg="1"/>
      <p:bldP spid="22" grpId="0" animBg="1"/>
      <p:bldP spid="23" grpId="0"/>
      <p:bldP spid="24" grpId="0" animBg="1"/>
      <p:bldP spid="26" grpId="0" animBg="1"/>
      <p:bldP spid="27" grpId="0" animBg="1"/>
      <p:bldP spid="28" grpId="0" animBg="1"/>
      <p:bldP spid="29" grpId="0" animBg="1"/>
      <p:bldP spid="30" grpId="0" animBg="1"/>
      <p:bldP spid="31" grpId="0" animBg="1"/>
      <p:bldP spid="32" grpId="0" animBg="1"/>
      <p:bldP spid="33" grpId="0"/>
      <p:bldP spid="43" grpId="0"/>
      <p:bldP spid="44" grpId="0"/>
      <p:bldP spid="45" grpId="0"/>
      <p:bldP spid="46" grpId="0"/>
      <p:bldP spid="47" grpId="0"/>
      <p:bldP spid="48" grpId="0"/>
      <p:bldP spid="49" grpId="0"/>
      <p:bldP spid="50" grpId="0"/>
      <p:bldP spid="51" grpId="0"/>
      <p:bldP spid="52" grpId="0"/>
      <p:bldP spid="53" grpId="0"/>
      <p:bldP spid="54" grpId="0"/>
      <p:bldP spid="55" grpId="0"/>
      <p:bldP spid="56" grpId="0"/>
      <p:bldP spid="5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r>
              <a:rPr lang="en-US" altLang="zh-CN" dirty="0" smtClean="0"/>
              <a:t>Privacy </a:t>
            </a:r>
            <a:r>
              <a:rPr lang="en-US" altLang="zh-CN" dirty="0" smtClean="0"/>
              <a:t>attacks can use both </a:t>
            </a:r>
            <a:r>
              <a:rPr lang="en-US" altLang="zh-CN" dirty="0" smtClean="0"/>
              <a:t>SNP-disease and SNP-SNP </a:t>
            </a:r>
            <a:r>
              <a:rPr lang="en-US" altLang="zh-CN" dirty="0" smtClean="0"/>
              <a:t>associations.</a:t>
            </a:r>
            <a:endParaRPr lang="zh-CN" altLang="en-US" dirty="0"/>
          </a:p>
        </p:txBody>
      </p:sp>
      <p:sp>
        <p:nvSpPr>
          <p:cNvPr id="3" name="Content Placeholder 2"/>
          <p:cNvSpPr>
            <a:spLocks noGrp="1"/>
          </p:cNvSpPr>
          <p:nvPr>
            <p:ph idx="1"/>
          </p:nvPr>
        </p:nvSpPr>
        <p:spPr>
          <a:xfrm>
            <a:off x="457200" y="1600201"/>
            <a:ext cx="8229600" cy="1752599"/>
          </a:xfrm>
        </p:spPr>
        <p:txBody>
          <a:bodyPr>
            <a:normAutofit fontScale="85000" lnSpcReduction="10000"/>
          </a:bodyPr>
          <a:lstStyle/>
          <a:p>
            <a:pPr>
              <a:buNone/>
            </a:pPr>
            <a:r>
              <a:rPr lang="en-US" altLang="zh-CN" dirty="0" smtClean="0"/>
              <a:t>Idea [Wang et al., CCS’09]:</a:t>
            </a:r>
          </a:p>
          <a:p>
            <a:pPr lvl="1"/>
            <a:r>
              <a:rPr lang="en-US" altLang="zh-CN" dirty="0" smtClean="0"/>
              <a:t>Model patients’ SNPs to a matrix of unknowns</a:t>
            </a:r>
          </a:p>
          <a:p>
            <a:pPr lvl="1"/>
            <a:r>
              <a:rPr lang="en-US" altLang="zh-CN" dirty="0" smtClean="0"/>
              <a:t>Obtain column sums from the published </a:t>
            </a:r>
            <a:r>
              <a:rPr lang="en-US" altLang="zh-CN" i="1" dirty="0" smtClean="0"/>
              <a:t>p</a:t>
            </a:r>
            <a:r>
              <a:rPr lang="en-US" altLang="zh-CN" dirty="0" smtClean="0"/>
              <a:t>-values</a:t>
            </a:r>
          </a:p>
          <a:p>
            <a:pPr lvl="1"/>
            <a:r>
              <a:rPr lang="en-US" altLang="zh-CN" dirty="0" smtClean="0"/>
              <a:t>Obtain pair-wise column dot-products from the published LDs</a:t>
            </a:r>
          </a:p>
          <a:p>
            <a:pPr lvl="1"/>
            <a:r>
              <a:rPr lang="en-US" altLang="zh-CN" dirty="0" smtClean="0"/>
              <a:t>Solve the matrix using integer programming</a:t>
            </a:r>
            <a:endParaRPr lang="zh-CN" altLang="en-US" dirty="0"/>
          </a:p>
        </p:txBody>
      </p:sp>
      <p:graphicFrame>
        <p:nvGraphicFramePr>
          <p:cNvPr id="4" name="Table 3"/>
          <p:cNvGraphicFramePr>
            <a:graphicFrameLocks noGrp="1"/>
          </p:cNvGraphicFramePr>
          <p:nvPr/>
        </p:nvGraphicFramePr>
        <p:xfrm>
          <a:off x="1524000" y="4079240"/>
          <a:ext cx="6096000" cy="1483360"/>
        </p:xfrm>
        <a:graphic>
          <a:graphicData uri="http://schemas.openxmlformats.org/drawingml/2006/table">
            <a:tbl>
              <a:tblPr firstRow="1" bandRow="1">
                <a:tableStyleId>{5C22544A-7EE6-4342-B048-85BDC9FD1C3A}</a:tableStyleId>
              </a:tblPr>
              <a:tblGrid>
                <a:gridCol w="1016000"/>
                <a:gridCol w="1016000"/>
                <a:gridCol w="1016000"/>
                <a:gridCol w="1016000"/>
                <a:gridCol w="1016000"/>
                <a:gridCol w="1016000"/>
              </a:tblGrid>
              <a:tr h="370840">
                <a:tc>
                  <a:txBody>
                    <a:bodyPr/>
                    <a:lstStyle/>
                    <a:p>
                      <a:pPr algn="ctr"/>
                      <a:r>
                        <a:rPr lang="en-US" altLang="zh-CN" i="0" dirty="0" smtClean="0"/>
                        <a:t>Patient</a:t>
                      </a:r>
                      <a:endParaRPr lang="zh-CN" altLang="en-US" i="0" dirty="0"/>
                    </a:p>
                  </a:txBody>
                  <a:tcPr/>
                </a:tc>
                <a:tc>
                  <a:txBody>
                    <a:bodyPr/>
                    <a:lstStyle/>
                    <a:p>
                      <a:pPr algn="ctr"/>
                      <a:r>
                        <a:rPr lang="en-US" altLang="zh-CN" i="0" dirty="0" smtClean="0"/>
                        <a:t>SNP</a:t>
                      </a:r>
                      <a:r>
                        <a:rPr lang="en-US" altLang="zh-CN" i="0" baseline="-25000" dirty="0" smtClean="0"/>
                        <a:t>1</a:t>
                      </a:r>
                      <a:endParaRPr lang="zh-CN" altLang="en-US" i="0" baseline="-25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i="0" dirty="0" smtClean="0"/>
                        <a:t>SNP</a:t>
                      </a:r>
                      <a:r>
                        <a:rPr lang="en-US" altLang="zh-CN" i="0" baseline="-25000" dirty="0" smtClean="0"/>
                        <a:t>2</a:t>
                      </a:r>
                      <a:endParaRPr lang="zh-CN" altLang="en-US" i="0" baseline="-25000"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i="0" dirty="0" smtClean="0"/>
                        <a:t>SNP</a:t>
                      </a:r>
                      <a:r>
                        <a:rPr lang="en-US" altLang="zh-CN" i="0" baseline="-25000" dirty="0" smtClean="0"/>
                        <a:t>3</a:t>
                      </a:r>
                      <a:endParaRPr lang="zh-CN" altLang="en-US" i="0" baseline="-25000"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i="0" dirty="0" smtClean="0"/>
                        <a:t>SNP</a:t>
                      </a:r>
                      <a:r>
                        <a:rPr lang="en-US" altLang="zh-CN" i="0" baseline="-25000" dirty="0" smtClean="0"/>
                        <a:t>4</a:t>
                      </a:r>
                      <a:endParaRPr lang="zh-CN" altLang="en-US" i="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i="0" dirty="0" smtClean="0"/>
                        <a:t>SNP</a:t>
                      </a:r>
                      <a:r>
                        <a:rPr lang="en-US" altLang="zh-CN" i="0" baseline="-25000" dirty="0" smtClean="0"/>
                        <a:t>5</a:t>
                      </a:r>
                      <a:endParaRPr lang="zh-CN" altLang="en-US" i="0" baseline="-25000" dirty="0"/>
                    </a:p>
                  </a:txBody>
                  <a:tcPr/>
                </a:tc>
              </a:tr>
              <a:tr h="370840">
                <a:tc>
                  <a:txBody>
                    <a:bodyPr/>
                    <a:lstStyle/>
                    <a:p>
                      <a:pPr algn="ctr"/>
                      <a:r>
                        <a:rPr lang="en-US" altLang="zh-CN" i="0" dirty="0" smtClean="0"/>
                        <a:t>1</a:t>
                      </a:r>
                      <a:endParaRPr lang="zh-CN" altLang="en-US" i="0" dirty="0"/>
                    </a:p>
                  </a:txBody>
                  <a:tcPr/>
                </a:tc>
                <a:tc>
                  <a:txBody>
                    <a:bodyPr/>
                    <a:lstStyle/>
                    <a:p>
                      <a:pPr algn="ctr"/>
                      <a:r>
                        <a:rPr lang="en-US" altLang="zh-CN" i="1" dirty="0" smtClean="0"/>
                        <a:t>x</a:t>
                      </a:r>
                      <a:r>
                        <a:rPr lang="en-US" altLang="zh-CN" i="0" baseline="-25000" dirty="0" smtClean="0"/>
                        <a:t>11</a:t>
                      </a:r>
                      <a:endParaRPr lang="zh-CN" altLang="en-US" i="0" baseline="-25000" dirty="0"/>
                    </a:p>
                  </a:txBody>
                  <a:tcPr/>
                </a:tc>
                <a:tc>
                  <a:txBody>
                    <a:bodyPr/>
                    <a:lstStyle/>
                    <a:p>
                      <a:pPr algn="ctr"/>
                      <a:r>
                        <a:rPr lang="en-US" altLang="zh-CN" i="1" dirty="0" smtClean="0"/>
                        <a:t>x</a:t>
                      </a:r>
                      <a:r>
                        <a:rPr lang="en-US" altLang="zh-CN" i="0" baseline="-25000" dirty="0" smtClean="0"/>
                        <a:t>12</a:t>
                      </a:r>
                      <a:endParaRPr lang="zh-CN" altLang="en-US" i="0" baseline="-25000" dirty="0"/>
                    </a:p>
                  </a:txBody>
                  <a:tcPr/>
                </a:tc>
                <a:tc>
                  <a:txBody>
                    <a:bodyPr/>
                    <a:lstStyle/>
                    <a:p>
                      <a:pPr algn="ctr"/>
                      <a:r>
                        <a:rPr lang="en-US" altLang="zh-CN" i="1" dirty="0" smtClean="0"/>
                        <a:t>x</a:t>
                      </a:r>
                      <a:r>
                        <a:rPr lang="en-US" altLang="zh-CN" i="0" baseline="-25000" dirty="0" smtClean="0"/>
                        <a:t>13</a:t>
                      </a:r>
                      <a:endParaRPr lang="zh-CN" altLang="en-US" i="0" baseline="-25000" dirty="0"/>
                    </a:p>
                  </a:txBody>
                  <a:tcPr/>
                </a:tc>
                <a:tc>
                  <a:txBody>
                    <a:bodyPr/>
                    <a:lstStyle/>
                    <a:p>
                      <a:pPr algn="ctr"/>
                      <a:r>
                        <a:rPr lang="en-US" altLang="zh-CN" i="1" dirty="0" smtClean="0"/>
                        <a:t>x</a:t>
                      </a:r>
                      <a:r>
                        <a:rPr lang="en-US" altLang="zh-CN" i="0" baseline="-25000" dirty="0" smtClean="0"/>
                        <a:t>14</a:t>
                      </a:r>
                      <a:endParaRPr lang="zh-CN" altLang="en-US" i="0" baseline="-25000" dirty="0"/>
                    </a:p>
                  </a:txBody>
                  <a:tcPr/>
                </a:tc>
                <a:tc>
                  <a:txBody>
                    <a:bodyPr/>
                    <a:lstStyle/>
                    <a:p>
                      <a:pPr algn="ctr"/>
                      <a:r>
                        <a:rPr lang="en-US" altLang="zh-CN" i="1" dirty="0" smtClean="0"/>
                        <a:t>x</a:t>
                      </a:r>
                      <a:r>
                        <a:rPr lang="en-US" altLang="zh-CN" i="0" baseline="-25000" dirty="0" smtClean="0"/>
                        <a:t>15</a:t>
                      </a:r>
                      <a:endParaRPr lang="zh-CN" altLang="en-US" i="0" baseline="-25000" dirty="0"/>
                    </a:p>
                  </a:txBody>
                  <a:tcPr/>
                </a:tc>
              </a:tr>
              <a:tr h="370840">
                <a:tc>
                  <a:txBody>
                    <a:bodyPr/>
                    <a:lstStyle/>
                    <a:p>
                      <a:pPr algn="ctr"/>
                      <a:r>
                        <a:rPr lang="en-US" altLang="zh-CN" i="0" dirty="0" smtClean="0"/>
                        <a:t>2</a:t>
                      </a:r>
                      <a:endParaRPr lang="zh-CN" altLang="en-US" i="0" dirty="0"/>
                    </a:p>
                  </a:txBody>
                  <a:tcPr/>
                </a:tc>
                <a:tc>
                  <a:txBody>
                    <a:bodyPr/>
                    <a:lstStyle/>
                    <a:p>
                      <a:pPr algn="ctr"/>
                      <a:r>
                        <a:rPr lang="en-US" altLang="zh-CN" i="1" dirty="0" smtClean="0"/>
                        <a:t>x</a:t>
                      </a:r>
                      <a:r>
                        <a:rPr lang="en-US" altLang="zh-CN" i="0" baseline="-25000" dirty="0" smtClean="0"/>
                        <a:t>21</a:t>
                      </a:r>
                      <a:endParaRPr lang="zh-CN" altLang="en-US" i="0" baseline="-25000" dirty="0"/>
                    </a:p>
                  </a:txBody>
                  <a:tcPr/>
                </a:tc>
                <a:tc>
                  <a:txBody>
                    <a:bodyPr/>
                    <a:lstStyle/>
                    <a:p>
                      <a:pPr algn="ctr"/>
                      <a:r>
                        <a:rPr lang="en-US" altLang="zh-CN" i="1" dirty="0" smtClean="0"/>
                        <a:t>x</a:t>
                      </a:r>
                      <a:r>
                        <a:rPr lang="en-US" altLang="zh-CN" i="0" baseline="-25000" dirty="0" smtClean="0"/>
                        <a:t>22</a:t>
                      </a:r>
                      <a:endParaRPr lang="zh-CN" altLang="en-US" i="0" baseline="-25000" dirty="0"/>
                    </a:p>
                  </a:txBody>
                  <a:tcPr/>
                </a:tc>
                <a:tc>
                  <a:txBody>
                    <a:bodyPr/>
                    <a:lstStyle/>
                    <a:p>
                      <a:pPr algn="ctr"/>
                      <a:r>
                        <a:rPr lang="en-US" altLang="zh-CN" i="1" dirty="0" smtClean="0"/>
                        <a:t>x</a:t>
                      </a:r>
                      <a:r>
                        <a:rPr lang="en-US" altLang="zh-CN" i="0" baseline="-25000" dirty="0" smtClean="0"/>
                        <a:t>23</a:t>
                      </a:r>
                      <a:endParaRPr lang="zh-CN" altLang="en-US" i="0" baseline="-25000" dirty="0"/>
                    </a:p>
                  </a:txBody>
                  <a:tcPr/>
                </a:tc>
                <a:tc>
                  <a:txBody>
                    <a:bodyPr/>
                    <a:lstStyle/>
                    <a:p>
                      <a:pPr algn="ctr"/>
                      <a:r>
                        <a:rPr lang="en-US" altLang="zh-CN" i="1" dirty="0" smtClean="0"/>
                        <a:t>x</a:t>
                      </a:r>
                      <a:r>
                        <a:rPr lang="en-US" altLang="zh-CN" i="0" baseline="-25000" dirty="0" smtClean="0"/>
                        <a:t>24</a:t>
                      </a:r>
                      <a:endParaRPr lang="zh-CN" altLang="en-US" i="0" baseline="-25000" dirty="0"/>
                    </a:p>
                  </a:txBody>
                  <a:tcPr/>
                </a:tc>
                <a:tc>
                  <a:txBody>
                    <a:bodyPr/>
                    <a:lstStyle/>
                    <a:p>
                      <a:pPr algn="ctr"/>
                      <a:r>
                        <a:rPr lang="en-US" altLang="zh-CN" i="1" dirty="0" smtClean="0"/>
                        <a:t>x</a:t>
                      </a:r>
                      <a:r>
                        <a:rPr lang="en-US" altLang="zh-CN" i="0" baseline="-25000" dirty="0" smtClean="0"/>
                        <a:t>25</a:t>
                      </a:r>
                      <a:endParaRPr lang="zh-CN" altLang="en-US" i="0" baseline="-25000" dirty="0"/>
                    </a:p>
                  </a:txBody>
                  <a:tcPr/>
                </a:tc>
              </a:tr>
              <a:tr h="370840">
                <a:tc>
                  <a:txBody>
                    <a:bodyPr/>
                    <a:lstStyle/>
                    <a:p>
                      <a:pPr algn="ctr"/>
                      <a:r>
                        <a:rPr lang="en-US" altLang="zh-CN" i="0" dirty="0" smtClean="0"/>
                        <a:t>3</a:t>
                      </a:r>
                      <a:endParaRPr lang="zh-CN" altLang="en-US" i="0" dirty="0"/>
                    </a:p>
                  </a:txBody>
                  <a:tcPr/>
                </a:tc>
                <a:tc>
                  <a:txBody>
                    <a:bodyPr/>
                    <a:lstStyle/>
                    <a:p>
                      <a:pPr algn="ctr"/>
                      <a:r>
                        <a:rPr lang="en-US" altLang="zh-CN" i="1" dirty="0" smtClean="0"/>
                        <a:t>x</a:t>
                      </a:r>
                      <a:r>
                        <a:rPr lang="en-US" altLang="zh-CN" i="0" baseline="-25000" dirty="0" smtClean="0"/>
                        <a:t>31</a:t>
                      </a:r>
                      <a:endParaRPr lang="zh-CN" altLang="en-US" i="0" baseline="-25000" dirty="0"/>
                    </a:p>
                  </a:txBody>
                  <a:tcPr/>
                </a:tc>
                <a:tc>
                  <a:txBody>
                    <a:bodyPr/>
                    <a:lstStyle/>
                    <a:p>
                      <a:pPr algn="ctr"/>
                      <a:r>
                        <a:rPr lang="en-US" altLang="zh-CN" i="1" dirty="0" smtClean="0"/>
                        <a:t>x</a:t>
                      </a:r>
                      <a:r>
                        <a:rPr lang="en-US" altLang="zh-CN" i="0" baseline="-25000" dirty="0" smtClean="0"/>
                        <a:t>32</a:t>
                      </a:r>
                      <a:endParaRPr lang="zh-CN" altLang="en-US" i="0" baseline="-25000" dirty="0"/>
                    </a:p>
                  </a:txBody>
                  <a:tcPr/>
                </a:tc>
                <a:tc>
                  <a:txBody>
                    <a:bodyPr/>
                    <a:lstStyle/>
                    <a:p>
                      <a:pPr algn="ctr"/>
                      <a:r>
                        <a:rPr lang="en-US" altLang="zh-CN" i="1" dirty="0" smtClean="0"/>
                        <a:t>x</a:t>
                      </a:r>
                      <a:r>
                        <a:rPr lang="en-US" altLang="zh-CN" i="0" baseline="-25000" dirty="0" smtClean="0"/>
                        <a:t>33</a:t>
                      </a:r>
                      <a:endParaRPr lang="zh-CN" altLang="en-US" i="0" baseline="-25000" dirty="0"/>
                    </a:p>
                  </a:txBody>
                  <a:tcPr/>
                </a:tc>
                <a:tc>
                  <a:txBody>
                    <a:bodyPr/>
                    <a:lstStyle/>
                    <a:p>
                      <a:pPr algn="ctr"/>
                      <a:r>
                        <a:rPr lang="en-US" altLang="zh-CN" i="1" dirty="0" smtClean="0"/>
                        <a:t>x</a:t>
                      </a:r>
                      <a:r>
                        <a:rPr lang="en-US" altLang="zh-CN" i="0" baseline="-25000" dirty="0" smtClean="0"/>
                        <a:t>34</a:t>
                      </a:r>
                      <a:endParaRPr lang="zh-CN" altLang="en-US" i="0" baseline="-25000" dirty="0"/>
                    </a:p>
                  </a:txBody>
                  <a:tcPr/>
                </a:tc>
                <a:tc>
                  <a:txBody>
                    <a:bodyPr/>
                    <a:lstStyle/>
                    <a:p>
                      <a:pPr algn="ctr"/>
                      <a:r>
                        <a:rPr lang="en-US" altLang="zh-CN" i="1" dirty="0" smtClean="0"/>
                        <a:t>x</a:t>
                      </a:r>
                      <a:r>
                        <a:rPr lang="en-US" altLang="zh-CN" i="0" baseline="-25000" dirty="0" smtClean="0"/>
                        <a:t>35</a:t>
                      </a:r>
                      <a:endParaRPr lang="zh-CN" altLang="en-US" i="0" baseline="-25000" dirty="0"/>
                    </a:p>
                  </a:txBody>
                  <a:tcPr/>
                </a:tc>
              </a:tr>
            </a:tbl>
          </a:graphicData>
        </a:graphic>
      </p:graphicFrame>
      <p:sp>
        <p:nvSpPr>
          <p:cNvPr id="6" name="TextBox 5"/>
          <p:cNvSpPr txBox="1"/>
          <p:nvPr/>
        </p:nvSpPr>
        <p:spPr>
          <a:xfrm>
            <a:off x="323528" y="3501008"/>
            <a:ext cx="5955413" cy="400110"/>
          </a:xfrm>
          <a:prstGeom prst="rect">
            <a:avLst/>
          </a:prstGeom>
          <a:noFill/>
        </p:spPr>
        <p:txBody>
          <a:bodyPr wrap="none" rtlCol="0">
            <a:spAutoFit/>
          </a:bodyPr>
          <a:lstStyle/>
          <a:p>
            <a:r>
              <a:rPr lang="en-US" sz="2000" b="1" dirty="0" smtClean="0"/>
              <a:t>Each SNP can only be 0 or 1 (with a dominance model)</a:t>
            </a:r>
            <a:endParaRPr lang="en-SG" sz="2000" b="1" dirty="0"/>
          </a:p>
        </p:txBody>
      </p:sp>
      <p:cxnSp>
        <p:nvCxnSpPr>
          <p:cNvPr id="7" name="Straight Connector 6"/>
          <p:cNvCxnSpPr/>
          <p:nvPr/>
        </p:nvCxnSpPr>
        <p:spPr>
          <a:xfrm>
            <a:off x="2438400" y="3810000"/>
            <a:ext cx="457200" cy="8788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2743200" y="4495800"/>
            <a:ext cx="609600" cy="1143000"/>
          </a:xfrm>
          <a:prstGeom prst="ellipse">
            <a:avLst/>
          </a:prstGeom>
          <a:solidFill>
            <a:srgbClr val="A50021">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TextBox 10"/>
          <p:cNvSpPr txBox="1"/>
          <p:nvPr/>
        </p:nvSpPr>
        <p:spPr>
          <a:xfrm>
            <a:off x="2362200" y="5650468"/>
            <a:ext cx="1417376" cy="369332"/>
          </a:xfrm>
          <a:prstGeom prst="rect">
            <a:avLst/>
          </a:prstGeom>
          <a:noFill/>
        </p:spPr>
        <p:txBody>
          <a:bodyPr wrap="none" rtlCol="0">
            <a:spAutoFit/>
          </a:bodyPr>
          <a:lstStyle/>
          <a:p>
            <a:r>
              <a:rPr lang="en-US" altLang="zh-CN" i="1" dirty="0" smtClean="0"/>
              <a:t>x</a:t>
            </a:r>
            <a:r>
              <a:rPr lang="en-US" altLang="zh-CN" baseline="-25000" dirty="0" smtClean="0"/>
              <a:t>11</a:t>
            </a:r>
            <a:r>
              <a:rPr lang="en-US" altLang="zh-CN" dirty="0" smtClean="0"/>
              <a:t>+</a:t>
            </a:r>
            <a:r>
              <a:rPr lang="en-US" altLang="zh-CN" i="1" dirty="0" smtClean="0"/>
              <a:t>x</a:t>
            </a:r>
            <a:r>
              <a:rPr lang="en-US" altLang="zh-CN" baseline="-25000" dirty="0" smtClean="0"/>
              <a:t>21</a:t>
            </a:r>
            <a:r>
              <a:rPr lang="en-US" altLang="zh-CN" dirty="0" smtClean="0"/>
              <a:t>+</a:t>
            </a:r>
            <a:r>
              <a:rPr lang="en-US" altLang="zh-CN" i="1" dirty="0" smtClean="0"/>
              <a:t>x</a:t>
            </a:r>
            <a:r>
              <a:rPr lang="en-US" altLang="zh-CN" baseline="-25000" dirty="0" smtClean="0"/>
              <a:t>31</a:t>
            </a:r>
            <a:r>
              <a:rPr lang="en-US" altLang="zh-CN" dirty="0" smtClean="0"/>
              <a:t>=2</a:t>
            </a:r>
            <a:endParaRPr lang="zh-CN" altLang="en-US" dirty="0"/>
          </a:p>
        </p:txBody>
      </p:sp>
      <p:sp>
        <p:nvSpPr>
          <p:cNvPr id="13" name="Rounded Rectangle 12"/>
          <p:cNvSpPr/>
          <p:nvPr/>
        </p:nvSpPr>
        <p:spPr>
          <a:xfrm>
            <a:off x="4724400" y="4495800"/>
            <a:ext cx="1676400" cy="1143000"/>
          </a:xfrm>
          <a:prstGeom prst="roundRect">
            <a:avLst/>
          </a:prstGeom>
          <a:solidFill>
            <a:srgbClr val="FF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TextBox 13"/>
          <p:cNvSpPr txBox="1"/>
          <p:nvPr/>
        </p:nvSpPr>
        <p:spPr>
          <a:xfrm>
            <a:off x="4518783" y="5638800"/>
            <a:ext cx="2186817" cy="369332"/>
          </a:xfrm>
          <a:prstGeom prst="rect">
            <a:avLst/>
          </a:prstGeom>
          <a:noFill/>
        </p:spPr>
        <p:txBody>
          <a:bodyPr wrap="none" rtlCol="0">
            <a:spAutoFit/>
          </a:bodyPr>
          <a:lstStyle/>
          <a:p>
            <a:r>
              <a:rPr lang="en-US" altLang="zh-CN" i="1" dirty="0" smtClean="0"/>
              <a:t>x</a:t>
            </a:r>
            <a:r>
              <a:rPr lang="en-US" altLang="zh-CN" baseline="-25000" dirty="0" smtClean="0"/>
              <a:t>13</a:t>
            </a:r>
            <a:r>
              <a:rPr lang="en-US" altLang="zh-CN" i="1" dirty="0" smtClean="0"/>
              <a:t>x</a:t>
            </a:r>
            <a:r>
              <a:rPr lang="en-US" altLang="zh-CN" baseline="-25000" dirty="0" smtClean="0"/>
              <a:t>14</a:t>
            </a:r>
            <a:r>
              <a:rPr lang="en-US" altLang="zh-CN" dirty="0" smtClean="0"/>
              <a:t>+</a:t>
            </a:r>
            <a:r>
              <a:rPr lang="en-US" altLang="zh-CN" i="1" dirty="0" smtClean="0"/>
              <a:t>x</a:t>
            </a:r>
            <a:r>
              <a:rPr lang="en-US" altLang="zh-CN" baseline="-25000" dirty="0" smtClean="0"/>
              <a:t>23</a:t>
            </a:r>
            <a:r>
              <a:rPr lang="en-US" altLang="zh-CN" i="1" dirty="0" smtClean="0"/>
              <a:t>x</a:t>
            </a:r>
            <a:r>
              <a:rPr lang="en-US" altLang="zh-CN" baseline="-25000" dirty="0" smtClean="0"/>
              <a:t>24</a:t>
            </a:r>
            <a:r>
              <a:rPr lang="en-US" altLang="zh-CN" dirty="0" smtClean="0"/>
              <a:t>+</a:t>
            </a:r>
            <a:r>
              <a:rPr lang="en-US" altLang="zh-CN" i="1" dirty="0" smtClean="0"/>
              <a:t>x</a:t>
            </a:r>
            <a:r>
              <a:rPr lang="en-US" altLang="zh-CN" baseline="-25000" dirty="0" smtClean="0"/>
              <a:t>33</a:t>
            </a:r>
            <a:r>
              <a:rPr lang="en-US" altLang="zh-CN" i="1" dirty="0" smtClean="0"/>
              <a:t>x</a:t>
            </a:r>
            <a:r>
              <a:rPr lang="en-US" altLang="zh-CN" baseline="-25000" dirty="0" smtClean="0"/>
              <a:t>34</a:t>
            </a:r>
            <a:r>
              <a:rPr lang="en-US" altLang="zh-CN" dirty="0" smtClean="0"/>
              <a:t>=1</a:t>
            </a:r>
            <a:endParaRPr lang="zh-CN" altLang="en-US" dirty="0"/>
          </a:p>
        </p:txBody>
      </p:sp>
      <p:sp>
        <p:nvSpPr>
          <p:cNvPr id="15" name="TextBox 14"/>
          <p:cNvSpPr txBox="1"/>
          <p:nvPr/>
        </p:nvSpPr>
        <p:spPr>
          <a:xfrm>
            <a:off x="1187624" y="6229290"/>
            <a:ext cx="6912768" cy="400110"/>
          </a:xfrm>
          <a:prstGeom prst="rect">
            <a:avLst/>
          </a:prstGeom>
          <a:solidFill>
            <a:srgbClr val="FFFF00"/>
          </a:solidFill>
        </p:spPr>
        <p:txBody>
          <a:bodyPr wrap="square" rtlCol="0">
            <a:spAutoFit/>
          </a:bodyPr>
          <a:lstStyle/>
          <a:p>
            <a:r>
              <a:rPr lang="en-US" sz="2000" b="1" dirty="0" smtClean="0">
                <a:solidFill>
                  <a:srgbClr val="FF0000"/>
                </a:solidFill>
              </a:rPr>
              <a:t>A successful attack reveals the </a:t>
            </a:r>
            <a:r>
              <a:rPr lang="en-US" sz="2000" b="1" dirty="0" smtClean="0">
                <a:solidFill>
                  <a:srgbClr val="FF0000"/>
                </a:solidFill>
              </a:rPr>
              <a:t>DNA </a:t>
            </a:r>
            <a:r>
              <a:rPr lang="en-US" sz="2000" b="1" dirty="0" smtClean="0">
                <a:solidFill>
                  <a:srgbClr val="FF0000"/>
                </a:solidFill>
              </a:rPr>
              <a:t>of all patients!</a:t>
            </a:r>
            <a:endParaRPr lang="en-SG" sz="20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par>
                                <p:cTn id="36" presetID="10" presetClass="entr" presetSubtype="0" fill="hold" nodeType="with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Effect transition="in" filter="fade">
                                      <p:cBhvr>
                                        <p:cTn id="38" dur="500"/>
                                        <p:tgtEl>
                                          <p:spTgt spid="3">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Effect transition="in" filter="fade">
                                      <p:cBhvr>
                                        <p:cTn id="43" dur="500"/>
                                        <p:tgtEl>
                                          <p:spTgt spid="3">
                                            <p:txEl>
                                              <p:pRg st="4" end="4"/>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animBg="1"/>
      <p:bldP spid="11" grpId="0"/>
      <p:bldP spid="13" grpId="0" animBg="1"/>
      <p:bldP spid="14" grpId="0"/>
      <p:bldP spid="1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07950" y="274638"/>
            <a:ext cx="8856663" cy="1143000"/>
          </a:xfrm>
        </p:spPr>
        <p:txBody>
          <a:bodyPr/>
          <a:lstStyle/>
          <a:p>
            <a:pPr eaLnBrk="1" hangingPunct="1"/>
            <a:r>
              <a:rPr lang="en-US" sz="3600" dirty="0" smtClean="0"/>
              <a:t>What are the goals of </a:t>
            </a:r>
            <a:r>
              <a:rPr lang="en-US" sz="3600" dirty="0" smtClean="0"/>
              <a:t>the work on differential privacy and its antecedents?</a:t>
            </a:r>
            <a:endParaRPr lang="en-US" sz="3600" dirty="0" smtClean="0"/>
          </a:p>
        </p:txBody>
      </p:sp>
      <p:sp>
        <p:nvSpPr>
          <p:cNvPr id="27651" name="Rectangle 3"/>
          <p:cNvSpPr>
            <a:spLocks noGrp="1" noChangeArrowheads="1"/>
          </p:cNvSpPr>
          <p:nvPr>
            <p:ph type="body" idx="1"/>
          </p:nvPr>
        </p:nvSpPr>
        <p:spPr>
          <a:xfrm>
            <a:off x="357188" y="1714500"/>
            <a:ext cx="8229600" cy="2828925"/>
          </a:xfrm>
        </p:spPr>
        <p:txBody>
          <a:bodyPr/>
          <a:lstStyle/>
          <a:p>
            <a:pPr eaLnBrk="1" hangingPunct="1">
              <a:buFont typeface="Wingdings" pitchFamily="2" charset="2"/>
              <a:buNone/>
            </a:pPr>
            <a:r>
              <a:rPr lang="en-US" sz="2800" dirty="0" smtClean="0"/>
              <a:t>Publish a </a:t>
            </a:r>
            <a:r>
              <a:rPr lang="en-US" sz="2800" dirty="0" smtClean="0">
                <a:solidFill>
                  <a:srgbClr val="FF0000"/>
                </a:solidFill>
              </a:rPr>
              <a:t>distorted</a:t>
            </a:r>
            <a:r>
              <a:rPr lang="en-US" sz="2800" dirty="0" smtClean="0"/>
              <a:t> version of the data set </a:t>
            </a:r>
            <a:r>
              <a:rPr lang="en-US" sz="2800" dirty="0" smtClean="0"/>
              <a:t>or analysis result so </a:t>
            </a:r>
            <a:r>
              <a:rPr lang="en-US" sz="2800" dirty="0" smtClean="0"/>
              <a:t>that </a:t>
            </a:r>
          </a:p>
          <a:p>
            <a:pPr lvl="1" eaLnBrk="1" hangingPunct="1">
              <a:buFont typeface="Wingdings" pitchFamily="2" charset="2"/>
              <a:buNone/>
            </a:pPr>
            <a:r>
              <a:rPr lang="en-US" sz="2800" u="sng" dirty="0" smtClean="0">
                <a:solidFill>
                  <a:srgbClr val="FF0000"/>
                </a:solidFill>
              </a:rPr>
              <a:t>Privacy:</a:t>
            </a:r>
            <a:r>
              <a:rPr lang="en-US" sz="2800" dirty="0" smtClean="0"/>
              <a:t> the privacy of all individuals is “adequately” protected;</a:t>
            </a:r>
          </a:p>
          <a:p>
            <a:pPr lvl="1" eaLnBrk="1" hangingPunct="1">
              <a:buFont typeface="Wingdings" pitchFamily="2" charset="2"/>
              <a:buNone/>
            </a:pPr>
            <a:r>
              <a:rPr lang="en-US" sz="2800" u="sng" dirty="0" smtClean="0">
                <a:solidFill>
                  <a:srgbClr val="FF0000"/>
                </a:solidFill>
              </a:rPr>
              <a:t>Utility:</a:t>
            </a:r>
            <a:r>
              <a:rPr lang="en-US" sz="2800" dirty="0" smtClean="0"/>
              <a:t> the </a:t>
            </a:r>
            <a:r>
              <a:rPr lang="en-US" sz="2800" dirty="0" smtClean="0"/>
              <a:t>published information is useful </a:t>
            </a:r>
            <a:r>
              <a:rPr lang="en-US" sz="2800" dirty="0" smtClean="0"/>
              <a:t>for </a:t>
            </a:r>
            <a:r>
              <a:rPr lang="en-US" sz="2800" dirty="0" smtClean="0"/>
              <a:t>its intended purpose. </a:t>
            </a:r>
            <a:endParaRPr lang="en-US" sz="2800" dirty="0" smtClean="0"/>
          </a:p>
          <a:p>
            <a:pPr lvl="1" eaLnBrk="1" hangingPunct="1">
              <a:buFont typeface="Wingdings" pitchFamily="2" charset="2"/>
              <a:buNone/>
            </a:pPr>
            <a:endParaRPr lang="en-US" dirty="0" smtClean="0"/>
          </a:p>
        </p:txBody>
      </p:sp>
      <p:sp>
        <p:nvSpPr>
          <p:cNvPr id="6" name="TextBox 5"/>
          <p:cNvSpPr txBox="1"/>
          <p:nvPr/>
        </p:nvSpPr>
        <p:spPr>
          <a:xfrm>
            <a:off x="1000100" y="5286388"/>
            <a:ext cx="6786610" cy="523220"/>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w="38100">
            <a:solidFill>
              <a:srgbClr val="FFC000"/>
            </a:solidFill>
          </a:ln>
        </p:spPr>
        <p:txBody>
          <a:bodyPr>
            <a:spAutoFit/>
          </a:bodyPr>
          <a:lstStyle/>
          <a:p>
            <a:pPr>
              <a:defRPr/>
            </a:pPr>
            <a:r>
              <a:rPr lang="en-US" sz="2800" dirty="0">
                <a:latin typeface="Arial" charset="0"/>
              </a:rPr>
              <a:t>Paradox: </a:t>
            </a:r>
            <a:r>
              <a:rPr lang="en-US" sz="2800" dirty="0">
                <a:solidFill>
                  <a:srgbClr val="FF0000"/>
                </a:solidFill>
                <a:latin typeface="Arial" charset="0"/>
              </a:rPr>
              <a:t>Privacy protection </a:t>
            </a:r>
            <a:r>
              <a:rPr lang="en-US" sz="2800" dirty="0">
                <a:solidFill>
                  <a:srgbClr val="FF0000"/>
                </a:solidFill>
                <a:latin typeface="Arial" charset="0"/>
                <a:sym typeface="Symbol" pitchFamily="18" charset="2"/>
              </a:rPr>
              <a:t>, utility .</a:t>
            </a:r>
            <a:endParaRPr lang="en-US" dirty="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900" decel="100000" fill="hold"/>
                                        <p:tgtEl>
                                          <p:spTgt spid="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07950" y="274638"/>
            <a:ext cx="8856663" cy="1143000"/>
          </a:xfrm>
        </p:spPr>
        <p:txBody>
          <a:bodyPr/>
          <a:lstStyle/>
          <a:p>
            <a:pPr eaLnBrk="1" hangingPunct="1"/>
            <a:r>
              <a:rPr lang="en-US" smtClean="0"/>
              <a:t>Issues</a:t>
            </a:r>
          </a:p>
        </p:txBody>
      </p:sp>
      <p:sp>
        <p:nvSpPr>
          <p:cNvPr id="28675" name="Rectangle 3"/>
          <p:cNvSpPr>
            <a:spLocks noGrp="1" noChangeArrowheads="1"/>
          </p:cNvSpPr>
          <p:nvPr>
            <p:ph type="body" idx="1"/>
          </p:nvPr>
        </p:nvSpPr>
        <p:spPr>
          <a:xfrm>
            <a:off x="684213" y="1628775"/>
            <a:ext cx="5903912" cy="4525963"/>
          </a:xfrm>
        </p:spPr>
        <p:txBody>
          <a:bodyPr/>
          <a:lstStyle/>
          <a:p>
            <a:pPr eaLnBrk="1" hangingPunct="1">
              <a:buFont typeface="Wingdings" pitchFamily="2" charset="2"/>
              <a:buNone/>
            </a:pPr>
            <a:r>
              <a:rPr lang="en-US" sz="2800" smtClean="0">
                <a:solidFill>
                  <a:srgbClr val="FF0000"/>
                </a:solidFill>
              </a:rPr>
              <a:t>Privacy principle</a:t>
            </a:r>
          </a:p>
          <a:p>
            <a:pPr lvl="1" eaLnBrk="1" hangingPunct="1">
              <a:buFont typeface="Wingdings" pitchFamily="2" charset="2"/>
              <a:buNone/>
            </a:pPr>
            <a:r>
              <a:rPr lang="en-US" smtClean="0"/>
              <a:t>What is adequate privacy protection?</a:t>
            </a:r>
          </a:p>
          <a:p>
            <a:pPr eaLnBrk="1" hangingPunct="1"/>
            <a:endParaRPr lang="en-US" smtClean="0"/>
          </a:p>
          <a:p>
            <a:pPr eaLnBrk="1" hangingPunct="1">
              <a:buFont typeface="Wingdings" pitchFamily="2" charset="2"/>
              <a:buNone/>
            </a:pPr>
            <a:r>
              <a:rPr lang="en-US" sz="2800" smtClean="0">
                <a:solidFill>
                  <a:srgbClr val="FF0000"/>
                </a:solidFill>
              </a:rPr>
              <a:t>Distortion approach</a:t>
            </a:r>
          </a:p>
          <a:p>
            <a:pPr lvl="1" eaLnBrk="1" hangingPunct="1">
              <a:buFont typeface="Wingdings" pitchFamily="2" charset="2"/>
              <a:buNone/>
            </a:pPr>
            <a:r>
              <a:rPr lang="en-US" smtClean="0"/>
              <a:t>How can we achieve the privacy principle,</a:t>
            </a:r>
          </a:p>
          <a:p>
            <a:pPr lvl="1" eaLnBrk="1" hangingPunct="1">
              <a:buFont typeface="Wingdings" pitchFamily="2" charset="2"/>
              <a:buNone/>
            </a:pPr>
            <a:r>
              <a:rPr lang="en-US" smtClean="0"/>
              <a:t>while maximizing the utility of the data?</a:t>
            </a:r>
          </a:p>
        </p:txBody>
      </p:sp>
      <p:sp>
        <p:nvSpPr>
          <p:cNvPr id="28676" name="AutoShape 4"/>
          <p:cNvSpPr>
            <a:spLocks noChangeArrowheads="1"/>
          </p:cNvSpPr>
          <p:nvPr/>
        </p:nvSpPr>
        <p:spPr bwMode="auto">
          <a:xfrm>
            <a:off x="107950" y="1700213"/>
            <a:ext cx="431800" cy="287337"/>
          </a:xfrm>
          <a:prstGeom prst="rightArrow">
            <a:avLst>
              <a:gd name="adj1" fmla="val 50000"/>
              <a:gd name="adj2" fmla="val 37569"/>
            </a:avLst>
          </a:prstGeom>
          <a:solidFill>
            <a:srgbClr val="3333FF"/>
          </a:solidFill>
          <a:ln w="9525" algn="ctr">
            <a:solidFill>
              <a:srgbClr val="3333FF"/>
            </a:solidFill>
            <a:miter lim="800000"/>
            <a:headEnd/>
            <a:tailEnd/>
          </a:ln>
        </p:spPr>
        <p:txBody>
          <a:bodyPr wrap="none" anchor="ctr"/>
          <a:lstStyle/>
          <a:p>
            <a:endParaRPr lang="en-US"/>
          </a:p>
        </p:txBody>
      </p:sp>
      <p:pic>
        <p:nvPicPr>
          <p:cNvPr id="28677" name="Picture 5" descr="C:\Documents and Settings\winslett\Local Settings\Temporary Internet Files\Content.IE5\QV7TO1FL\MPj04359140000[1].jpg"/>
          <p:cNvPicPr>
            <a:picLocks noChangeAspect="1" noChangeArrowheads="1"/>
          </p:cNvPicPr>
          <p:nvPr/>
        </p:nvPicPr>
        <p:blipFill>
          <a:blip r:embed="rId2" cstate="print"/>
          <a:srcRect/>
          <a:stretch>
            <a:fillRect/>
          </a:stretch>
        </p:blipFill>
        <p:spPr bwMode="auto">
          <a:xfrm>
            <a:off x="6786563" y="1714500"/>
            <a:ext cx="2092325" cy="2406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
          <p:cNvSpPr>
            <a:spLocks noGrp="1" noChangeArrowheads="1"/>
          </p:cNvSpPr>
          <p:nvPr>
            <p:ph type="title"/>
          </p:nvPr>
        </p:nvSpPr>
        <p:spPr>
          <a:xfrm>
            <a:off x="142875" y="274638"/>
            <a:ext cx="8543925" cy="1143000"/>
          </a:xfrm>
        </p:spPr>
        <p:txBody>
          <a:bodyPr/>
          <a:lstStyle/>
          <a:p>
            <a:r>
              <a:rPr lang="en-US" altLang="zh-CN" sz="3600" dirty="0" smtClean="0"/>
              <a:t>Different applications </a:t>
            </a:r>
            <a:r>
              <a:rPr lang="en-US" altLang="zh-CN" sz="3600" dirty="0" smtClean="0"/>
              <a:t>may have </a:t>
            </a:r>
            <a:r>
              <a:rPr lang="en-US" altLang="zh-CN" sz="3600" dirty="0" smtClean="0"/>
              <a:t>different privacy protection </a:t>
            </a:r>
            <a:r>
              <a:rPr lang="en-US" altLang="zh-CN" sz="3600" dirty="0" smtClean="0"/>
              <a:t>needs.  </a:t>
            </a:r>
            <a:endParaRPr lang="en-US" sz="2400" dirty="0" smtClean="0"/>
          </a:p>
        </p:txBody>
      </p:sp>
      <p:sp>
        <p:nvSpPr>
          <p:cNvPr id="29699" name="Rectangle 5"/>
          <p:cNvSpPr>
            <a:spLocks noGrp="1" noChangeArrowheads="1"/>
          </p:cNvSpPr>
          <p:nvPr>
            <p:ph type="body" idx="1"/>
          </p:nvPr>
        </p:nvSpPr>
        <p:spPr>
          <a:xfrm>
            <a:off x="107950" y="1628775"/>
            <a:ext cx="8856663" cy="4525963"/>
          </a:xfrm>
        </p:spPr>
        <p:txBody>
          <a:bodyPr/>
          <a:lstStyle/>
          <a:p>
            <a:pPr>
              <a:buNone/>
            </a:pPr>
            <a:r>
              <a:rPr lang="en-US" b="1" dirty="0" smtClean="0">
                <a:solidFill>
                  <a:srgbClr val="C00000"/>
                </a:solidFill>
              </a:rPr>
              <a:t>Membership disclosure</a:t>
            </a:r>
            <a:r>
              <a:rPr lang="en-US" dirty="0" smtClean="0">
                <a:solidFill>
                  <a:srgbClr val="C00000"/>
                </a:solidFill>
              </a:rPr>
              <a:t>: </a:t>
            </a:r>
            <a:r>
              <a:rPr lang="en-US" dirty="0" smtClean="0"/>
              <a:t>Attacker cannot tell that a given person </a:t>
            </a:r>
            <a:r>
              <a:rPr lang="en-US" dirty="0" smtClean="0"/>
              <a:t>is/was </a:t>
            </a:r>
            <a:r>
              <a:rPr lang="en-US" dirty="0" smtClean="0"/>
              <a:t>in the data set (e.g., a set of AIDS patient records or the summary data from a data set like </a:t>
            </a:r>
            <a:r>
              <a:rPr lang="en-US" dirty="0" err="1" smtClean="0"/>
              <a:t>dbGaP</a:t>
            </a:r>
            <a:r>
              <a:rPr lang="en-US" dirty="0" smtClean="0"/>
              <a:t>).  </a:t>
            </a:r>
          </a:p>
          <a:p>
            <a:pPr lvl="1"/>
            <a:r>
              <a:rPr lang="el-GR" altLang="zh-CN" dirty="0" smtClean="0">
                <a:latin typeface="Times New Roman" pitchFamily="18" charset="0"/>
                <a:cs typeface="Times New Roman" pitchFamily="18" charset="0"/>
              </a:rPr>
              <a:t>δ</a:t>
            </a:r>
            <a:r>
              <a:rPr lang="en-US" altLang="zh-CN" dirty="0" smtClean="0">
                <a:cs typeface="Times New Roman" pitchFamily="18" charset="0"/>
              </a:rPr>
              <a:t>-presence [</a:t>
            </a:r>
            <a:r>
              <a:rPr lang="en-US" altLang="zh-CN" dirty="0" err="1" smtClean="0"/>
              <a:t>Nergiz</a:t>
            </a:r>
            <a:r>
              <a:rPr lang="en-US" altLang="zh-CN" dirty="0" smtClean="0"/>
              <a:t> et al., 2007</a:t>
            </a:r>
            <a:r>
              <a:rPr lang="en-US" altLang="zh-CN" dirty="0" smtClean="0"/>
              <a:t>].</a:t>
            </a:r>
          </a:p>
          <a:p>
            <a:pPr lvl="1"/>
            <a:r>
              <a:rPr lang="en-US" altLang="zh-CN" dirty="0" smtClean="0"/>
              <a:t>Differential privacy [</a:t>
            </a:r>
            <a:r>
              <a:rPr lang="en-US" altLang="zh-CN" dirty="0" err="1" smtClean="0"/>
              <a:t>Dwork</a:t>
            </a:r>
            <a:r>
              <a:rPr lang="en-US" altLang="zh-CN" dirty="0" smtClean="0"/>
              <a:t>, 2007].</a:t>
            </a:r>
            <a:endParaRPr lang="en-US" altLang="zh-CN" dirty="0" smtClean="0"/>
          </a:p>
          <a:p>
            <a:pPr>
              <a:buNone/>
            </a:pPr>
            <a:r>
              <a:rPr lang="en-US" b="1" dirty="0" smtClean="0">
                <a:solidFill>
                  <a:srgbClr val="C00000"/>
                </a:solidFill>
              </a:rPr>
              <a:t>Sensitive attribute disclosure</a:t>
            </a:r>
            <a:r>
              <a:rPr lang="en-US" dirty="0" smtClean="0">
                <a:solidFill>
                  <a:srgbClr val="C00000"/>
                </a:solidFill>
              </a:rPr>
              <a:t>: </a:t>
            </a:r>
            <a:r>
              <a:rPr lang="en-US" dirty="0" smtClean="0"/>
              <a:t>Attacker cannot tell that a given person has a certain sensitive attribute.</a:t>
            </a:r>
          </a:p>
          <a:p>
            <a:pPr lvl="1" eaLnBrk="1" hangingPunct="1"/>
            <a:r>
              <a:rPr lang="en-US" altLang="zh-CN" i="1" dirty="0" smtClean="0">
                <a:latin typeface="Times New Roman" pitchFamily="18" charset="0"/>
              </a:rPr>
              <a:t>l</a:t>
            </a:r>
            <a:r>
              <a:rPr lang="en-US" altLang="zh-CN" dirty="0" smtClean="0"/>
              <a:t>-diversity </a:t>
            </a:r>
            <a:r>
              <a:rPr lang="en-US" altLang="zh-CN" dirty="0" smtClean="0"/>
              <a:t>[</a:t>
            </a:r>
            <a:r>
              <a:rPr lang="en-US" altLang="zh-CN" dirty="0" err="1" smtClean="0"/>
              <a:t>Machanavajjhala</a:t>
            </a:r>
            <a:r>
              <a:rPr lang="en-US" altLang="zh-CN" dirty="0" smtClean="0"/>
              <a:t> et al., 2006]. </a:t>
            </a:r>
          </a:p>
          <a:p>
            <a:pPr lvl="1" eaLnBrk="1" hangingPunct="1"/>
            <a:r>
              <a:rPr lang="en-US" altLang="zh-CN" i="1" dirty="0" smtClean="0">
                <a:latin typeface="Times New Roman" pitchFamily="18" charset="0"/>
              </a:rPr>
              <a:t>t</a:t>
            </a:r>
            <a:r>
              <a:rPr lang="en-US" altLang="zh-CN" dirty="0" smtClean="0"/>
              <a:t>-closeness [Li et al., 2007].</a:t>
            </a:r>
            <a:endParaRPr lang="en-US" dirty="0" smtClean="0"/>
          </a:p>
          <a:p>
            <a:pPr>
              <a:buNone/>
            </a:pPr>
            <a:r>
              <a:rPr lang="en-US" b="1" dirty="0" smtClean="0">
                <a:solidFill>
                  <a:srgbClr val="C00000"/>
                </a:solidFill>
              </a:rPr>
              <a:t>Identity disclosure</a:t>
            </a:r>
            <a:r>
              <a:rPr lang="en-US" dirty="0" smtClean="0">
                <a:solidFill>
                  <a:srgbClr val="C00000"/>
                </a:solidFill>
              </a:rPr>
              <a:t>: </a:t>
            </a:r>
            <a:r>
              <a:rPr lang="en-US" dirty="0" smtClean="0"/>
              <a:t>Attacker cannot tell which record corresponds to a given person.</a:t>
            </a:r>
          </a:p>
          <a:p>
            <a:pPr lvl="1"/>
            <a:r>
              <a:rPr lang="en-US" altLang="zh-CN" i="1" dirty="0" smtClean="0">
                <a:latin typeface="Times New Roman" pitchFamily="18" charset="0"/>
              </a:rPr>
              <a:t>k</a:t>
            </a:r>
            <a:r>
              <a:rPr lang="en-US" altLang="zh-CN" dirty="0" smtClean="0"/>
              <a:t>-anonymity [Sweeney, 2002].</a:t>
            </a:r>
            <a:endParaRPr lang="en-US" dirty="0" smtClean="0"/>
          </a:p>
          <a:p>
            <a:pPr lvl="1"/>
            <a:endParaRPr lang="en-US" dirty="0" smtClean="0"/>
          </a:p>
          <a:p>
            <a:pPr lvl="1"/>
            <a:endParaRPr lang="en-US" dirty="0" smtClean="0"/>
          </a:p>
        </p:txBody>
      </p:sp>
      <p:sp>
        <p:nvSpPr>
          <p:cNvPr id="29700" name="Slide Number Placeholder 5"/>
          <p:cNvSpPr>
            <a:spLocks noGrp="1"/>
          </p:cNvSpPr>
          <p:nvPr>
            <p:ph type="sldNum" sz="quarter" idx="12"/>
          </p:nvPr>
        </p:nvSpPr>
        <p:spPr>
          <a:noFill/>
        </p:spPr>
        <p:txBody>
          <a:bodyPr/>
          <a:lstStyle/>
          <a:p>
            <a:r>
              <a:rPr lang="en-US" smtClean="0">
                <a:latin typeface="Arial" pitchFamily="34" charset="0"/>
              </a:rPr>
              <a:t>slide </a:t>
            </a:r>
            <a:fld id="{0ED5AA11-4E5D-4249-8423-70336210B4AB}" type="slidenum">
              <a:rPr lang="en-US" smtClean="0">
                <a:latin typeface="Arial" pitchFamily="34" charset="0"/>
              </a:rPr>
              <a:pPr/>
              <a:t>27</a:t>
            </a:fld>
            <a:endParaRPr lang="en-US" smtClean="0">
              <a:latin typeface="Arial" pitchFamily="34" charset="0"/>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What have researchers already tried? </a:t>
            </a:r>
            <a:endParaRPr lang="en-US" dirty="0"/>
          </a:p>
        </p:txBody>
      </p:sp>
      <p:sp>
        <p:nvSpPr>
          <p:cNvPr id="26627" name="Text Placeholder 2"/>
          <p:cNvSpPr>
            <a:spLocks noGrp="1"/>
          </p:cNvSpPr>
          <p:nvPr>
            <p:ph type="body" idx="1"/>
          </p:nvPr>
        </p:nvSpPr>
        <p:spPr/>
        <p:txBody>
          <a:bodyPr/>
          <a:lstStyle/>
          <a:p>
            <a:r>
              <a:rPr lang="en-US" dirty="0" smtClean="0"/>
              <a:t>Part 1B</a:t>
            </a:r>
            <a:endParaRPr lang="en-US"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0" y="0"/>
            <a:ext cx="9144000" cy="1143000"/>
          </a:xfrm>
        </p:spPr>
        <p:txBody>
          <a:bodyPr/>
          <a:lstStyle/>
          <a:p>
            <a:pPr eaLnBrk="1" hangingPunct="1"/>
            <a:r>
              <a:rPr lang="en-US" dirty="0" smtClean="0"/>
              <a:t>Privacy principle 1: </a:t>
            </a:r>
            <a:r>
              <a:rPr lang="en-US" i="1" dirty="0" smtClean="0"/>
              <a:t>k</a:t>
            </a:r>
            <a:r>
              <a:rPr lang="en-US" dirty="0" smtClean="0"/>
              <a:t>-anonymity</a:t>
            </a:r>
            <a:br>
              <a:rPr lang="en-US" dirty="0" smtClean="0"/>
            </a:br>
            <a:r>
              <a:rPr lang="en-US" sz="2400" dirty="0" smtClean="0">
                <a:solidFill>
                  <a:schemeClr val="tx1"/>
                </a:solidFill>
              </a:rPr>
              <a:t>your quasi-identifiers are indistinguishable from ≥ </a:t>
            </a:r>
            <a:r>
              <a:rPr lang="en-US" sz="2400" i="1" dirty="0" smtClean="0">
                <a:solidFill>
                  <a:schemeClr val="tx1"/>
                </a:solidFill>
              </a:rPr>
              <a:t>k</a:t>
            </a:r>
            <a:r>
              <a:rPr lang="en-US" sz="2400" dirty="0" smtClean="0">
                <a:solidFill>
                  <a:schemeClr val="tx1"/>
                </a:solidFill>
              </a:rPr>
              <a:t> other </a:t>
            </a:r>
            <a:r>
              <a:rPr lang="en-US" sz="2400" dirty="0" smtClean="0">
                <a:solidFill>
                  <a:schemeClr val="tx1"/>
                </a:solidFill>
              </a:rPr>
              <a:t>people’s.</a:t>
            </a:r>
            <a:endParaRPr lang="en-US" sz="2400" dirty="0" smtClean="0">
              <a:solidFill>
                <a:schemeClr val="tx1"/>
              </a:solidFill>
            </a:endParaRPr>
          </a:p>
        </p:txBody>
      </p:sp>
      <p:sp>
        <p:nvSpPr>
          <p:cNvPr id="30723" name="Rectangle 3"/>
          <p:cNvSpPr>
            <a:spLocks noGrp="1" noChangeArrowheads="1"/>
          </p:cNvSpPr>
          <p:nvPr>
            <p:ph type="body" idx="1"/>
          </p:nvPr>
        </p:nvSpPr>
        <p:spPr>
          <a:xfrm>
            <a:off x="107950" y="1628775"/>
            <a:ext cx="8856663" cy="4525963"/>
          </a:xfrm>
        </p:spPr>
        <p:txBody>
          <a:bodyPr/>
          <a:lstStyle/>
          <a:p>
            <a:pPr eaLnBrk="1" hangingPunct="1">
              <a:buFont typeface="Wingdings" pitchFamily="2" charset="2"/>
              <a:buNone/>
            </a:pPr>
            <a:r>
              <a:rPr lang="en-US" dirty="0" smtClean="0">
                <a:solidFill>
                  <a:srgbClr val="FF0000"/>
                </a:solidFill>
              </a:rPr>
              <a:t>2</a:t>
            </a:r>
            <a:r>
              <a:rPr lang="en-US" dirty="0" smtClean="0"/>
              <a:t>-anonymous</a:t>
            </a:r>
            <a:r>
              <a:rPr lang="en-US" dirty="0" smtClean="0">
                <a:solidFill>
                  <a:srgbClr val="FF0000"/>
                </a:solidFill>
              </a:rPr>
              <a:t> generalization</a:t>
            </a:r>
            <a:r>
              <a:rPr lang="en-US" dirty="0" smtClean="0"/>
              <a:t>:</a:t>
            </a:r>
          </a:p>
        </p:txBody>
      </p:sp>
      <p:pic>
        <p:nvPicPr>
          <p:cNvPr id="30724" name="Picture 5"/>
          <p:cNvPicPr>
            <a:picLocks noChangeAspect="1" noChangeArrowheads="1"/>
          </p:cNvPicPr>
          <p:nvPr/>
        </p:nvPicPr>
        <p:blipFill>
          <a:blip r:embed="rId2" cstate="print"/>
          <a:srcRect/>
          <a:stretch>
            <a:fillRect/>
          </a:stretch>
        </p:blipFill>
        <p:spPr bwMode="auto">
          <a:xfrm>
            <a:off x="4498975" y="2619375"/>
            <a:ext cx="4192588" cy="3186113"/>
          </a:xfrm>
          <a:prstGeom prst="rect">
            <a:avLst/>
          </a:prstGeom>
          <a:noFill/>
          <a:ln w="9525">
            <a:noFill/>
            <a:miter lim="800000"/>
            <a:headEnd/>
            <a:tailEnd/>
          </a:ln>
        </p:spPr>
      </p:pic>
      <p:sp>
        <p:nvSpPr>
          <p:cNvPr id="203782" name="AutoShape 6"/>
          <p:cNvSpPr>
            <a:spLocks/>
          </p:cNvSpPr>
          <p:nvPr/>
        </p:nvSpPr>
        <p:spPr bwMode="auto">
          <a:xfrm rot="5400000">
            <a:off x="5830888" y="998537"/>
            <a:ext cx="215900" cy="2879725"/>
          </a:xfrm>
          <a:prstGeom prst="leftBrace">
            <a:avLst>
              <a:gd name="adj1" fmla="val 111152"/>
              <a:gd name="adj2" fmla="val 50000"/>
            </a:avLst>
          </a:prstGeom>
          <a:noFill/>
          <a:ln w="19050">
            <a:solidFill>
              <a:srgbClr val="FF0000"/>
            </a:solidFill>
            <a:round/>
            <a:headEnd/>
            <a:tailEnd/>
          </a:ln>
        </p:spPr>
        <p:txBody>
          <a:bodyPr wrap="none" anchor="ctr"/>
          <a:lstStyle/>
          <a:p>
            <a:endParaRPr lang="en-US"/>
          </a:p>
        </p:txBody>
      </p:sp>
      <p:sp>
        <p:nvSpPr>
          <p:cNvPr id="203783" name="Text Box 7"/>
          <p:cNvSpPr txBox="1">
            <a:spLocks noChangeArrowheads="1"/>
          </p:cNvSpPr>
          <p:nvPr/>
        </p:nvSpPr>
        <p:spPr bwMode="auto">
          <a:xfrm>
            <a:off x="5291138" y="1898650"/>
            <a:ext cx="1428750" cy="366713"/>
          </a:xfrm>
          <a:prstGeom prst="rect">
            <a:avLst/>
          </a:prstGeom>
          <a:noFill/>
          <a:ln w="9525" algn="ctr">
            <a:noFill/>
            <a:miter lim="800000"/>
            <a:headEnd/>
            <a:tailEnd/>
          </a:ln>
        </p:spPr>
        <p:txBody>
          <a:bodyPr wrap="none">
            <a:spAutoFit/>
          </a:bodyPr>
          <a:lstStyle/>
          <a:p>
            <a:r>
              <a:rPr lang="en-US" altLang="zh-CN">
                <a:solidFill>
                  <a:srgbClr val="FF0000"/>
                </a:solidFill>
              </a:rPr>
              <a:t>QI attributes</a:t>
            </a:r>
          </a:p>
        </p:txBody>
      </p:sp>
      <p:sp>
        <p:nvSpPr>
          <p:cNvPr id="30727" name="Text Box 8"/>
          <p:cNvSpPr txBox="1">
            <a:spLocks noChangeArrowheads="1"/>
          </p:cNvSpPr>
          <p:nvPr/>
        </p:nvSpPr>
        <p:spPr bwMode="auto">
          <a:xfrm>
            <a:off x="6731000" y="1484313"/>
            <a:ext cx="2000250" cy="366712"/>
          </a:xfrm>
          <a:prstGeom prst="rect">
            <a:avLst/>
          </a:prstGeom>
          <a:noFill/>
          <a:ln w="9525" algn="ctr">
            <a:noFill/>
            <a:miter lim="800000"/>
            <a:headEnd/>
            <a:tailEnd/>
          </a:ln>
        </p:spPr>
        <p:txBody>
          <a:bodyPr wrap="none">
            <a:spAutoFit/>
          </a:bodyPr>
          <a:lstStyle/>
          <a:p>
            <a:r>
              <a:rPr lang="en-US" altLang="zh-CN">
                <a:solidFill>
                  <a:srgbClr val="FF0000"/>
                </a:solidFill>
              </a:rPr>
              <a:t>Sensitive attribute</a:t>
            </a:r>
          </a:p>
        </p:txBody>
      </p:sp>
      <p:sp>
        <p:nvSpPr>
          <p:cNvPr id="30728" name="Arc 9"/>
          <p:cNvSpPr>
            <a:spLocks/>
          </p:cNvSpPr>
          <p:nvPr/>
        </p:nvSpPr>
        <p:spPr bwMode="auto">
          <a:xfrm>
            <a:off x="7739063" y="1916113"/>
            <a:ext cx="287337" cy="703262"/>
          </a:xfrm>
          <a:custGeom>
            <a:avLst/>
            <a:gdLst>
              <a:gd name="T0" fmla="*/ 0 w 21600"/>
              <a:gd name="T1" fmla="*/ 0 h 21600"/>
              <a:gd name="T2" fmla="*/ 676401908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rgbClr val="FF0000"/>
            </a:solidFill>
            <a:round/>
            <a:headEnd/>
            <a:tailEnd/>
          </a:ln>
        </p:spPr>
        <p:txBody>
          <a:bodyPr wrap="none" anchor="ctr"/>
          <a:lstStyle/>
          <a:p>
            <a:endParaRPr lang="en-US"/>
          </a:p>
        </p:txBody>
      </p:sp>
      <p:sp>
        <p:nvSpPr>
          <p:cNvPr id="30729" name="AutoShape 10"/>
          <p:cNvSpPr>
            <a:spLocks/>
          </p:cNvSpPr>
          <p:nvPr/>
        </p:nvSpPr>
        <p:spPr bwMode="auto">
          <a:xfrm>
            <a:off x="4283075" y="3051175"/>
            <a:ext cx="142875" cy="504825"/>
          </a:xfrm>
          <a:prstGeom prst="leftBrace">
            <a:avLst>
              <a:gd name="adj1" fmla="val 29444"/>
              <a:gd name="adj2" fmla="val 50000"/>
            </a:avLst>
          </a:prstGeom>
          <a:noFill/>
          <a:ln w="19050">
            <a:solidFill>
              <a:srgbClr val="FF0000"/>
            </a:solidFill>
            <a:round/>
            <a:headEnd/>
            <a:tailEnd/>
          </a:ln>
        </p:spPr>
        <p:txBody>
          <a:bodyPr wrap="none" anchor="ctr"/>
          <a:lstStyle/>
          <a:p>
            <a:endParaRPr lang="en-US"/>
          </a:p>
        </p:txBody>
      </p:sp>
      <p:sp>
        <p:nvSpPr>
          <p:cNvPr id="30730" name="AutoShape 11"/>
          <p:cNvSpPr>
            <a:spLocks/>
          </p:cNvSpPr>
          <p:nvPr/>
        </p:nvSpPr>
        <p:spPr bwMode="auto">
          <a:xfrm>
            <a:off x="4283075" y="3608388"/>
            <a:ext cx="142875" cy="504825"/>
          </a:xfrm>
          <a:prstGeom prst="leftBrace">
            <a:avLst>
              <a:gd name="adj1" fmla="val 29444"/>
              <a:gd name="adj2" fmla="val 50000"/>
            </a:avLst>
          </a:prstGeom>
          <a:noFill/>
          <a:ln w="19050">
            <a:solidFill>
              <a:srgbClr val="FF0000"/>
            </a:solidFill>
            <a:round/>
            <a:headEnd/>
            <a:tailEnd/>
          </a:ln>
        </p:spPr>
        <p:txBody>
          <a:bodyPr wrap="none" anchor="ctr"/>
          <a:lstStyle/>
          <a:p>
            <a:endParaRPr lang="en-US"/>
          </a:p>
        </p:txBody>
      </p:sp>
      <p:sp>
        <p:nvSpPr>
          <p:cNvPr id="30731" name="AutoShape 12"/>
          <p:cNvSpPr>
            <a:spLocks/>
          </p:cNvSpPr>
          <p:nvPr/>
        </p:nvSpPr>
        <p:spPr bwMode="auto">
          <a:xfrm>
            <a:off x="4283075" y="4130675"/>
            <a:ext cx="142875" cy="504825"/>
          </a:xfrm>
          <a:prstGeom prst="leftBrace">
            <a:avLst>
              <a:gd name="adj1" fmla="val 29444"/>
              <a:gd name="adj2" fmla="val 50000"/>
            </a:avLst>
          </a:prstGeom>
          <a:noFill/>
          <a:ln w="19050">
            <a:solidFill>
              <a:srgbClr val="FF0000"/>
            </a:solidFill>
            <a:round/>
            <a:headEnd/>
            <a:tailEnd/>
          </a:ln>
        </p:spPr>
        <p:txBody>
          <a:bodyPr wrap="none" anchor="ctr"/>
          <a:lstStyle/>
          <a:p>
            <a:endParaRPr lang="en-US"/>
          </a:p>
        </p:txBody>
      </p:sp>
      <p:sp>
        <p:nvSpPr>
          <p:cNvPr id="30732" name="AutoShape 13"/>
          <p:cNvSpPr>
            <a:spLocks/>
          </p:cNvSpPr>
          <p:nvPr/>
        </p:nvSpPr>
        <p:spPr bwMode="auto">
          <a:xfrm>
            <a:off x="4283075" y="4706938"/>
            <a:ext cx="142875" cy="1008062"/>
          </a:xfrm>
          <a:prstGeom prst="leftBrace">
            <a:avLst>
              <a:gd name="adj1" fmla="val 58796"/>
              <a:gd name="adj2" fmla="val 50000"/>
            </a:avLst>
          </a:prstGeom>
          <a:noFill/>
          <a:ln w="19050">
            <a:solidFill>
              <a:srgbClr val="FF0000"/>
            </a:solidFill>
            <a:round/>
            <a:headEnd/>
            <a:tailEnd/>
          </a:ln>
        </p:spPr>
        <p:txBody>
          <a:bodyPr wrap="none" anchor="ctr"/>
          <a:lstStyle/>
          <a:p>
            <a:endParaRPr lang="en-US"/>
          </a:p>
        </p:txBody>
      </p:sp>
      <p:sp>
        <p:nvSpPr>
          <p:cNvPr id="30733" name="Text Box 14"/>
          <p:cNvSpPr txBox="1">
            <a:spLocks noChangeArrowheads="1"/>
          </p:cNvSpPr>
          <p:nvPr/>
        </p:nvSpPr>
        <p:spPr bwMode="auto">
          <a:xfrm rot="-5400000">
            <a:off x="3339307" y="4077493"/>
            <a:ext cx="1377950" cy="366713"/>
          </a:xfrm>
          <a:prstGeom prst="rect">
            <a:avLst/>
          </a:prstGeom>
          <a:noFill/>
          <a:ln w="9525" algn="ctr">
            <a:noFill/>
            <a:miter lim="800000"/>
            <a:headEnd/>
            <a:tailEnd/>
          </a:ln>
        </p:spPr>
        <p:txBody>
          <a:bodyPr wrap="none">
            <a:spAutoFit/>
          </a:bodyPr>
          <a:lstStyle/>
          <a:p>
            <a:r>
              <a:rPr lang="en-US" altLang="zh-CN"/>
              <a:t>4 </a:t>
            </a:r>
            <a:r>
              <a:rPr lang="en-US" altLang="zh-CN">
                <a:solidFill>
                  <a:srgbClr val="FF0000"/>
                </a:solidFill>
              </a:rPr>
              <a:t>QI groups</a:t>
            </a:r>
          </a:p>
        </p:txBody>
      </p:sp>
      <p:sp>
        <p:nvSpPr>
          <p:cNvPr id="30734" name="Rectangle 20"/>
          <p:cNvSpPr>
            <a:spLocks noChangeArrowheads="1"/>
          </p:cNvSpPr>
          <p:nvPr/>
        </p:nvSpPr>
        <p:spPr bwMode="auto">
          <a:xfrm>
            <a:off x="50800" y="2960688"/>
            <a:ext cx="3800475" cy="396875"/>
          </a:xfrm>
          <a:prstGeom prst="rect">
            <a:avLst/>
          </a:prstGeom>
          <a:noFill/>
          <a:ln w="9525">
            <a:noFill/>
            <a:miter lim="800000"/>
            <a:headEnd/>
            <a:tailEnd/>
          </a:ln>
        </p:spPr>
        <p:txBody>
          <a:bodyPr>
            <a:spAutoFit/>
          </a:bodyPr>
          <a:lstStyle/>
          <a:p>
            <a:pPr eaLnBrk="0" hangingPunct="0"/>
            <a:r>
              <a:rPr lang="en-US" sz="2000">
                <a:solidFill>
                  <a:srgbClr val="FF3300"/>
                </a:solidFill>
                <a:latin typeface="Helvetica" pitchFamily="34" charset="0"/>
              </a:rPr>
              <a:t>A voter registration list</a:t>
            </a:r>
          </a:p>
        </p:txBody>
      </p:sp>
      <p:pic>
        <p:nvPicPr>
          <p:cNvPr id="30735" name="Picture 21"/>
          <p:cNvPicPr>
            <a:picLocks noChangeAspect="1" noChangeArrowheads="1"/>
          </p:cNvPicPr>
          <p:nvPr/>
        </p:nvPicPr>
        <p:blipFill>
          <a:blip r:embed="rId3" cstate="print"/>
          <a:srcRect/>
          <a:stretch>
            <a:fillRect/>
          </a:stretch>
        </p:blipFill>
        <p:spPr bwMode="auto">
          <a:xfrm>
            <a:off x="623888" y="2533650"/>
            <a:ext cx="2541587" cy="3389313"/>
          </a:xfrm>
          <a:prstGeom prst="rect">
            <a:avLst/>
          </a:prstGeom>
          <a:noFill/>
          <a:ln w="9525">
            <a:noFill/>
            <a:miter lim="800000"/>
            <a:headEnd/>
            <a:tailEnd/>
          </a:ln>
        </p:spPr>
      </p:pic>
      <p:sp>
        <p:nvSpPr>
          <p:cNvPr id="30736" name="Oval 17"/>
          <p:cNvSpPr>
            <a:spLocks noChangeArrowheads="1"/>
          </p:cNvSpPr>
          <p:nvPr/>
        </p:nvSpPr>
        <p:spPr bwMode="auto">
          <a:xfrm>
            <a:off x="107950" y="2852738"/>
            <a:ext cx="3455988" cy="360362"/>
          </a:xfrm>
          <a:prstGeom prst="ellipse">
            <a:avLst/>
          </a:prstGeom>
          <a:noFill/>
          <a:ln w="25400" algn="ctr">
            <a:solidFill>
              <a:srgbClr val="FF0000"/>
            </a:solidFill>
            <a:round/>
            <a:headEnd/>
            <a:tailEnd/>
          </a:ln>
        </p:spPr>
        <p:txBody>
          <a:bodyPr wrap="none" anchor="ctr"/>
          <a:lstStyle/>
          <a:p>
            <a:endParaRPr lang="en-US"/>
          </a:p>
        </p:txBody>
      </p:sp>
      <p:sp>
        <p:nvSpPr>
          <p:cNvPr id="30737" name="Rectangle 22"/>
          <p:cNvSpPr>
            <a:spLocks noChangeArrowheads="1"/>
          </p:cNvSpPr>
          <p:nvPr/>
        </p:nvSpPr>
        <p:spPr bwMode="auto">
          <a:xfrm>
            <a:off x="0" y="1052513"/>
            <a:ext cx="9036050" cy="369887"/>
          </a:xfrm>
          <a:prstGeom prst="rect">
            <a:avLst/>
          </a:prstGeom>
          <a:noFill/>
          <a:ln w="9525" algn="ctr">
            <a:noFill/>
            <a:miter lim="800000"/>
            <a:headEnd/>
            <a:tailEnd/>
          </a:ln>
        </p:spPr>
        <p:txBody>
          <a:bodyPr>
            <a:spAutoFit/>
          </a:bodyPr>
          <a:lstStyle/>
          <a:p>
            <a:pPr algn="r">
              <a:spcBef>
                <a:spcPct val="20000"/>
              </a:spcBef>
            </a:pPr>
            <a:r>
              <a:rPr lang="en-US"/>
              <a:t>[Sweeney, </a:t>
            </a:r>
            <a:r>
              <a:rPr lang="en-US" i="1"/>
              <a:t>Int’l J. on Uncertainty, Fuzziness and Knowledge-based Systems</a:t>
            </a:r>
            <a:r>
              <a:rPr lang="en-US"/>
              <a:t>, 2002]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378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37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782" grpId="0" animBg="1"/>
      <p:bldP spid="20378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107950" y="274638"/>
            <a:ext cx="8856663" cy="1143000"/>
          </a:xfrm>
        </p:spPr>
        <p:txBody>
          <a:bodyPr/>
          <a:lstStyle/>
          <a:p>
            <a:r>
              <a:rPr lang="en-US" smtClean="0"/>
              <a:t>Many important applications involve publishing sensitive data about individuals.</a:t>
            </a:r>
          </a:p>
        </p:txBody>
      </p:sp>
      <p:sp>
        <p:nvSpPr>
          <p:cNvPr id="16387" name="Content Placeholder 2"/>
          <p:cNvSpPr>
            <a:spLocks noGrp="1"/>
          </p:cNvSpPr>
          <p:nvPr>
            <p:ph idx="1"/>
          </p:nvPr>
        </p:nvSpPr>
        <p:spPr>
          <a:xfrm>
            <a:off x="107950" y="1628775"/>
            <a:ext cx="8856663" cy="4525963"/>
          </a:xfrm>
        </p:spPr>
        <p:txBody>
          <a:bodyPr/>
          <a:lstStyle/>
          <a:p>
            <a:r>
              <a:rPr lang="en-US" smtClean="0"/>
              <a:t>Medical research</a:t>
            </a:r>
          </a:p>
          <a:p>
            <a:pPr lvl="1"/>
            <a:r>
              <a:rPr lang="en-US" smtClean="0"/>
              <a:t>What treatments have the best outcomes?</a:t>
            </a:r>
          </a:p>
          <a:p>
            <a:pPr lvl="1"/>
            <a:r>
              <a:rPr lang="en-US" smtClean="0"/>
              <a:t>How can we recognize the onset of disease earlier?</a:t>
            </a:r>
          </a:p>
          <a:p>
            <a:pPr lvl="1"/>
            <a:r>
              <a:rPr lang="en-US" smtClean="0"/>
              <a:t>Are certain drugs better for certain phenotypes?</a:t>
            </a:r>
          </a:p>
          <a:p>
            <a:r>
              <a:rPr lang="en-US" smtClean="0"/>
              <a:t>Web search</a:t>
            </a:r>
          </a:p>
          <a:p>
            <a:pPr lvl="1"/>
            <a:r>
              <a:rPr lang="en-US" smtClean="0"/>
              <a:t>What are people really looking for when they search?</a:t>
            </a:r>
          </a:p>
          <a:p>
            <a:pPr lvl="1"/>
            <a:r>
              <a:rPr lang="en-US" smtClean="0"/>
              <a:t>How can we give them the most authoritative answers?</a:t>
            </a:r>
          </a:p>
          <a:p>
            <a:r>
              <a:rPr lang="en-US" smtClean="0"/>
              <a:t>Public health</a:t>
            </a:r>
          </a:p>
          <a:p>
            <a:pPr lvl="1"/>
            <a:r>
              <a:rPr lang="en-US" smtClean="0"/>
              <a:t>Where are our outbreaks of unpleasant diseases?</a:t>
            </a:r>
          </a:p>
          <a:p>
            <a:pPr lvl="1"/>
            <a:r>
              <a:rPr lang="en-US" smtClean="0"/>
              <a:t>What behavior patterns or patient characteristics are correlated with these diseases?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hangingPunct="1"/>
            <a:r>
              <a:rPr lang="en-US" sz="4000" dirty="0" smtClean="0"/>
              <a:t>The </a:t>
            </a:r>
            <a:r>
              <a:rPr lang="en-US" sz="4000" dirty="0" smtClean="0">
                <a:solidFill>
                  <a:srgbClr val="FF0000"/>
                </a:solidFill>
              </a:rPr>
              <a:t>biggest</a:t>
            </a:r>
            <a:r>
              <a:rPr lang="en-US" sz="4000" dirty="0" smtClean="0"/>
              <a:t> </a:t>
            </a:r>
            <a:r>
              <a:rPr lang="en-US" sz="4000" dirty="0" smtClean="0"/>
              <a:t>advantage of k-anonymity is that people can understand it.</a:t>
            </a:r>
          </a:p>
        </p:txBody>
      </p:sp>
      <p:pic>
        <p:nvPicPr>
          <p:cNvPr id="31747" name="Picture 2" descr="C:\Documents and Settings\winslett\Local Settings\Temporary Internet Files\Content.IE5\CKZS4H5A\MPj03877170000[1].jpg"/>
          <p:cNvPicPr>
            <a:picLocks noChangeAspect="1" noChangeArrowheads="1"/>
          </p:cNvPicPr>
          <p:nvPr/>
        </p:nvPicPr>
        <p:blipFill>
          <a:blip r:embed="rId2" cstate="print"/>
          <a:srcRect/>
          <a:stretch>
            <a:fillRect/>
          </a:stretch>
        </p:blipFill>
        <p:spPr bwMode="auto">
          <a:xfrm>
            <a:off x="2743200" y="2124075"/>
            <a:ext cx="3657600" cy="2609850"/>
          </a:xfrm>
          <a:prstGeom prst="rect">
            <a:avLst/>
          </a:prstGeom>
          <a:noFill/>
          <a:ln w="9525">
            <a:noFill/>
            <a:miter lim="800000"/>
            <a:headEnd/>
            <a:tailEnd/>
          </a:ln>
        </p:spPr>
      </p:pic>
      <p:sp>
        <p:nvSpPr>
          <p:cNvPr id="31748" name="TextBox 3"/>
          <p:cNvSpPr txBox="1">
            <a:spLocks noChangeArrowheads="1"/>
          </p:cNvSpPr>
          <p:nvPr/>
        </p:nvSpPr>
        <p:spPr bwMode="auto">
          <a:xfrm>
            <a:off x="1763713" y="5373688"/>
            <a:ext cx="5616575" cy="922337"/>
          </a:xfrm>
          <a:prstGeom prst="rect">
            <a:avLst/>
          </a:prstGeom>
          <a:noFill/>
          <a:ln w="9525">
            <a:noFill/>
            <a:miter lim="800000"/>
            <a:headEnd/>
            <a:tailEnd/>
          </a:ln>
        </p:spPr>
        <p:txBody>
          <a:bodyPr>
            <a:spAutoFit/>
          </a:bodyPr>
          <a:lstStyle/>
          <a:p>
            <a:r>
              <a:rPr lang="en-US" dirty="0"/>
              <a:t>And often it can be computed fast.</a:t>
            </a:r>
          </a:p>
          <a:p>
            <a:endParaRPr lang="en-US" dirty="0"/>
          </a:p>
          <a:p>
            <a:r>
              <a:rPr lang="en-US" dirty="0"/>
              <a:t>But in general, it is easy to attack.</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4"/>
          <p:cNvSpPr>
            <a:spLocks noGrp="1" noChangeArrowheads="1"/>
          </p:cNvSpPr>
          <p:nvPr>
            <p:ph type="title"/>
          </p:nvPr>
        </p:nvSpPr>
        <p:spPr>
          <a:xfrm>
            <a:off x="107950" y="274638"/>
            <a:ext cx="8856663" cy="1143000"/>
          </a:xfrm>
        </p:spPr>
        <p:txBody>
          <a:bodyPr/>
          <a:lstStyle/>
          <a:p>
            <a:r>
              <a:rPr lang="en-US" i="1" dirty="0" smtClean="0"/>
              <a:t>k</a:t>
            </a:r>
            <a:r>
              <a:rPr lang="en-US" dirty="0" smtClean="0"/>
              <a:t>-anonymity </a:t>
            </a:r>
            <a:r>
              <a:rPr lang="en-US" b="1" dirty="0" smtClean="0">
                <a:solidFill>
                  <a:srgbClr val="FF0000"/>
                </a:solidFill>
                <a:latin typeface="Gunny Handwriting"/>
              </a:rPr>
              <a:t>... or how </a:t>
            </a:r>
            <a:r>
              <a:rPr lang="en-US" b="1" u="sng" dirty="0" smtClean="0">
                <a:solidFill>
                  <a:srgbClr val="FF0000"/>
                </a:solidFill>
                <a:latin typeface="Gunny Handwriting"/>
              </a:rPr>
              <a:t>not</a:t>
            </a:r>
            <a:r>
              <a:rPr lang="en-US" b="1" dirty="0" smtClean="0">
                <a:solidFill>
                  <a:srgbClr val="FF0000"/>
                </a:solidFill>
                <a:latin typeface="Gunny Handwriting"/>
              </a:rPr>
              <a:t> to define </a:t>
            </a:r>
            <a:r>
              <a:rPr lang="en-US" b="1" dirty="0" smtClean="0">
                <a:solidFill>
                  <a:srgbClr val="FF0000"/>
                </a:solidFill>
                <a:latin typeface="Gunny Handwriting"/>
              </a:rPr>
              <a:t>privacy.</a:t>
            </a:r>
            <a:r>
              <a:rPr lang="en-US" b="1" dirty="0" smtClean="0">
                <a:solidFill>
                  <a:srgbClr val="FF0000"/>
                </a:solidFill>
                <a:latin typeface="Gunny Handwriting"/>
              </a:rPr>
              <a:t/>
            </a:r>
            <a:br>
              <a:rPr lang="en-US" b="1" dirty="0" smtClean="0">
                <a:solidFill>
                  <a:srgbClr val="FF0000"/>
                </a:solidFill>
                <a:latin typeface="Gunny Handwriting"/>
              </a:rPr>
            </a:br>
            <a:endParaRPr lang="en-US" i="1" dirty="0" smtClean="0"/>
          </a:p>
        </p:txBody>
      </p:sp>
      <p:sp>
        <p:nvSpPr>
          <p:cNvPr id="4" name="AutoShape 7"/>
          <p:cNvSpPr>
            <a:spLocks noChangeArrowheads="1"/>
          </p:cNvSpPr>
          <p:nvPr/>
        </p:nvSpPr>
        <p:spPr bwMode="auto">
          <a:xfrm>
            <a:off x="0" y="1557338"/>
            <a:ext cx="7885113" cy="2663825"/>
          </a:xfrm>
          <a:prstGeom prst="roundRect">
            <a:avLst>
              <a:gd name="adj" fmla="val 16667"/>
            </a:avLst>
          </a:prstGeom>
          <a:noFill/>
          <a:ln w="38100">
            <a:noFill/>
            <a:miter lim="800000"/>
            <a:headEnd/>
            <a:tailEnd/>
          </a:ln>
        </p:spPr>
        <p:txBody>
          <a:bodyPr/>
          <a:lstStyle/>
          <a:p>
            <a:pPr marL="274320" indent="-182880" algn="l">
              <a:buFont typeface="Arial" pitchFamily="34" charset="0"/>
              <a:buChar char="•"/>
            </a:pPr>
            <a:r>
              <a:rPr lang="en-US" sz="2400" dirty="0" smtClean="0">
                <a:solidFill>
                  <a:srgbClr val="FF0000"/>
                </a:solidFill>
              </a:rPr>
              <a:t>Does </a:t>
            </a:r>
            <a:r>
              <a:rPr lang="en-US" sz="2400" dirty="0">
                <a:solidFill>
                  <a:srgbClr val="FF0000"/>
                </a:solidFill>
              </a:rPr>
              <a:t>not say anything about the computations to be done on the data (utility</a:t>
            </a:r>
            <a:r>
              <a:rPr lang="en-US" sz="2400" dirty="0" smtClean="0">
                <a:solidFill>
                  <a:srgbClr val="FF0000"/>
                </a:solidFill>
              </a:rPr>
              <a:t>).</a:t>
            </a:r>
            <a:endParaRPr lang="en-US" sz="2400" dirty="0">
              <a:solidFill>
                <a:srgbClr val="FF0000"/>
              </a:solidFill>
            </a:endParaRPr>
          </a:p>
          <a:p>
            <a:pPr marL="274320" indent="-182880" algn="l">
              <a:buFont typeface="Arial" pitchFamily="34" charset="0"/>
              <a:buChar char="•"/>
            </a:pPr>
            <a:r>
              <a:rPr lang="en-US" sz="2400" dirty="0" smtClean="0">
                <a:solidFill>
                  <a:srgbClr val="FF0000"/>
                </a:solidFill>
              </a:rPr>
              <a:t> Assumes </a:t>
            </a:r>
            <a:r>
              <a:rPr lang="en-US" sz="2400" dirty="0">
                <a:solidFill>
                  <a:srgbClr val="FF0000"/>
                </a:solidFill>
              </a:rPr>
              <a:t>that attacker will be able to join </a:t>
            </a:r>
            <a:r>
              <a:rPr lang="en-US" sz="2400" u="sng" dirty="0">
                <a:solidFill>
                  <a:srgbClr val="FF0000"/>
                </a:solidFill>
              </a:rPr>
              <a:t>only</a:t>
            </a:r>
            <a:r>
              <a:rPr lang="en-US" sz="2400" dirty="0">
                <a:solidFill>
                  <a:srgbClr val="FF0000"/>
                </a:solidFill>
              </a:rPr>
              <a:t> on </a:t>
            </a:r>
            <a:r>
              <a:rPr lang="en-US" sz="2400" dirty="0" smtClean="0">
                <a:solidFill>
                  <a:srgbClr val="FF0000"/>
                </a:solidFill>
              </a:rPr>
              <a:t>quasi-identifiers.</a:t>
            </a:r>
            <a:endParaRPr lang="en-US" sz="2400" dirty="0">
              <a:solidFill>
                <a:srgbClr val="FF0000"/>
              </a:solidFill>
            </a:endParaRPr>
          </a:p>
          <a:p>
            <a:pPr marL="274320" indent="-182880" algn="l">
              <a:buFont typeface="Arial" pitchFamily="34" charset="0"/>
              <a:buChar char="•"/>
            </a:pPr>
            <a:endParaRPr lang="en-US" sz="2400" dirty="0">
              <a:solidFill>
                <a:srgbClr val="FF0000"/>
              </a:solidFill>
            </a:endParaRPr>
          </a:p>
          <a:p>
            <a:pPr marL="274320" indent="-182880" algn="l">
              <a:buFont typeface="Arial" pitchFamily="34" charset="0"/>
              <a:buChar char="•"/>
            </a:pPr>
            <a:endParaRPr lang="en-US" sz="2400" dirty="0">
              <a:solidFill>
                <a:srgbClr val="FF0000"/>
              </a:solidFill>
            </a:endParaRPr>
          </a:p>
        </p:txBody>
      </p:sp>
      <p:grpSp>
        <p:nvGrpSpPr>
          <p:cNvPr id="2" name="Group 26"/>
          <p:cNvGrpSpPr>
            <a:grpSpLocks/>
          </p:cNvGrpSpPr>
          <p:nvPr/>
        </p:nvGrpSpPr>
        <p:grpSpPr bwMode="auto">
          <a:xfrm>
            <a:off x="7740650" y="1628775"/>
            <a:ext cx="1212850" cy="1828800"/>
            <a:chOff x="4228" y="144"/>
            <a:chExt cx="764" cy="1152"/>
          </a:xfrm>
        </p:grpSpPr>
        <p:sp>
          <p:nvSpPr>
            <p:cNvPr id="32776" name="AutoShape 9"/>
            <p:cNvSpPr>
              <a:spLocks noChangeAspect="1" noChangeArrowheads="1" noTextEdit="1"/>
            </p:cNvSpPr>
            <p:nvPr/>
          </p:nvSpPr>
          <p:spPr bwMode="auto">
            <a:xfrm>
              <a:off x="4315" y="144"/>
              <a:ext cx="677" cy="1152"/>
            </a:xfrm>
            <a:prstGeom prst="rect">
              <a:avLst/>
            </a:prstGeom>
            <a:noFill/>
            <a:ln w="9525">
              <a:noFill/>
              <a:miter lim="800000"/>
              <a:headEnd/>
              <a:tailEnd/>
            </a:ln>
          </p:spPr>
          <p:txBody>
            <a:bodyPr/>
            <a:lstStyle/>
            <a:p>
              <a:endParaRPr lang="en-US"/>
            </a:p>
          </p:txBody>
        </p:sp>
        <p:sp>
          <p:nvSpPr>
            <p:cNvPr id="32777" name="Freeform 11"/>
            <p:cNvSpPr>
              <a:spLocks/>
            </p:cNvSpPr>
            <p:nvPr/>
          </p:nvSpPr>
          <p:spPr bwMode="auto">
            <a:xfrm>
              <a:off x="4571" y="144"/>
              <a:ext cx="56" cy="143"/>
            </a:xfrm>
            <a:custGeom>
              <a:avLst/>
              <a:gdLst>
                <a:gd name="T0" fmla="*/ 0 w 113"/>
                <a:gd name="T1" fmla="*/ 0 h 287"/>
                <a:gd name="T2" fmla="*/ 0 w 113"/>
                <a:gd name="T3" fmla="*/ 0 h 287"/>
                <a:gd name="T4" fmla="*/ 0 w 113"/>
                <a:gd name="T5" fmla="*/ 0 h 287"/>
                <a:gd name="T6" fmla="*/ 0 w 113"/>
                <a:gd name="T7" fmla="*/ 0 h 287"/>
                <a:gd name="T8" fmla="*/ 0 w 113"/>
                <a:gd name="T9" fmla="*/ 0 h 287"/>
                <a:gd name="T10" fmla="*/ 0 w 113"/>
                <a:gd name="T11" fmla="*/ 1 h 287"/>
                <a:gd name="T12" fmla="*/ 0 w 113"/>
                <a:gd name="T13" fmla="*/ 1 h 287"/>
                <a:gd name="T14" fmla="*/ 0 w 113"/>
                <a:gd name="T15" fmla="*/ 1 h 287"/>
                <a:gd name="T16" fmla="*/ 0 w 113"/>
                <a:gd name="T17" fmla="*/ 1 h 287"/>
                <a:gd name="T18" fmla="*/ 0 w 113"/>
                <a:gd name="T19" fmla="*/ 1 h 287"/>
                <a:gd name="T20" fmla="*/ 0 w 113"/>
                <a:gd name="T21" fmla="*/ 1 h 287"/>
                <a:gd name="T22" fmla="*/ 0 w 113"/>
                <a:gd name="T23" fmla="*/ 1 h 287"/>
                <a:gd name="T24" fmla="*/ 0 w 113"/>
                <a:gd name="T25" fmla="*/ 1 h 287"/>
                <a:gd name="T26" fmla="*/ 0 w 113"/>
                <a:gd name="T27" fmla="*/ 1 h 287"/>
                <a:gd name="T28" fmla="*/ 0 w 113"/>
                <a:gd name="T29" fmla="*/ 1 h 287"/>
                <a:gd name="T30" fmla="*/ 0 w 113"/>
                <a:gd name="T31" fmla="*/ 1 h 287"/>
                <a:gd name="T32" fmla="*/ 0 w 113"/>
                <a:gd name="T33" fmla="*/ 0 h 287"/>
                <a:gd name="T34" fmla="*/ 0 w 113"/>
                <a:gd name="T35" fmla="*/ 0 h 287"/>
                <a:gd name="T36" fmla="*/ 0 w 113"/>
                <a:gd name="T37" fmla="*/ 0 h 287"/>
                <a:gd name="T38" fmla="*/ 0 w 113"/>
                <a:gd name="T39" fmla="*/ 0 h 287"/>
                <a:gd name="T40" fmla="*/ 0 w 113"/>
                <a:gd name="T41" fmla="*/ 0 h 287"/>
                <a:gd name="T42" fmla="*/ 0 w 113"/>
                <a:gd name="T43" fmla="*/ 0 h 287"/>
                <a:gd name="T44" fmla="*/ 0 w 113"/>
                <a:gd name="T45" fmla="*/ 0 h 287"/>
                <a:gd name="T46" fmla="*/ 0 w 113"/>
                <a:gd name="T47" fmla="*/ 0 h 287"/>
                <a:gd name="T48" fmla="*/ 0 w 113"/>
                <a:gd name="T49" fmla="*/ 0 h 287"/>
                <a:gd name="T50" fmla="*/ 0 w 113"/>
                <a:gd name="T51" fmla="*/ 0 h 287"/>
                <a:gd name="T52" fmla="*/ 0 w 113"/>
                <a:gd name="T53" fmla="*/ 0 h 287"/>
                <a:gd name="T54" fmla="*/ 0 w 113"/>
                <a:gd name="T55" fmla="*/ 0 h 287"/>
                <a:gd name="T56" fmla="*/ 0 w 113"/>
                <a:gd name="T57" fmla="*/ 0 h 287"/>
                <a:gd name="T58" fmla="*/ 0 w 113"/>
                <a:gd name="T59" fmla="*/ 0 h 287"/>
                <a:gd name="T60" fmla="*/ 0 w 113"/>
                <a:gd name="T61" fmla="*/ 0 h 287"/>
                <a:gd name="T62" fmla="*/ 0 w 113"/>
                <a:gd name="T63" fmla="*/ 0 h 287"/>
                <a:gd name="T64" fmla="*/ 0 w 113"/>
                <a:gd name="T65" fmla="*/ 0 h 287"/>
                <a:gd name="T66" fmla="*/ 0 w 113"/>
                <a:gd name="T67" fmla="*/ 0 h 287"/>
                <a:gd name="T68" fmla="*/ 0 w 113"/>
                <a:gd name="T69" fmla="*/ 0 h 287"/>
                <a:gd name="T70" fmla="*/ 0 w 113"/>
                <a:gd name="T71" fmla="*/ 0 h 287"/>
                <a:gd name="T72" fmla="*/ 0 w 113"/>
                <a:gd name="T73" fmla="*/ 0 h 287"/>
                <a:gd name="T74" fmla="*/ 0 w 113"/>
                <a:gd name="T75" fmla="*/ 0 h 287"/>
                <a:gd name="T76" fmla="*/ 0 w 113"/>
                <a:gd name="T77" fmla="*/ 0 h 28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13"/>
                <a:gd name="T118" fmla="*/ 0 h 287"/>
                <a:gd name="T119" fmla="*/ 113 w 113"/>
                <a:gd name="T120" fmla="*/ 287 h 28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13" h="287">
                  <a:moveTo>
                    <a:pt x="0" y="56"/>
                  </a:moveTo>
                  <a:lnTo>
                    <a:pt x="0" y="230"/>
                  </a:lnTo>
                  <a:lnTo>
                    <a:pt x="1" y="242"/>
                  </a:lnTo>
                  <a:lnTo>
                    <a:pt x="5" y="252"/>
                  </a:lnTo>
                  <a:lnTo>
                    <a:pt x="9" y="262"/>
                  </a:lnTo>
                  <a:lnTo>
                    <a:pt x="16" y="271"/>
                  </a:lnTo>
                  <a:lnTo>
                    <a:pt x="26" y="278"/>
                  </a:lnTo>
                  <a:lnTo>
                    <a:pt x="35" y="282"/>
                  </a:lnTo>
                  <a:lnTo>
                    <a:pt x="45" y="286"/>
                  </a:lnTo>
                  <a:lnTo>
                    <a:pt x="57" y="287"/>
                  </a:lnTo>
                  <a:lnTo>
                    <a:pt x="68" y="286"/>
                  </a:lnTo>
                  <a:lnTo>
                    <a:pt x="78" y="282"/>
                  </a:lnTo>
                  <a:lnTo>
                    <a:pt x="88" y="278"/>
                  </a:lnTo>
                  <a:lnTo>
                    <a:pt x="97" y="271"/>
                  </a:lnTo>
                  <a:lnTo>
                    <a:pt x="104" y="262"/>
                  </a:lnTo>
                  <a:lnTo>
                    <a:pt x="108" y="252"/>
                  </a:lnTo>
                  <a:lnTo>
                    <a:pt x="112" y="242"/>
                  </a:lnTo>
                  <a:lnTo>
                    <a:pt x="113" y="230"/>
                  </a:lnTo>
                  <a:lnTo>
                    <a:pt x="113" y="56"/>
                  </a:lnTo>
                  <a:lnTo>
                    <a:pt x="112" y="45"/>
                  </a:lnTo>
                  <a:lnTo>
                    <a:pt x="108" y="35"/>
                  </a:lnTo>
                  <a:lnTo>
                    <a:pt x="104" y="25"/>
                  </a:lnTo>
                  <a:lnTo>
                    <a:pt x="97" y="16"/>
                  </a:lnTo>
                  <a:lnTo>
                    <a:pt x="88" y="9"/>
                  </a:lnTo>
                  <a:lnTo>
                    <a:pt x="78" y="5"/>
                  </a:lnTo>
                  <a:lnTo>
                    <a:pt x="68" y="1"/>
                  </a:lnTo>
                  <a:lnTo>
                    <a:pt x="57" y="0"/>
                  </a:lnTo>
                  <a:lnTo>
                    <a:pt x="45" y="1"/>
                  </a:lnTo>
                  <a:lnTo>
                    <a:pt x="35" y="5"/>
                  </a:lnTo>
                  <a:lnTo>
                    <a:pt x="26" y="9"/>
                  </a:lnTo>
                  <a:lnTo>
                    <a:pt x="16" y="16"/>
                  </a:lnTo>
                  <a:lnTo>
                    <a:pt x="9" y="25"/>
                  </a:lnTo>
                  <a:lnTo>
                    <a:pt x="5" y="35"/>
                  </a:lnTo>
                  <a:lnTo>
                    <a:pt x="1" y="45"/>
                  </a:lnTo>
                  <a:lnTo>
                    <a:pt x="0" y="56"/>
                  </a:lnTo>
                  <a:close/>
                </a:path>
              </a:pathLst>
            </a:custGeom>
            <a:solidFill>
              <a:srgbClr val="000000"/>
            </a:solidFill>
            <a:ln w="9525">
              <a:noFill/>
              <a:round/>
              <a:headEnd/>
              <a:tailEnd/>
            </a:ln>
          </p:spPr>
          <p:txBody>
            <a:bodyPr/>
            <a:lstStyle/>
            <a:p>
              <a:endParaRPr lang="en-US"/>
            </a:p>
          </p:txBody>
        </p:sp>
        <p:sp>
          <p:nvSpPr>
            <p:cNvPr id="32778" name="Freeform 12"/>
            <p:cNvSpPr>
              <a:spLocks/>
            </p:cNvSpPr>
            <p:nvPr/>
          </p:nvSpPr>
          <p:spPr bwMode="auto">
            <a:xfrm>
              <a:off x="4725" y="207"/>
              <a:ext cx="118" cy="117"/>
            </a:xfrm>
            <a:custGeom>
              <a:avLst/>
              <a:gdLst>
                <a:gd name="T0" fmla="*/ 1 w 235"/>
                <a:gd name="T1" fmla="*/ 0 h 235"/>
                <a:gd name="T2" fmla="*/ 1 w 235"/>
                <a:gd name="T3" fmla="*/ 0 h 235"/>
                <a:gd name="T4" fmla="*/ 1 w 235"/>
                <a:gd name="T5" fmla="*/ 0 h 235"/>
                <a:gd name="T6" fmla="*/ 1 w 235"/>
                <a:gd name="T7" fmla="*/ 0 h 235"/>
                <a:gd name="T8" fmla="*/ 0 w 235"/>
                <a:gd name="T9" fmla="*/ 0 h 235"/>
                <a:gd name="T10" fmla="*/ 1 w 235"/>
                <a:gd name="T11" fmla="*/ 0 h 235"/>
                <a:gd name="T12" fmla="*/ 1 w 235"/>
                <a:gd name="T13" fmla="*/ 0 h 235"/>
                <a:gd name="T14" fmla="*/ 1 w 235"/>
                <a:gd name="T15" fmla="*/ 0 h 235"/>
                <a:gd name="T16" fmla="*/ 1 w 235"/>
                <a:gd name="T17" fmla="*/ 0 h 235"/>
                <a:gd name="T18" fmla="*/ 1 w 235"/>
                <a:gd name="T19" fmla="*/ 0 h 235"/>
                <a:gd name="T20" fmla="*/ 1 w 235"/>
                <a:gd name="T21" fmla="*/ 0 h 235"/>
                <a:gd name="T22" fmla="*/ 1 w 235"/>
                <a:gd name="T23" fmla="*/ 0 h 235"/>
                <a:gd name="T24" fmla="*/ 1 w 235"/>
                <a:gd name="T25" fmla="*/ 0 h 235"/>
                <a:gd name="T26" fmla="*/ 1 w 235"/>
                <a:gd name="T27" fmla="*/ 0 h 235"/>
                <a:gd name="T28" fmla="*/ 1 w 235"/>
                <a:gd name="T29" fmla="*/ 0 h 235"/>
                <a:gd name="T30" fmla="*/ 1 w 235"/>
                <a:gd name="T31" fmla="*/ 0 h 235"/>
                <a:gd name="T32" fmla="*/ 1 w 235"/>
                <a:gd name="T33" fmla="*/ 0 h 235"/>
                <a:gd name="T34" fmla="*/ 1 w 235"/>
                <a:gd name="T35" fmla="*/ 0 h 235"/>
                <a:gd name="T36" fmla="*/ 1 w 235"/>
                <a:gd name="T37" fmla="*/ 0 h 235"/>
                <a:gd name="T38" fmla="*/ 1 w 235"/>
                <a:gd name="T39" fmla="*/ 0 h 235"/>
                <a:gd name="T40" fmla="*/ 1 w 235"/>
                <a:gd name="T41" fmla="*/ 0 h 235"/>
                <a:gd name="T42" fmla="*/ 1 w 235"/>
                <a:gd name="T43" fmla="*/ 0 h 235"/>
                <a:gd name="T44" fmla="*/ 1 w 235"/>
                <a:gd name="T45" fmla="*/ 0 h 235"/>
                <a:gd name="T46" fmla="*/ 1 w 235"/>
                <a:gd name="T47" fmla="*/ 0 h 235"/>
                <a:gd name="T48" fmla="*/ 1 w 235"/>
                <a:gd name="T49" fmla="*/ 0 h 235"/>
                <a:gd name="T50" fmla="*/ 1 w 235"/>
                <a:gd name="T51" fmla="*/ 0 h 235"/>
                <a:gd name="T52" fmla="*/ 1 w 235"/>
                <a:gd name="T53" fmla="*/ 0 h 235"/>
                <a:gd name="T54" fmla="*/ 1 w 235"/>
                <a:gd name="T55" fmla="*/ 0 h 235"/>
                <a:gd name="T56" fmla="*/ 1 w 235"/>
                <a:gd name="T57" fmla="*/ 0 h 235"/>
                <a:gd name="T58" fmla="*/ 1 w 235"/>
                <a:gd name="T59" fmla="*/ 0 h 235"/>
                <a:gd name="T60" fmla="*/ 1 w 235"/>
                <a:gd name="T61" fmla="*/ 0 h 23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35"/>
                <a:gd name="T94" fmla="*/ 0 h 235"/>
                <a:gd name="T95" fmla="*/ 235 w 235"/>
                <a:gd name="T96" fmla="*/ 235 h 235"/>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35" h="235">
                  <a:moveTo>
                    <a:pt x="139" y="16"/>
                  </a:moveTo>
                  <a:lnTo>
                    <a:pt x="16" y="139"/>
                  </a:lnTo>
                  <a:lnTo>
                    <a:pt x="3" y="157"/>
                  </a:lnTo>
                  <a:lnTo>
                    <a:pt x="0" y="178"/>
                  </a:lnTo>
                  <a:lnTo>
                    <a:pt x="3" y="200"/>
                  </a:lnTo>
                  <a:lnTo>
                    <a:pt x="16" y="218"/>
                  </a:lnTo>
                  <a:lnTo>
                    <a:pt x="25" y="225"/>
                  </a:lnTo>
                  <a:lnTo>
                    <a:pt x="34" y="231"/>
                  </a:lnTo>
                  <a:lnTo>
                    <a:pt x="45" y="233"/>
                  </a:lnTo>
                  <a:lnTo>
                    <a:pt x="56" y="235"/>
                  </a:lnTo>
                  <a:lnTo>
                    <a:pt x="67" y="233"/>
                  </a:lnTo>
                  <a:lnTo>
                    <a:pt x="77" y="231"/>
                  </a:lnTo>
                  <a:lnTo>
                    <a:pt x="86" y="225"/>
                  </a:lnTo>
                  <a:lnTo>
                    <a:pt x="95" y="218"/>
                  </a:lnTo>
                  <a:lnTo>
                    <a:pt x="219" y="95"/>
                  </a:lnTo>
                  <a:lnTo>
                    <a:pt x="231" y="77"/>
                  </a:lnTo>
                  <a:lnTo>
                    <a:pt x="235" y="55"/>
                  </a:lnTo>
                  <a:lnTo>
                    <a:pt x="231" y="34"/>
                  </a:lnTo>
                  <a:lnTo>
                    <a:pt x="219" y="16"/>
                  </a:lnTo>
                  <a:lnTo>
                    <a:pt x="209" y="9"/>
                  </a:lnTo>
                  <a:lnTo>
                    <a:pt x="200" y="3"/>
                  </a:lnTo>
                  <a:lnTo>
                    <a:pt x="190" y="1"/>
                  </a:lnTo>
                  <a:lnTo>
                    <a:pt x="180" y="0"/>
                  </a:lnTo>
                  <a:lnTo>
                    <a:pt x="168" y="1"/>
                  </a:lnTo>
                  <a:lnTo>
                    <a:pt x="158" y="3"/>
                  </a:lnTo>
                  <a:lnTo>
                    <a:pt x="148" y="9"/>
                  </a:lnTo>
                  <a:lnTo>
                    <a:pt x="139" y="16"/>
                  </a:lnTo>
                  <a:close/>
                </a:path>
              </a:pathLst>
            </a:custGeom>
            <a:solidFill>
              <a:srgbClr val="000000"/>
            </a:solidFill>
            <a:ln w="9525">
              <a:noFill/>
              <a:round/>
              <a:headEnd/>
              <a:tailEnd/>
            </a:ln>
          </p:spPr>
          <p:txBody>
            <a:bodyPr/>
            <a:lstStyle/>
            <a:p>
              <a:endParaRPr lang="en-US"/>
            </a:p>
          </p:txBody>
        </p:sp>
        <p:sp>
          <p:nvSpPr>
            <p:cNvPr id="32779" name="Freeform 13"/>
            <p:cNvSpPr>
              <a:spLocks/>
            </p:cNvSpPr>
            <p:nvPr/>
          </p:nvSpPr>
          <p:spPr bwMode="auto">
            <a:xfrm>
              <a:off x="4362" y="207"/>
              <a:ext cx="117" cy="117"/>
            </a:xfrm>
            <a:custGeom>
              <a:avLst/>
              <a:gdLst>
                <a:gd name="T0" fmla="*/ 0 w 235"/>
                <a:gd name="T1" fmla="*/ 0 h 235"/>
                <a:gd name="T2" fmla="*/ 0 w 235"/>
                <a:gd name="T3" fmla="*/ 0 h 235"/>
                <a:gd name="T4" fmla="*/ 0 w 235"/>
                <a:gd name="T5" fmla="*/ 0 h 235"/>
                <a:gd name="T6" fmla="*/ 0 w 235"/>
                <a:gd name="T7" fmla="*/ 0 h 235"/>
                <a:gd name="T8" fmla="*/ 0 w 235"/>
                <a:gd name="T9" fmla="*/ 0 h 235"/>
                <a:gd name="T10" fmla="*/ 0 w 235"/>
                <a:gd name="T11" fmla="*/ 0 h 235"/>
                <a:gd name="T12" fmla="*/ 0 w 235"/>
                <a:gd name="T13" fmla="*/ 0 h 235"/>
                <a:gd name="T14" fmla="*/ 0 w 235"/>
                <a:gd name="T15" fmla="*/ 0 h 235"/>
                <a:gd name="T16" fmla="*/ 0 w 235"/>
                <a:gd name="T17" fmla="*/ 0 h 235"/>
                <a:gd name="T18" fmla="*/ 0 w 235"/>
                <a:gd name="T19" fmla="*/ 0 h 235"/>
                <a:gd name="T20" fmla="*/ 0 w 235"/>
                <a:gd name="T21" fmla="*/ 0 h 235"/>
                <a:gd name="T22" fmla="*/ 0 w 235"/>
                <a:gd name="T23" fmla="*/ 0 h 235"/>
                <a:gd name="T24" fmla="*/ 0 w 235"/>
                <a:gd name="T25" fmla="*/ 0 h 235"/>
                <a:gd name="T26" fmla="*/ 0 w 235"/>
                <a:gd name="T27" fmla="*/ 0 h 235"/>
                <a:gd name="T28" fmla="*/ 0 w 235"/>
                <a:gd name="T29" fmla="*/ 0 h 235"/>
                <a:gd name="T30" fmla="*/ 0 w 235"/>
                <a:gd name="T31" fmla="*/ 0 h 235"/>
                <a:gd name="T32" fmla="*/ 0 w 235"/>
                <a:gd name="T33" fmla="*/ 0 h 235"/>
                <a:gd name="T34" fmla="*/ 0 w 235"/>
                <a:gd name="T35" fmla="*/ 0 h 235"/>
                <a:gd name="T36" fmla="*/ 0 w 235"/>
                <a:gd name="T37" fmla="*/ 0 h 235"/>
                <a:gd name="T38" fmla="*/ 0 w 235"/>
                <a:gd name="T39" fmla="*/ 0 h 235"/>
                <a:gd name="T40" fmla="*/ 0 w 235"/>
                <a:gd name="T41" fmla="*/ 0 h 235"/>
                <a:gd name="T42" fmla="*/ 0 w 235"/>
                <a:gd name="T43" fmla="*/ 0 h 235"/>
                <a:gd name="T44" fmla="*/ 0 w 235"/>
                <a:gd name="T45" fmla="*/ 0 h 235"/>
                <a:gd name="T46" fmla="*/ 0 w 235"/>
                <a:gd name="T47" fmla="*/ 0 h 235"/>
                <a:gd name="T48" fmla="*/ 0 w 235"/>
                <a:gd name="T49" fmla="*/ 0 h 235"/>
                <a:gd name="T50" fmla="*/ 0 w 235"/>
                <a:gd name="T51" fmla="*/ 0 h 235"/>
                <a:gd name="T52" fmla="*/ 0 w 235"/>
                <a:gd name="T53" fmla="*/ 0 h 235"/>
                <a:gd name="T54" fmla="*/ 0 w 235"/>
                <a:gd name="T55" fmla="*/ 0 h 235"/>
                <a:gd name="T56" fmla="*/ 0 w 235"/>
                <a:gd name="T57" fmla="*/ 0 h 235"/>
                <a:gd name="T58" fmla="*/ 0 w 235"/>
                <a:gd name="T59" fmla="*/ 0 h 235"/>
                <a:gd name="T60" fmla="*/ 0 w 235"/>
                <a:gd name="T61" fmla="*/ 0 h 23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35"/>
                <a:gd name="T94" fmla="*/ 0 h 235"/>
                <a:gd name="T95" fmla="*/ 235 w 235"/>
                <a:gd name="T96" fmla="*/ 235 h 235"/>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35" h="235">
                  <a:moveTo>
                    <a:pt x="16" y="95"/>
                  </a:moveTo>
                  <a:lnTo>
                    <a:pt x="138" y="218"/>
                  </a:lnTo>
                  <a:lnTo>
                    <a:pt x="148" y="225"/>
                  </a:lnTo>
                  <a:lnTo>
                    <a:pt x="157" y="231"/>
                  </a:lnTo>
                  <a:lnTo>
                    <a:pt x="167" y="233"/>
                  </a:lnTo>
                  <a:lnTo>
                    <a:pt x="179" y="235"/>
                  </a:lnTo>
                  <a:lnTo>
                    <a:pt x="189" y="233"/>
                  </a:lnTo>
                  <a:lnTo>
                    <a:pt x="199" y="231"/>
                  </a:lnTo>
                  <a:lnTo>
                    <a:pt x="209" y="225"/>
                  </a:lnTo>
                  <a:lnTo>
                    <a:pt x="218" y="218"/>
                  </a:lnTo>
                  <a:lnTo>
                    <a:pt x="231" y="200"/>
                  </a:lnTo>
                  <a:lnTo>
                    <a:pt x="235" y="178"/>
                  </a:lnTo>
                  <a:lnTo>
                    <a:pt x="231" y="157"/>
                  </a:lnTo>
                  <a:lnTo>
                    <a:pt x="218" y="139"/>
                  </a:lnTo>
                  <a:lnTo>
                    <a:pt x="96" y="16"/>
                  </a:lnTo>
                  <a:lnTo>
                    <a:pt x="87" y="9"/>
                  </a:lnTo>
                  <a:lnTo>
                    <a:pt x="77" y="3"/>
                  </a:lnTo>
                  <a:lnTo>
                    <a:pt x="67" y="1"/>
                  </a:lnTo>
                  <a:lnTo>
                    <a:pt x="57" y="0"/>
                  </a:lnTo>
                  <a:lnTo>
                    <a:pt x="46" y="1"/>
                  </a:lnTo>
                  <a:lnTo>
                    <a:pt x="36" y="3"/>
                  </a:lnTo>
                  <a:lnTo>
                    <a:pt x="26" y="9"/>
                  </a:lnTo>
                  <a:lnTo>
                    <a:pt x="16" y="16"/>
                  </a:lnTo>
                  <a:lnTo>
                    <a:pt x="4" y="34"/>
                  </a:lnTo>
                  <a:lnTo>
                    <a:pt x="0" y="55"/>
                  </a:lnTo>
                  <a:lnTo>
                    <a:pt x="4" y="77"/>
                  </a:lnTo>
                  <a:lnTo>
                    <a:pt x="16" y="95"/>
                  </a:lnTo>
                  <a:close/>
                </a:path>
              </a:pathLst>
            </a:custGeom>
            <a:solidFill>
              <a:srgbClr val="000000"/>
            </a:solidFill>
            <a:ln w="9525">
              <a:noFill/>
              <a:round/>
              <a:headEnd/>
              <a:tailEnd/>
            </a:ln>
          </p:spPr>
          <p:txBody>
            <a:bodyPr/>
            <a:lstStyle/>
            <a:p>
              <a:endParaRPr lang="en-US"/>
            </a:p>
          </p:txBody>
        </p:sp>
        <p:sp>
          <p:nvSpPr>
            <p:cNvPr id="32780" name="Freeform 14"/>
            <p:cNvSpPr>
              <a:spLocks/>
            </p:cNvSpPr>
            <p:nvPr/>
          </p:nvSpPr>
          <p:spPr bwMode="auto">
            <a:xfrm>
              <a:off x="4315" y="621"/>
              <a:ext cx="606" cy="607"/>
            </a:xfrm>
            <a:custGeom>
              <a:avLst/>
              <a:gdLst>
                <a:gd name="T0" fmla="*/ 2 w 1212"/>
                <a:gd name="T1" fmla="*/ 1 h 1214"/>
                <a:gd name="T2" fmla="*/ 1 w 1212"/>
                <a:gd name="T3" fmla="*/ 1 h 1214"/>
                <a:gd name="T4" fmla="*/ 1 w 1212"/>
                <a:gd name="T5" fmla="*/ 1 h 1214"/>
                <a:gd name="T6" fmla="*/ 1 w 1212"/>
                <a:gd name="T7" fmla="*/ 1 h 1214"/>
                <a:gd name="T8" fmla="*/ 1 w 1212"/>
                <a:gd name="T9" fmla="*/ 1 h 1214"/>
                <a:gd name="T10" fmla="*/ 1 w 1212"/>
                <a:gd name="T11" fmla="*/ 1 h 1214"/>
                <a:gd name="T12" fmla="*/ 1 w 1212"/>
                <a:gd name="T13" fmla="*/ 1 h 1214"/>
                <a:gd name="T14" fmla="*/ 1 w 1212"/>
                <a:gd name="T15" fmla="*/ 2 h 1214"/>
                <a:gd name="T16" fmla="*/ 1 w 1212"/>
                <a:gd name="T17" fmla="*/ 2 h 1214"/>
                <a:gd name="T18" fmla="*/ 1 w 1212"/>
                <a:gd name="T19" fmla="*/ 3 h 1214"/>
                <a:gd name="T20" fmla="*/ 1 w 1212"/>
                <a:gd name="T21" fmla="*/ 3 h 1214"/>
                <a:gd name="T22" fmla="*/ 1 w 1212"/>
                <a:gd name="T23" fmla="*/ 3 h 1214"/>
                <a:gd name="T24" fmla="*/ 1 w 1212"/>
                <a:gd name="T25" fmla="*/ 5 h 1214"/>
                <a:gd name="T26" fmla="*/ 1 w 1212"/>
                <a:gd name="T27" fmla="*/ 5 h 1214"/>
                <a:gd name="T28" fmla="*/ 1 w 1212"/>
                <a:gd name="T29" fmla="*/ 5 h 1214"/>
                <a:gd name="T30" fmla="*/ 2 w 1212"/>
                <a:gd name="T31" fmla="*/ 5 h 1214"/>
                <a:gd name="T32" fmla="*/ 2 w 1212"/>
                <a:gd name="T33" fmla="*/ 5 h 1214"/>
                <a:gd name="T34" fmla="*/ 3 w 1212"/>
                <a:gd name="T35" fmla="*/ 5 h 1214"/>
                <a:gd name="T36" fmla="*/ 3 w 1212"/>
                <a:gd name="T37" fmla="*/ 5 h 1214"/>
                <a:gd name="T38" fmla="*/ 3 w 1212"/>
                <a:gd name="T39" fmla="*/ 5 h 1214"/>
                <a:gd name="T40" fmla="*/ 5 w 1212"/>
                <a:gd name="T41" fmla="*/ 3 h 1214"/>
                <a:gd name="T42" fmla="*/ 5 w 1212"/>
                <a:gd name="T43" fmla="*/ 3 h 1214"/>
                <a:gd name="T44" fmla="*/ 5 w 1212"/>
                <a:gd name="T45" fmla="*/ 3 h 1214"/>
                <a:gd name="T46" fmla="*/ 5 w 1212"/>
                <a:gd name="T47" fmla="*/ 2 h 1214"/>
                <a:gd name="T48" fmla="*/ 5 w 1212"/>
                <a:gd name="T49" fmla="*/ 2 h 1214"/>
                <a:gd name="T50" fmla="*/ 5 w 1212"/>
                <a:gd name="T51" fmla="*/ 1 h 1214"/>
                <a:gd name="T52" fmla="*/ 5 w 1212"/>
                <a:gd name="T53" fmla="*/ 1 h 1214"/>
                <a:gd name="T54" fmla="*/ 5 w 1212"/>
                <a:gd name="T55" fmla="*/ 1 h 1214"/>
                <a:gd name="T56" fmla="*/ 3 w 1212"/>
                <a:gd name="T57" fmla="*/ 1 h 1214"/>
                <a:gd name="T58" fmla="*/ 3 w 1212"/>
                <a:gd name="T59" fmla="*/ 1 h 1214"/>
                <a:gd name="T60" fmla="*/ 3 w 1212"/>
                <a:gd name="T61" fmla="*/ 1 h 1214"/>
                <a:gd name="T62" fmla="*/ 2 w 1212"/>
                <a:gd name="T63" fmla="*/ 1 h 121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212"/>
                <a:gd name="T97" fmla="*/ 0 h 1214"/>
                <a:gd name="T98" fmla="*/ 1212 w 1212"/>
                <a:gd name="T99" fmla="*/ 1214 h 121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212" h="1214">
                  <a:moveTo>
                    <a:pt x="606" y="0"/>
                  </a:moveTo>
                  <a:lnTo>
                    <a:pt x="543" y="3"/>
                  </a:lnTo>
                  <a:lnTo>
                    <a:pt x="484" y="13"/>
                  </a:lnTo>
                  <a:lnTo>
                    <a:pt x="425" y="28"/>
                  </a:lnTo>
                  <a:lnTo>
                    <a:pt x="370" y="47"/>
                  </a:lnTo>
                  <a:lnTo>
                    <a:pt x="317" y="74"/>
                  </a:lnTo>
                  <a:lnTo>
                    <a:pt x="267" y="104"/>
                  </a:lnTo>
                  <a:lnTo>
                    <a:pt x="220" y="138"/>
                  </a:lnTo>
                  <a:lnTo>
                    <a:pt x="177" y="177"/>
                  </a:lnTo>
                  <a:lnTo>
                    <a:pt x="138" y="221"/>
                  </a:lnTo>
                  <a:lnTo>
                    <a:pt x="104" y="267"/>
                  </a:lnTo>
                  <a:lnTo>
                    <a:pt x="73" y="318"/>
                  </a:lnTo>
                  <a:lnTo>
                    <a:pt x="47" y="371"/>
                  </a:lnTo>
                  <a:lnTo>
                    <a:pt x="28" y="426"/>
                  </a:lnTo>
                  <a:lnTo>
                    <a:pt x="13" y="485"/>
                  </a:lnTo>
                  <a:lnTo>
                    <a:pt x="3" y="545"/>
                  </a:lnTo>
                  <a:lnTo>
                    <a:pt x="0" y="607"/>
                  </a:lnTo>
                  <a:lnTo>
                    <a:pt x="3" y="669"/>
                  </a:lnTo>
                  <a:lnTo>
                    <a:pt x="13" y="729"/>
                  </a:lnTo>
                  <a:lnTo>
                    <a:pt x="28" y="788"/>
                  </a:lnTo>
                  <a:lnTo>
                    <a:pt x="47" y="843"/>
                  </a:lnTo>
                  <a:lnTo>
                    <a:pt x="73" y="896"/>
                  </a:lnTo>
                  <a:lnTo>
                    <a:pt x="104" y="947"/>
                  </a:lnTo>
                  <a:lnTo>
                    <a:pt x="138" y="993"/>
                  </a:lnTo>
                  <a:lnTo>
                    <a:pt x="177" y="1037"/>
                  </a:lnTo>
                  <a:lnTo>
                    <a:pt x="220" y="1076"/>
                  </a:lnTo>
                  <a:lnTo>
                    <a:pt x="267" y="1110"/>
                  </a:lnTo>
                  <a:lnTo>
                    <a:pt x="317" y="1140"/>
                  </a:lnTo>
                  <a:lnTo>
                    <a:pt x="370" y="1167"/>
                  </a:lnTo>
                  <a:lnTo>
                    <a:pt x="425" y="1186"/>
                  </a:lnTo>
                  <a:lnTo>
                    <a:pt x="484" y="1201"/>
                  </a:lnTo>
                  <a:lnTo>
                    <a:pt x="543" y="1211"/>
                  </a:lnTo>
                  <a:lnTo>
                    <a:pt x="606" y="1214"/>
                  </a:lnTo>
                  <a:lnTo>
                    <a:pt x="668" y="1211"/>
                  </a:lnTo>
                  <a:lnTo>
                    <a:pt x="728" y="1201"/>
                  </a:lnTo>
                  <a:lnTo>
                    <a:pt x="786" y="1186"/>
                  </a:lnTo>
                  <a:lnTo>
                    <a:pt x="842" y="1167"/>
                  </a:lnTo>
                  <a:lnTo>
                    <a:pt x="895" y="1140"/>
                  </a:lnTo>
                  <a:lnTo>
                    <a:pt x="945" y="1110"/>
                  </a:lnTo>
                  <a:lnTo>
                    <a:pt x="991" y="1076"/>
                  </a:lnTo>
                  <a:lnTo>
                    <a:pt x="1035" y="1037"/>
                  </a:lnTo>
                  <a:lnTo>
                    <a:pt x="1074" y="993"/>
                  </a:lnTo>
                  <a:lnTo>
                    <a:pt x="1109" y="947"/>
                  </a:lnTo>
                  <a:lnTo>
                    <a:pt x="1139" y="896"/>
                  </a:lnTo>
                  <a:lnTo>
                    <a:pt x="1165" y="843"/>
                  </a:lnTo>
                  <a:lnTo>
                    <a:pt x="1185" y="788"/>
                  </a:lnTo>
                  <a:lnTo>
                    <a:pt x="1200" y="729"/>
                  </a:lnTo>
                  <a:lnTo>
                    <a:pt x="1209" y="669"/>
                  </a:lnTo>
                  <a:lnTo>
                    <a:pt x="1212" y="607"/>
                  </a:lnTo>
                  <a:lnTo>
                    <a:pt x="1209" y="545"/>
                  </a:lnTo>
                  <a:lnTo>
                    <a:pt x="1200" y="485"/>
                  </a:lnTo>
                  <a:lnTo>
                    <a:pt x="1185" y="426"/>
                  </a:lnTo>
                  <a:lnTo>
                    <a:pt x="1165" y="371"/>
                  </a:lnTo>
                  <a:lnTo>
                    <a:pt x="1139" y="318"/>
                  </a:lnTo>
                  <a:lnTo>
                    <a:pt x="1109" y="267"/>
                  </a:lnTo>
                  <a:lnTo>
                    <a:pt x="1074" y="221"/>
                  </a:lnTo>
                  <a:lnTo>
                    <a:pt x="1035" y="177"/>
                  </a:lnTo>
                  <a:lnTo>
                    <a:pt x="991" y="138"/>
                  </a:lnTo>
                  <a:lnTo>
                    <a:pt x="945" y="104"/>
                  </a:lnTo>
                  <a:lnTo>
                    <a:pt x="895" y="74"/>
                  </a:lnTo>
                  <a:lnTo>
                    <a:pt x="842" y="47"/>
                  </a:lnTo>
                  <a:lnTo>
                    <a:pt x="786" y="28"/>
                  </a:lnTo>
                  <a:lnTo>
                    <a:pt x="728" y="13"/>
                  </a:lnTo>
                  <a:lnTo>
                    <a:pt x="668" y="3"/>
                  </a:lnTo>
                  <a:lnTo>
                    <a:pt x="606" y="0"/>
                  </a:lnTo>
                  <a:close/>
                </a:path>
              </a:pathLst>
            </a:custGeom>
            <a:solidFill>
              <a:srgbClr val="BFDDDD"/>
            </a:solidFill>
            <a:ln w="9525">
              <a:noFill/>
              <a:round/>
              <a:headEnd/>
              <a:tailEnd/>
            </a:ln>
          </p:spPr>
          <p:txBody>
            <a:bodyPr/>
            <a:lstStyle/>
            <a:p>
              <a:endParaRPr lang="en-US"/>
            </a:p>
          </p:txBody>
        </p:sp>
        <p:sp>
          <p:nvSpPr>
            <p:cNvPr id="32781" name="Freeform 15"/>
            <p:cNvSpPr>
              <a:spLocks/>
            </p:cNvSpPr>
            <p:nvPr/>
          </p:nvSpPr>
          <p:spPr bwMode="auto">
            <a:xfrm>
              <a:off x="4464" y="319"/>
              <a:ext cx="278" cy="248"/>
            </a:xfrm>
            <a:custGeom>
              <a:avLst/>
              <a:gdLst>
                <a:gd name="T0" fmla="*/ 1 w 557"/>
                <a:gd name="T1" fmla="*/ 0 h 497"/>
                <a:gd name="T2" fmla="*/ 0 w 557"/>
                <a:gd name="T3" fmla="*/ 0 h 497"/>
                <a:gd name="T4" fmla="*/ 0 w 557"/>
                <a:gd name="T5" fmla="*/ 0 h 497"/>
                <a:gd name="T6" fmla="*/ 0 w 557"/>
                <a:gd name="T7" fmla="*/ 0 h 497"/>
                <a:gd name="T8" fmla="*/ 0 w 557"/>
                <a:gd name="T9" fmla="*/ 0 h 497"/>
                <a:gd name="T10" fmla="*/ 0 w 557"/>
                <a:gd name="T11" fmla="*/ 0 h 497"/>
                <a:gd name="T12" fmla="*/ 0 w 557"/>
                <a:gd name="T13" fmla="*/ 0 h 497"/>
                <a:gd name="T14" fmla="*/ 0 w 557"/>
                <a:gd name="T15" fmla="*/ 1 h 497"/>
                <a:gd name="T16" fmla="*/ 0 w 557"/>
                <a:gd name="T17" fmla="*/ 1 h 497"/>
                <a:gd name="T18" fmla="*/ 0 w 557"/>
                <a:gd name="T19" fmla="*/ 0 h 497"/>
                <a:gd name="T20" fmla="*/ 0 w 557"/>
                <a:gd name="T21" fmla="*/ 0 h 497"/>
                <a:gd name="T22" fmla="*/ 0 w 557"/>
                <a:gd name="T23" fmla="*/ 0 h 497"/>
                <a:gd name="T24" fmla="*/ 0 w 557"/>
                <a:gd name="T25" fmla="*/ 0 h 497"/>
                <a:gd name="T26" fmla="*/ 0 w 557"/>
                <a:gd name="T27" fmla="*/ 0 h 497"/>
                <a:gd name="T28" fmla="*/ 0 w 557"/>
                <a:gd name="T29" fmla="*/ 0 h 497"/>
                <a:gd name="T30" fmla="*/ 0 w 557"/>
                <a:gd name="T31" fmla="*/ 0 h 497"/>
                <a:gd name="T32" fmla="*/ 0 w 557"/>
                <a:gd name="T33" fmla="*/ 0 h 497"/>
                <a:gd name="T34" fmla="*/ 0 w 557"/>
                <a:gd name="T35" fmla="*/ 0 h 497"/>
                <a:gd name="T36" fmla="*/ 0 w 557"/>
                <a:gd name="T37" fmla="*/ 0 h 497"/>
                <a:gd name="T38" fmla="*/ 0 w 557"/>
                <a:gd name="T39" fmla="*/ 0 h 497"/>
                <a:gd name="T40" fmla="*/ 1 w 557"/>
                <a:gd name="T41" fmla="*/ 0 h 497"/>
                <a:gd name="T42" fmla="*/ 1 w 557"/>
                <a:gd name="T43" fmla="*/ 0 h 497"/>
                <a:gd name="T44" fmla="*/ 1 w 557"/>
                <a:gd name="T45" fmla="*/ 0 h 497"/>
                <a:gd name="T46" fmla="*/ 1 w 557"/>
                <a:gd name="T47" fmla="*/ 0 h 497"/>
                <a:gd name="T48" fmla="*/ 1 w 557"/>
                <a:gd name="T49" fmla="*/ 0 h 497"/>
                <a:gd name="T50" fmla="*/ 2 w 557"/>
                <a:gd name="T51" fmla="*/ 0 h 497"/>
                <a:gd name="T52" fmla="*/ 2 w 557"/>
                <a:gd name="T53" fmla="*/ 0 h 497"/>
                <a:gd name="T54" fmla="*/ 2 w 557"/>
                <a:gd name="T55" fmla="*/ 0 h 497"/>
                <a:gd name="T56" fmla="*/ 2 w 557"/>
                <a:gd name="T57" fmla="*/ 0 h 497"/>
                <a:gd name="T58" fmla="*/ 2 w 557"/>
                <a:gd name="T59" fmla="*/ 1 h 497"/>
                <a:gd name="T60" fmla="*/ 2 w 557"/>
                <a:gd name="T61" fmla="*/ 1 h 497"/>
                <a:gd name="T62" fmla="*/ 1 w 557"/>
                <a:gd name="T63" fmla="*/ 1 h 497"/>
                <a:gd name="T64" fmla="*/ 1 w 557"/>
                <a:gd name="T65" fmla="*/ 1 h 497"/>
                <a:gd name="T66" fmla="*/ 1 w 557"/>
                <a:gd name="T67" fmla="*/ 1 h 497"/>
                <a:gd name="T68" fmla="*/ 1 w 557"/>
                <a:gd name="T69" fmla="*/ 1 h 497"/>
                <a:gd name="T70" fmla="*/ 1 w 557"/>
                <a:gd name="T71" fmla="*/ 1 h 497"/>
                <a:gd name="T72" fmla="*/ 1 w 557"/>
                <a:gd name="T73" fmla="*/ 1 h 497"/>
                <a:gd name="T74" fmla="*/ 1 w 557"/>
                <a:gd name="T75" fmla="*/ 1 h 497"/>
                <a:gd name="T76" fmla="*/ 1 w 557"/>
                <a:gd name="T77" fmla="*/ 1 h 497"/>
                <a:gd name="T78" fmla="*/ 1 w 557"/>
                <a:gd name="T79" fmla="*/ 1 h 497"/>
                <a:gd name="T80" fmla="*/ 0 w 557"/>
                <a:gd name="T81" fmla="*/ 1 h 497"/>
                <a:gd name="T82" fmla="*/ 0 w 557"/>
                <a:gd name="T83" fmla="*/ 1 h 497"/>
                <a:gd name="T84" fmla="*/ 0 w 557"/>
                <a:gd name="T85" fmla="*/ 1 h 497"/>
                <a:gd name="T86" fmla="*/ 0 w 557"/>
                <a:gd name="T87" fmla="*/ 1 h 497"/>
                <a:gd name="T88" fmla="*/ 0 w 557"/>
                <a:gd name="T89" fmla="*/ 1 h 497"/>
                <a:gd name="T90" fmla="*/ 0 w 557"/>
                <a:gd name="T91" fmla="*/ 1 h 497"/>
                <a:gd name="T92" fmla="*/ 0 w 557"/>
                <a:gd name="T93" fmla="*/ 1 h 497"/>
                <a:gd name="T94" fmla="*/ 0 w 557"/>
                <a:gd name="T95" fmla="*/ 1 h 497"/>
                <a:gd name="T96" fmla="*/ 1 w 557"/>
                <a:gd name="T97" fmla="*/ 1 h 497"/>
                <a:gd name="T98" fmla="*/ 1 w 557"/>
                <a:gd name="T99" fmla="*/ 1 h 497"/>
                <a:gd name="T100" fmla="*/ 1 w 557"/>
                <a:gd name="T101" fmla="*/ 0 h 497"/>
                <a:gd name="T102" fmla="*/ 1 w 557"/>
                <a:gd name="T103" fmla="*/ 0 h 497"/>
                <a:gd name="T104" fmla="*/ 1 w 557"/>
                <a:gd name="T105" fmla="*/ 0 h 497"/>
                <a:gd name="T106" fmla="*/ 1 w 557"/>
                <a:gd name="T107" fmla="*/ 0 h 497"/>
                <a:gd name="T108" fmla="*/ 1 w 557"/>
                <a:gd name="T109" fmla="*/ 0 h 497"/>
                <a:gd name="T110" fmla="*/ 1 w 557"/>
                <a:gd name="T111" fmla="*/ 0 h 49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57"/>
                <a:gd name="T169" fmla="*/ 0 h 497"/>
                <a:gd name="T170" fmla="*/ 557 w 557"/>
                <a:gd name="T171" fmla="*/ 497 h 49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57" h="497">
                  <a:moveTo>
                    <a:pt x="272" y="152"/>
                  </a:moveTo>
                  <a:lnTo>
                    <a:pt x="260" y="152"/>
                  </a:lnTo>
                  <a:lnTo>
                    <a:pt x="249" y="155"/>
                  </a:lnTo>
                  <a:lnTo>
                    <a:pt x="237" y="158"/>
                  </a:lnTo>
                  <a:lnTo>
                    <a:pt x="226" y="163"/>
                  </a:lnTo>
                  <a:lnTo>
                    <a:pt x="214" y="170"/>
                  </a:lnTo>
                  <a:lnTo>
                    <a:pt x="203" y="179"/>
                  </a:lnTo>
                  <a:lnTo>
                    <a:pt x="191" y="190"/>
                  </a:lnTo>
                  <a:lnTo>
                    <a:pt x="181" y="204"/>
                  </a:lnTo>
                  <a:lnTo>
                    <a:pt x="169" y="220"/>
                  </a:lnTo>
                  <a:lnTo>
                    <a:pt x="159" y="233"/>
                  </a:lnTo>
                  <a:lnTo>
                    <a:pt x="149" y="243"/>
                  </a:lnTo>
                  <a:lnTo>
                    <a:pt x="139" y="250"/>
                  </a:lnTo>
                  <a:lnTo>
                    <a:pt x="129" y="255"/>
                  </a:lnTo>
                  <a:lnTo>
                    <a:pt x="119" y="257"/>
                  </a:lnTo>
                  <a:lnTo>
                    <a:pt x="107" y="259"/>
                  </a:lnTo>
                  <a:lnTo>
                    <a:pt x="93" y="259"/>
                  </a:lnTo>
                  <a:lnTo>
                    <a:pt x="74" y="258"/>
                  </a:lnTo>
                  <a:lnTo>
                    <a:pt x="56" y="254"/>
                  </a:lnTo>
                  <a:lnTo>
                    <a:pt x="40" y="248"/>
                  </a:lnTo>
                  <a:lnTo>
                    <a:pt x="27" y="239"/>
                  </a:lnTo>
                  <a:lnTo>
                    <a:pt x="15" y="227"/>
                  </a:lnTo>
                  <a:lnTo>
                    <a:pt x="7" y="212"/>
                  </a:lnTo>
                  <a:lnTo>
                    <a:pt x="2" y="196"/>
                  </a:lnTo>
                  <a:lnTo>
                    <a:pt x="0" y="176"/>
                  </a:lnTo>
                  <a:lnTo>
                    <a:pt x="1" y="164"/>
                  </a:lnTo>
                  <a:lnTo>
                    <a:pt x="5" y="150"/>
                  </a:lnTo>
                  <a:lnTo>
                    <a:pt x="9" y="135"/>
                  </a:lnTo>
                  <a:lnTo>
                    <a:pt x="16" y="121"/>
                  </a:lnTo>
                  <a:lnTo>
                    <a:pt x="25" y="106"/>
                  </a:lnTo>
                  <a:lnTo>
                    <a:pt x="37" y="91"/>
                  </a:lnTo>
                  <a:lnTo>
                    <a:pt x="51" y="77"/>
                  </a:lnTo>
                  <a:lnTo>
                    <a:pt x="67" y="64"/>
                  </a:lnTo>
                  <a:lnTo>
                    <a:pt x="84" y="50"/>
                  </a:lnTo>
                  <a:lnTo>
                    <a:pt x="105" y="38"/>
                  </a:lnTo>
                  <a:lnTo>
                    <a:pt x="127" y="28"/>
                  </a:lnTo>
                  <a:lnTo>
                    <a:pt x="152" y="19"/>
                  </a:lnTo>
                  <a:lnTo>
                    <a:pt x="179" y="11"/>
                  </a:lnTo>
                  <a:lnTo>
                    <a:pt x="207" y="5"/>
                  </a:lnTo>
                  <a:lnTo>
                    <a:pt x="240" y="1"/>
                  </a:lnTo>
                  <a:lnTo>
                    <a:pt x="273" y="0"/>
                  </a:lnTo>
                  <a:lnTo>
                    <a:pt x="307" y="1"/>
                  </a:lnTo>
                  <a:lnTo>
                    <a:pt x="340" y="5"/>
                  </a:lnTo>
                  <a:lnTo>
                    <a:pt x="370" y="9"/>
                  </a:lnTo>
                  <a:lnTo>
                    <a:pt x="398" y="17"/>
                  </a:lnTo>
                  <a:lnTo>
                    <a:pt x="424" y="27"/>
                  </a:lnTo>
                  <a:lnTo>
                    <a:pt x="447" y="37"/>
                  </a:lnTo>
                  <a:lnTo>
                    <a:pt x="468" y="49"/>
                  </a:lnTo>
                  <a:lnTo>
                    <a:pt x="487" y="62"/>
                  </a:lnTo>
                  <a:lnTo>
                    <a:pt x="503" y="77"/>
                  </a:lnTo>
                  <a:lnTo>
                    <a:pt x="518" y="94"/>
                  </a:lnTo>
                  <a:lnTo>
                    <a:pt x="530" y="111"/>
                  </a:lnTo>
                  <a:lnTo>
                    <a:pt x="540" y="128"/>
                  </a:lnTo>
                  <a:lnTo>
                    <a:pt x="547" y="147"/>
                  </a:lnTo>
                  <a:lnTo>
                    <a:pt x="553" y="166"/>
                  </a:lnTo>
                  <a:lnTo>
                    <a:pt x="556" y="186"/>
                  </a:lnTo>
                  <a:lnTo>
                    <a:pt x="557" y="205"/>
                  </a:lnTo>
                  <a:lnTo>
                    <a:pt x="555" y="235"/>
                  </a:lnTo>
                  <a:lnTo>
                    <a:pt x="549" y="262"/>
                  </a:lnTo>
                  <a:lnTo>
                    <a:pt x="540" y="286"/>
                  </a:lnTo>
                  <a:lnTo>
                    <a:pt x="529" y="305"/>
                  </a:lnTo>
                  <a:lnTo>
                    <a:pt x="514" y="324"/>
                  </a:lnTo>
                  <a:lnTo>
                    <a:pt x="497" y="339"/>
                  </a:lnTo>
                  <a:lnTo>
                    <a:pt x="480" y="353"/>
                  </a:lnTo>
                  <a:lnTo>
                    <a:pt x="462" y="364"/>
                  </a:lnTo>
                  <a:lnTo>
                    <a:pt x="442" y="376"/>
                  </a:lnTo>
                  <a:lnTo>
                    <a:pt x="424" y="385"/>
                  </a:lnTo>
                  <a:lnTo>
                    <a:pt x="405" y="395"/>
                  </a:lnTo>
                  <a:lnTo>
                    <a:pt x="389" y="405"/>
                  </a:lnTo>
                  <a:lnTo>
                    <a:pt x="373" y="414"/>
                  </a:lnTo>
                  <a:lnTo>
                    <a:pt x="360" y="424"/>
                  </a:lnTo>
                  <a:lnTo>
                    <a:pt x="350" y="435"/>
                  </a:lnTo>
                  <a:lnTo>
                    <a:pt x="342" y="447"/>
                  </a:lnTo>
                  <a:lnTo>
                    <a:pt x="335" y="461"/>
                  </a:lnTo>
                  <a:lnTo>
                    <a:pt x="326" y="471"/>
                  </a:lnTo>
                  <a:lnTo>
                    <a:pt x="317" y="481"/>
                  </a:lnTo>
                  <a:lnTo>
                    <a:pt x="306" y="488"/>
                  </a:lnTo>
                  <a:lnTo>
                    <a:pt x="294" y="492"/>
                  </a:lnTo>
                  <a:lnTo>
                    <a:pt x="281" y="494"/>
                  </a:lnTo>
                  <a:lnTo>
                    <a:pt x="266" y="497"/>
                  </a:lnTo>
                  <a:lnTo>
                    <a:pt x="249" y="497"/>
                  </a:lnTo>
                  <a:lnTo>
                    <a:pt x="229" y="496"/>
                  </a:lnTo>
                  <a:lnTo>
                    <a:pt x="212" y="491"/>
                  </a:lnTo>
                  <a:lnTo>
                    <a:pt x="198" y="483"/>
                  </a:lnTo>
                  <a:lnTo>
                    <a:pt x="187" y="474"/>
                  </a:lnTo>
                  <a:lnTo>
                    <a:pt x="179" y="462"/>
                  </a:lnTo>
                  <a:lnTo>
                    <a:pt x="173" y="448"/>
                  </a:lnTo>
                  <a:lnTo>
                    <a:pt x="169" y="433"/>
                  </a:lnTo>
                  <a:lnTo>
                    <a:pt x="168" y="417"/>
                  </a:lnTo>
                  <a:lnTo>
                    <a:pt x="170" y="395"/>
                  </a:lnTo>
                  <a:lnTo>
                    <a:pt x="175" y="377"/>
                  </a:lnTo>
                  <a:lnTo>
                    <a:pt x="184" y="360"/>
                  </a:lnTo>
                  <a:lnTo>
                    <a:pt x="195" y="344"/>
                  </a:lnTo>
                  <a:lnTo>
                    <a:pt x="208" y="330"/>
                  </a:lnTo>
                  <a:lnTo>
                    <a:pt x="225" y="317"/>
                  </a:lnTo>
                  <a:lnTo>
                    <a:pt x="243" y="305"/>
                  </a:lnTo>
                  <a:lnTo>
                    <a:pt x="263" y="295"/>
                  </a:lnTo>
                  <a:lnTo>
                    <a:pt x="284" y="284"/>
                  </a:lnTo>
                  <a:lnTo>
                    <a:pt x="303" y="273"/>
                  </a:lnTo>
                  <a:lnTo>
                    <a:pt x="317" y="263"/>
                  </a:lnTo>
                  <a:lnTo>
                    <a:pt x="327" y="254"/>
                  </a:lnTo>
                  <a:lnTo>
                    <a:pt x="334" y="244"/>
                  </a:lnTo>
                  <a:lnTo>
                    <a:pt x="339" y="234"/>
                  </a:lnTo>
                  <a:lnTo>
                    <a:pt x="341" y="223"/>
                  </a:lnTo>
                  <a:lnTo>
                    <a:pt x="342" y="209"/>
                  </a:lnTo>
                  <a:lnTo>
                    <a:pt x="341" y="195"/>
                  </a:lnTo>
                  <a:lnTo>
                    <a:pt x="336" y="182"/>
                  </a:lnTo>
                  <a:lnTo>
                    <a:pt x="330" y="173"/>
                  </a:lnTo>
                  <a:lnTo>
                    <a:pt x="321" y="165"/>
                  </a:lnTo>
                  <a:lnTo>
                    <a:pt x="311" y="159"/>
                  </a:lnTo>
                  <a:lnTo>
                    <a:pt x="299" y="156"/>
                  </a:lnTo>
                  <a:lnTo>
                    <a:pt x="286" y="153"/>
                  </a:lnTo>
                  <a:lnTo>
                    <a:pt x="272" y="152"/>
                  </a:lnTo>
                  <a:close/>
                </a:path>
              </a:pathLst>
            </a:custGeom>
            <a:solidFill>
              <a:srgbClr val="000000"/>
            </a:solidFill>
            <a:ln w="9525">
              <a:noFill/>
              <a:round/>
              <a:headEnd/>
              <a:tailEnd/>
            </a:ln>
          </p:spPr>
          <p:txBody>
            <a:bodyPr/>
            <a:lstStyle/>
            <a:p>
              <a:endParaRPr lang="en-US"/>
            </a:p>
          </p:txBody>
        </p:sp>
        <p:sp>
          <p:nvSpPr>
            <p:cNvPr id="32782" name="Freeform 16"/>
            <p:cNvSpPr>
              <a:spLocks/>
            </p:cNvSpPr>
            <p:nvPr/>
          </p:nvSpPr>
          <p:spPr bwMode="auto">
            <a:xfrm>
              <a:off x="4538" y="583"/>
              <a:ext cx="114" cy="113"/>
            </a:xfrm>
            <a:custGeom>
              <a:avLst/>
              <a:gdLst>
                <a:gd name="T0" fmla="*/ 1 w 228"/>
                <a:gd name="T1" fmla="*/ 0 h 226"/>
                <a:gd name="T2" fmla="*/ 1 w 228"/>
                <a:gd name="T3" fmla="*/ 1 h 226"/>
                <a:gd name="T4" fmla="*/ 1 w 228"/>
                <a:gd name="T5" fmla="*/ 1 h 226"/>
                <a:gd name="T6" fmla="*/ 1 w 228"/>
                <a:gd name="T7" fmla="*/ 1 h 226"/>
                <a:gd name="T8" fmla="*/ 1 w 228"/>
                <a:gd name="T9" fmla="*/ 1 h 226"/>
                <a:gd name="T10" fmla="*/ 1 w 228"/>
                <a:gd name="T11" fmla="*/ 1 h 226"/>
                <a:gd name="T12" fmla="*/ 1 w 228"/>
                <a:gd name="T13" fmla="*/ 1 h 226"/>
                <a:gd name="T14" fmla="*/ 1 w 228"/>
                <a:gd name="T15" fmla="*/ 1 h 226"/>
                <a:gd name="T16" fmla="*/ 1 w 228"/>
                <a:gd name="T17" fmla="*/ 1 h 226"/>
                <a:gd name="T18" fmla="*/ 1 w 228"/>
                <a:gd name="T19" fmla="*/ 1 h 226"/>
                <a:gd name="T20" fmla="*/ 1 w 228"/>
                <a:gd name="T21" fmla="*/ 1 h 226"/>
                <a:gd name="T22" fmla="*/ 1 w 228"/>
                <a:gd name="T23" fmla="*/ 1 h 226"/>
                <a:gd name="T24" fmla="*/ 1 w 228"/>
                <a:gd name="T25" fmla="*/ 1 h 226"/>
                <a:gd name="T26" fmla="*/ 1 w 228"/>
                <a:gd name="T27" fmla="*/ 1 h 226"/>
                <a:gd name="T28" fmla="*/ 1 w 228"/>
                <a:gd name="T29" fmla="*/ 1 h 226"/>
                <a:gd name="T30" fmla="*/ 1 w 228"/>
                <a:gd name="T31" fmla="*/ 1 h 226"/>
                <a:gd name="T32" fmla="*/ 1 w 228"/>
                <a:gd name="T33" fmla="*/ 1 h 226"/>
                <a:gd name="T34" fmla="*/ 1 w 228"/>
                <a:gd name="T35" fmla="*/ 1 h 226"/>
                <a:gd name="T36" fmla="*/ 1 w 228"/>
                <a:gd name="T37" fmla="*/ 1 h 226"/>
                <a:gd name="T38" fmla="*/ 1 w 228"/>
                <a:gd name="T39" fmla="*/ 1 h 226"/>
                <a:gd name="T40" fmla="*/ 1 w 228"/>
                <a:gd name="T41" fmla="*/ 1 h 226"/>
                <a:gd name="T42" fmla="*/ 1 w 228"/>
                <a:gd name="T43" fmla="*/ 1 h 226"/>
                <a:gd name="T44" fmla="*/ 1 w 228"/>
                <a:gd name="T45" fmla="*/ 1 h 226"/>
                <a:gd name="T46" fmla="*/ 1 w 228"/>
                <a:gd name="T47" fmla="*/ 1 h 226"/>
                <a:gd name="T48" fmla="*/ 0 w 228"/>
                <a:gd name="T49" fmla="*/ 1 h 226"/>
                <a:gd name="T50" fmla="*/ 1 w 228"/>
                <a:gd name="T51" fmla="*/ 1 h 226"/>
                <a:gd name="T52" fmla="*/ 1 w 228"/>
                <a:gd name="T53" fmla="*/ 1 h 226"/>
                <a:gd name="T54" fmla="*/ 1 w 228"/>
                <a:gd name="T55" fmla="*/ 1 h 226"/>
                <a:gd name="T56" fmla="*/ 1 w 228"/>
                <a:gd name="T57" fmla="*/ 1 h 226"/>
                <a:gd name="T58" fmla="*/ 1 w 228"/>
                <a:gd name="T59" fmla="*/ 1 h 226"/>
                <a:gd name="T60" fmla="*/ 1 w 228"/>
                <a:gd name="T61" fmla="*/ 1 h 226"/>
                <a:gd name="T62" fmla="*/ 1 w 228"/>
                <a:gd name="T63" fmla="*/ 1 h 226"/>
                <a:gd name="T64" fmla="*/ 1 w 228"/>
                <a:gd name="T65" fmla="*/ 0 h 22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28"/>
                <a:gd name="T100" fmla="*/ 0 h 226"/>
                <a:gd name="T101" fmla="*/ 228 w 228"/>
                <a:gd name="T102" fmla="*/ 226 h 22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28" h="226">
                  <a:moveTo>
                    <a:pt x="114" y="0"/>
                  </a:moveTo>
                  <a:lnTo>
                    <a:pt x="137" y="2"/>
                  </a:lnTo>
                  <a:lnTo>
                    <a:pt x="158" y="9"/>
                  </a:lnTo>
                  <a:lnTo>
                    <a:pt x="177" y="18"/>
                  </a:lnTo>
                  <a:lnTo>
                    <a:pt x="194" y="32"/>
                  </a:lnTo>
                  <a:lnTo>
                    <a:pt x="208" y="49"/>
                  </a:lnTo>
                  <a:lnTo>
                    <a:pt x="218" y="68"/>
                  </a:lnTo>
                  <a:lnTo>
                    <a:pt x="225" y="89"/>
                  </a:lnTo>
                  <a:lnTo>
                    <a:pt x="228" y="112"/>
                  </a:lnTo>
                  <a:lnTo>
                    <a:pt x="225" y="135"/>
                  </a:lnTo>
                  <a:lnTo>
                    <a:pt x="218" y="156"/>
                  </a:lnTo>
                  <a:lnTo>
                    <a:pt x="208" y="175"/>
                  </a:lnTo>
                  <a:lnTo>
                    <a:pt x="194" y="192"/>
                  </a:lnTo>
                  <a:lnTo>
                    <a:pt x="177" y="206"/>
                  </a:lnTo>
                  <a:lnTo>
                    <a:pt x="158" y="216"/>
                  </a:lnTo>
                  <a:lnTo>
                    <a:pt x="137" y="223"/>
                  </a:lnTo>
                  <a:lnTo>
                    <a:pt x="114" y="226"/>
                  </a:lnTo>
                  <a:lnTo>
                    <a:pt x="91" y="223"/>
                  </a:lnTo>
                  <a:lnTo>
                    <a:pt x="70" y="216"/>
                  </a:lnTo>
                  <a:lnTo>
                    <a:pt x="50" y="206"/>
                  </a:lnTo>
                  <a:lnTo>
                    <a:pt x="33" y="192"/>
                  </a:lnTo>
                  <a:lnTo>
                    <a:pt x="19" y="175"/>
                  </a:lnTo>
                  <a:lnTo>
                    <a:pt x="9" y="156"/>
                  </a:lnTo>
                  <a:lnTo>
                    <a:pt x="2" y="135"/>
                  </a:lnTo>
                  <a:lnTo>
                    <a:pt x="0" y="112"/>
                  </a:lnTo>
                  <a:lnTo>
                    <a:pt x="2" y="89"/>
                  </a:lnTo>
                  <a:lnTo>
                    <a:pt x="9" y="68"/>
                  </a:lnTo>
                  <a:lnTo>
                    <a:pt x="19" y="49"/>
                  </a:lnTo>
                  <a:lnTo>
                    <a:pt x="33" y="32"/>
                  </a:lnTo>
                  <a:lnTo>
                    <a:pt x="50" y="18"/>
                  </a:lnTo>
                  <a:lnTo>
                    <a:pt x="70" y="9"/>
                  </a:lnTo>
                  <a:lnTo>
                    <a:pt x="91" y="2"/>
                  </a:lnTo>
                  <a:lnTo>
                    <a:pt x="114" y="0"/>
                  </a:lnTo>
                  <a:close/>
                </a:path>
              </a:pathLst>
            </a:custGeom>
            <a:solidFill>
              <a:srgbClr val="000000"/>
            </a:solidFill>
            <a:ln w="9525">
              <a:noFill/>
              <a:round/>
              <a:headEnd/>
              <a:tailEnd/>
            </a:ln>
          </p:spPr>
          <p:txBody>
            <a:bodyPr/>
            <a:lstStyle/>
            <a:p>
              <a:endParaRPr lang="en-US"/>
            </a:p>
          </p:txBody>
        </p:sp>
        <p:grpSp>
          <p:nvGrpSpPr>
            <p:cNvPr id="32783" name="Group 25"/>
            <p:cNvGrpSpPr>
              <a:grpSpLocks/>
            </p:cNvGrpSpPr>
            <p:nvPr/>
          </p:nvGrpSpPr>
          <p:grpSpPr bwMode="auto">
            <a:xfrm flipH="1">
              <a:off x="4228" y="723"/>
              <a:ext cx="620" cy="573"/>
              <a:chOff x="4372" y="723"/>
              <a:chExt cx="620" cy="573"/>
            </a:xfrm>
          </p:grpSpPr>
          <p:sp>
            <p:nvSpPr>
              <p:cNvPr id="32784" name="Freeform 17"/>
              <p:cNvSpPr>
                <a:spLocks/>
              </p:cNvSpPr>
              <p:nvPr/>
            </p:nvSpPr>
            <p:spPr bwMode="auto">
              <a:xfrm>
                <a:off x="4372" y="1088"/>
                <a:ext cx="56" cy="36"/>
              </a:xfrm>
              <a:custGeom>
                <a:avLst/>
                <a:gdLst>
                  <a:gd name="T0" fmla="*/ 1 w 112"/>
                  <a:gd name="T1" fmla="*/ 0 h 73"/>
                  <a:gd name="T2" fmla="*/ 0 w 112"/>
                  <a:gd name="T3" fmla="*/ 0 h 73"/>
                  <a:gd name="T4" fmla="*/ 0 w 112"/>
                  <a:gd name="T5" fmla="*/ 0 h 73"/>
                  <a:gd name="T6" fmla="*/ 1 w 112"/>
                  <a:gd name="T7" fmla="*/ 0 h 73"/>
                  <a:gd name="T8" fmla="*/ 1 w 112"/>
                  <a:gd name="T9" fmla="*/ 0 h 73"/>
                  <a:gd name="T10" fmla="*/ 0 60000 65536"/>
                  <a:gd name="T11" fmla="*/ 0 60000 65536"/>
                  <a:gd name="T12" fmla="*/ 0 60000 65536"/>
                  <a:gd name="T13" fmla="*/ 0 60000 65536"/>
                  <a:gd name="T14" fmla="*/ 0 60000 65536"/>
                  <a:gd name="T15" fmla="*/ 0 w 112"/>
                  <a:gd name="T16" fmla="*/ 0 h 73"/>
                  <a:gd name="T17" fmla="*/ 112 w 112"/>
                  <a:gd name="T18" fmla="*/ 73 h 73"/>
                </a:gdLst>
                <a:ahLst/>
                <a:cxnLst>
                  <a:cxn ang="T10">
                    <a:pos x="T0" y="T1"/>
                  </a:cxn>
                  <a:cxn ang="T11">
                    <a:pos x="T2" y="T3"/>
                  </a:cxn>
                  <a:cxn ang="T12">
                    <a:pos x="T4" y="T5"/>
                  </a:cxn>
                  <a:cxn ang="T13">
                    <a:pos x="T6" y="T7"/>
                  </a:cxn>
                  <a:cxn ang="T14">
                    <a:pos x="T8" y="T9"/>
                  </a:cxn>
                </a:cxnLst>
                <a:rect l="T15" t="T16" r="T17" b="T18"/>
                <a:pathLst>
                  <a:path w="112" h="73">
                    <a:moveTo>
                      <a:pt x="112" y="0"/>
                    </a:moveTo>
                    <a:lnTo>
                      <a:pt x="0" y="0"/>
                    </a:lnTo>
                    <a:lnTo>
                      <a:pt x="0" y="73"/>
                    </a:lnTo>
                    <a:lnTo>
                      <a:pt x="112" y="40"/>
                    </a:lnTo>
                    <a:lnTo>
                      <a:pt x="112" y="0"/>
                    </a:lnTo>
                    <a:close/>
                  </a:path>
                </a:pathLst>
              </a:custGeom>
              <a:solidFill>
                <a:srgbClr val="000000"/>
              </a:solidFill>
              <a:ln w="9525">
                <a:noFill/>
                <a:round/>
                <a:headEnd/>
                <a:tailEnd/>
              </a:ln>
            </p:spPr>
            <p:txBody>
              <a:bodyPr/>
              <a:lstStyle/>
              <a:p>
                <a:endParaRPr lang="en-US"/>
              </a:p>
            </p:txBody>
          </p:sp>
          <p:sp>
            <p:nvSpPr>
              <p:cNvPr id="32785" name="Freeform 18"/>
              <p:cNvSpPr>
                <a:spLocks/>
              </p:cNvSpPr>
              <p:nvPr/>
            </p:nvSpPr>
            <p:spPr bwMode="auto">
              <a:xfrm>
                <a:off x="4372" y="723"/>
                <a:ext cx="508" cy="573"/>
              </a:xfrm>
              <a:custGeom>
                <a:avLst/>
                <a:gdLst>
                  <a:gd name="T0" fmla="*/ 4 w 1015"/>
                  <a:gd name="T1" fmla="*/ 1 h 1145"/>
                  <a:gd name="T2" fmla="*/ 3 w 1015"/>
                  <a:gd name="T3" fmla="*/ 1 h 1145"/>
                  <a:gd name="T4" fmla="*/ 3 w 1015"/>
                  <a:gd name="T5" fmla="*/ 1 h 1145"/>
                  <a:gd name="T6" fmla="*/ 3 w 1015"/>
                  <a:gd name="T7" fmla="*/ 1 h 1145"/>
                  <a:gd name="T8" fmla="*/ 3 w 1015"/>
                  <a:gd name="T9" fmla="*/ 1 h 1145"/>
                  <a:gd name="T10" fmla="*/ 2 w 1015"/>
                  <a:gd name="T11" fmla="*/ 1 h 1145"/>
                  <a:gd name="T12" fmla="*/ 2 w 1015"/>
                  <a:gd name="T13" fmla="*/ 1 h 1145"/>
                  <a:gd name="T14" fmla="*/ 2 w 1015"/>
                  <a:gd name="T15" fmla="*/ 1 h 1145"/>
                  <a:gd name="T16" fmla="*/ 0 w 1015"/>
                  <a:gd name="T17" fmla="*/ 0 h 1145"/>
                  <a:gd name="T18" fmla="*/ 1 w 1015"/>
                  <a:gd name="T19" fmla="*/ 3 h 1145"/>
                  <a:gd name="T20" fmla="*/ 2 w 1015"/>
                  <a:gd name="T21" fmla="*/ 1 h 1145"/>
                  <a:gd name="T22" fmla="*/ 2 w 1015"/>
                  <a:gd name="T23" fmla="*/ 1 h 1145"/>
                  <a:gd name="T24" fmla="*/ 2 w 1015"/>
                  <a:gd name="T25" fmla="*/ 1 h 1145"/>
                  <a:gd name="T26" fmla="*/ 2 w 1015"/>
                  <a:gd name="T27" fmla="*/ 1 h 1145"/>
                  <a:gd name="T28" fmla="*/ 3 w 1015"/>
                  <a:gd name="T29" fmla="*/ 1 h 1145"/>
                  <a:gd name="T30" fmla="*/ 3 w 1015"/>
                  <a:gd name="T31" fmla="*/ 1 h 1145"/>
                  <a:gd name="T32" fmla="*/ 3 w 1015"/>
                  <a:gd name="T33" fmla="*/ 1 h 1145"/>
                  <a:gd name="T34" fmla="*/ 3 w 1015"/>
                  <a:gd name="T35" fmla="*/ 1 h 1145"/>
                  <a:gd name="T36" fmla="*/ 3 w 1015"/>
                  <a:gd name="T37" fmla="*/ 2 h 1145"/>
                  <a:gd name="T38" fmla="*/ 4 w 1015"/>
                  <a:gd name="T39" fmla="*/ 2 h 1145"/>
                  <a:gd name="T40" fmla="*/ 4 w 1015"/>
                  <a:gd name="T41" fmla="*/ 2 h 1145"/>
                  <a:gd name="T42" fmla="*/ 4 w 1015"/>
                  <a:gd name="T43" fmla="*/ 3 h 1145"/>
                  <a:gd name="T44" fmla="*/ 4 w 1015"/>
                  <a:gd name="T45" fmla="*/ 3 h 1145"/>
                  <a:gd name="T46" fmla="*/ 3 w 1015"/>
                  <a:gd name="T47" fmla="*/ 3 h 1145"/>
                  <a:gd name="T48" fmla="*/ 3 w 1015"/>
                  <a:gd name="T49" fmla="*/ 3 h 1145"/>
                  <a:gd name="T50" fmla="*/ 3 w 1015"/>
                  <a:gd name="T51" fmla="*/ 3 h 1145"/>
                  <a:gd name="T52" fmla="*/ 3 w 1015"/>
                  <a:gd name="T53" fmla="*/ 3 h 1145"/>
                  <a:gd name="T54" fmla="*/ 3 w 1015"/>
                  <a:gd name="T55" fmla="*/ 3 h 1145"/>
                  <a:gd name="T56" fmla="*/ 2 w 1015"/>
                  <a:gd name="T57" fmla="*/ 4 h 1145"/>
                  <a:gd name="T58" fmla="*/ 2 w 1015"/>
                  <a:gd name="T59" fmla="*/ 4 h 1145"/>
                  <a:gd name="T60" fmla="*/ 2 w 1015"/>
                  <a:gd name="T61" fmla="*/ 4 h 1145"/>
                  <a:gd name="T62" fmla="*/ 2 w 1015"/>
                  <a:gd name="T63" fmla="*/ 4 h 1145"/>
                  <a:gd name="T64" fmla="*/ 2 w 1015"/>
                  <a:gd name="T65" fmla="*/ 4 h 1145"/>
                  <a:gd name="T66" fmla="*/ 2 w 1015"/>
                  <a:gd name="T67" fmla="*/ 4 h 1145"/>
                  <a:gd name="T68" fmla="*/ 2 w 1015"/>
                  <a:gd name="T69" fmla="*/ 4 h 1145"/>
                  <a:gd name="T70" fmla="*/ 2 w 1015"/>
                  <a:gd name="T71" fmla="*/ 4 h 1145"/>
                  <a:gd name="T72" fmla="*/ 2 w 1015"/>
                  <a:gd name="T73" fmla="*/ 4 h 1145"/>
                  <a:gd name="T74" fmla="*/ 2 w 1015"/>
                  <a:gd name="T75" fmla="*/ 4 h 1145"/>
                  <a:gd name="T76" fmla="*/ 2 w 1015"/>
                  <a:gd name="T77" fmla="*/ 4 h 1145"/>
                  <a:gd name="T78" fmla="*/ 3 w 1015"/>
                  <a:gd name="T79" fmla="*/ 4 h 1145"/>
                  <a:gd name="T80" fmla="*/ 3 w 1015"/>
                  <a:gd name="T81" fmla="*/ 4 h 1145"/>
                  <a:gd name="T82" fmla="*/ 3 w 1015"/>
                  <a:gd name="T83" fmla="*/ 4 h 1145"/>
                  <a:gd name="T84" fmla="*/ 3 w 1015"/>
                  <a:gd name="T85" fmla="*/ 4 h 1145"/>
                  <a:gd name="T86" fmla="*/ 3 w 1015"/>
                  <a:gd name="T87" fmla="*/ 4 h 1145"/>
                  <a:gd name="T88" fmla="*/ 3 w 1015"/>
                  <a:gd name="T89" fmla="*/ 4 h 1145"/>
                  <a:gd name="T90" fmla="*/ 3 w 1015"/>
                  <a:gd name="T91" fmla="*/ 4 h 1145"/>
                  <a:gd name="T92" fmla="*/ 1 w 1015"/>
                  <a:gd name="T93" fmla="*/ 5 h 1145"/>
                  <a:gd name="T94" fmla="*/ 0 w 1015"/>
                  <a:gd name="T95" fmla="*/ 4 h 1145"/>
                  <a:gd name="T96" fmla="*/ 4 w 1015"/>
                  <a:gd name="T97" fmla="*/ 5 h 1145"/>
                  <a:gd name="T98" fmla="*/ 4 w 1015"/>
                  <a:gd name="T99" fmla="*/ 3 h 1145"/>
                  <a:gd name="T100" fmla="*/ 4 w 1015"/>
                  <a:gd name="T101" fmla="*/ 3 h 1145"/>
                  <a:gd name="T102" fmla="*/ 4 w 1015"/>
                  <a:gd name="T103" fmla="*/ 3 h 1145"/>
                  <a:gd name="T104" fmla="*/ 4 w 1015"/>
                  <a:gd name="T105" fmla="*/ 3 h 1145"/>
                  <a:gd name="T106" fmla="*/ 4 w 1015"/>
                  <a:gd name="T107" fmla="*/ 2 h 1145"/>
                  <a:gd name="T108" fmla="*/ 4 w 1015"/>
                  <a:gd name="T109" fmla="*/ 2 h 1145"/>
                  <a:gd name="T110" fmla="*/ 4 w 1015"/>
                  <a:gd name="T111" fmla="*/ 2 h 1145"/>
                  <a:gd name="T112" fmla="*/ 4 w 1015"/>
                  <a:gd name="T113" fmla="*/ 2 h 1145"/>
                  <a:gd name="T114" fmla="*/ 4 w 1015"/>
                  <a:gd name="T115" fmla="*/ 1 h 114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015"/>
                  <a:gd name="T175" fmla="*/ 0 h 1145"/>
                  <a:gd name="T176" fmla="*/ 1015 w 1015"/>
                  <a:gd name="T177" fmla="*/ 1145 h 114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015" h="1145">
                    <a:moveTo>
                      <a:pt x="809" y="207"/>
                    </a:moveTo>
                    <a:lnTo>
                      <a:pt x="784" y="183"/>
                    </a:lnTo>
                    <a:lnTo>
                      <a:pt x="758" y="160"/>
                    </a:lnTo>
                    <a:lnTo>
                      <a:pt x="730" y="138"/>
                    </a:lnTo>
                    <a:lnTo>
                      <a:pt x="701" y="119"/>
                    </a:lnTo>
                    <a:lnTo>
                      <a:pt x="672" y="100"/>
                    </a:lnTo>
                    <a:lnTo>
                      <a:pt x="642" y="83"/>
                    </a:lnTo>
                    <a:lnTo>
                      <a:pt x="611" y="68"/>
                    </a:lnTo>
                    <a:lnTo>
                      <a:pt x="580" y="53"/>
                    </a:lnTo>
                    <a:lnTo>
                      <a:pt x="548" y="41"/>
                    </a:lnTo>
                    <a:lnTo>
                      <a:pt x="516" y="30"/>
                    </a:lnTo>
                    <a:lnTo>
                      <a:pt x="482" y="21"/>
                    </a:lnTo>
                    <a:lnTo>
                      <a:pt x="449" y="14"/>
                    </a:lnTo>
                    <a:lnTo>
                      <a:pt x="414" y="8"/>
                    </a:lnTo>
                    <a:lnTo>
                      <a:pt x="380" y="3"/>
                    </a:lnTo>
                    <a:lnTo>
                      <a:pt x="345" y="1"/>
                    </a:lnTo>
                    <a:lnTo>
                      <a:pt x="310" y="0"/>
                    </a:lnTo>
                    <a:lnTo>
                      <a:pt x="0" y="0"/>
                    </a:lnTo>
                    <a:lnTo>
                      <a:pt x="0" y="729"/>
                    </a:lnTo>
                    <a:lnTo>
                      <a:pt x="112" y="729"/>
                    </a:lnTo>
                    <a:lnTo>
                      <a:pt x="112" y="113"/>
                    </a:lnTo>
                    <a:lnTo>
                      <a:pt x="310" y="113"/>
                    </a:lnTo>
                    <a:lnTo>
                      <a:pt x="340" y="114"/>
                    </a:lnTo>
                    <a:lnTo>
                      <a:pt x="368" y="115"/>
                    </a:lnTo>
                    <a:lnTo>
                      <a:pt x="397" y="120"/>
                    </a:lnTo>
                    <a:lnTo>
                      <a:pt x="426" y="124"/>
                    </a:lnTo>
                    <a:lnTo>
                      <a:pt x="455" y="130"/>
                    </a:lnTo>
                    <a:lnTo>
                      <a:pt x="482" y="138"/>
                    </a:lnTo>
                    <a:lnTo>
                      <a:pt x="510" y="147"/>
                    </a:lnTo>
                    <a:lnTo>
                      <a:pt x="537" y="158"/>
                    </a:lnTo>
                    <a:lnTo>
                      <a:pt x="563" y="169"/>
                    </a:lnTo>
                    <a:lnTo>
                      <a:pt x="588" y="182"/>
                    </a:lnTo>
                    <a:lnTo>
                      <a:pt x="614" y="197"/>
                    </a:lnTo>
                    <a:lnTo>
                      <a:pt x="638" y="212"/>
                    </a:lnTo>
                    <a:lnTo>
                      <a:pt x="662" y="229"/>
                    </a:lnTo>
                    <a:lnTo>
                      <a:pt x="685" y="246"/>
                    </a:lnTo>
                    <a:lnTo>
                      <a:pt x="707" y="266"/>
                    </a:lnTo>
                    <a:lnTo>
                      <a:pt x="729" y="287"/>
                    </a:lnTo>
                    <a:lnTo>
                      <a:pt x="764" y="325"/>
                    </a:lnTo>
                    <a:lnTo>
                      <a:pt x="796" y="366"/>
                    </a:lnTo>
                    <a:lnTo>
                      <a:pt x="823" y="409"/>
                    </a:lnTo>
                    <a:lnTo>
                      <a:pt x="847" y="454"/>
                    </a:lnTo>
                    <a:lnTo>
                      <a:pt x="867" y="501"/>
                    </a:lnTo>
                    <a:lnTo>
                      <a:pt x="882" y="549"/>
                    </a:lnTo>
                    <a:lnTo>
                      <a:pt x="893" y="599"/>
                    </a:lnTo>
                    <a:lnTo>
                      <a:pt x="900" y="650"/>
                    </a:lnTo>
                    <a:lnTo>
                      <a:pt x="694" y="650"/>
                    </a:lnTo>
                    <a:lnTo>
                      <a:pt x="694" y="727"/>
                    </a:lnTo>
                    <a:lnTo>
                      <a:pt x="671" y="726"/>
                    </a:lnTo>
                    <a:lnTo>
                      <a:pt x="649" y="727"/>
                    </a:lnTo>
                    <a:lnTo>
                      <a:pt x="626" y="729"/>
                    </a:lnTo>
                    <a:lnTo>
                      <a:pt x="604" y="733"/>
                    </a:lnTo>
                    <a:lnTo>
                      <a:pt x="583" y="737"/>
                    </a:lnTo>
                    <a:lnTo>
                      <a:pt x="561" y="744"/>
                    </a:lnTo>
                    <a:lnTo>
                      <a:pt x="540" y="751"/>
                    </a:lnTo>
                    <a:lnTo>
                      <a:pt x="519" y="760"/>
                    </a:lnTo>
                    <a:lnTo>
                      <a:pt x="500" y="771"/>
                    </a:lnTo>
                    <a:lnTo>
                      <a:pt x="480" y="782"/>
                    </a:lnTo>
                    <a:lnTo>
                      <a:pt x="462" y="795"/>
                    </a:lnTo>
                    <a:lnTo>
                      <a:pt x="444" y="809"/>
                    </a:lnTo>
                    <a:lnTo>
                      <a:pt x="427" y="824"/>
                    </a:lnTo>
                    <a:lnTo>
                      <a:pt x="411" y="840"/>
                    </a:lnTo>
                    <a:lnTo>
                      <a:pt x="396" y="857"/>
                    </a:lnTo>
                    <a:lnTo>
                      <a:pt x="382" y="875"/>
                    </a:lnTo>
                    <a:lnTo>
                      <a:pt x="373" y="896"/>
                    </a:lnTo>
                    <a:lnTo>
                      <a:pt x="373" y="918"/>
                    </a:lnTo>
                    <a:lnTo>
                      <a:pt x="381" y="938"/>
                    </a:lnTo>
                    <a:lnTo>
                      <a:pt x="396" y="954"/>
                    </a:lnTo>
                    <a:lnTo>
                      <a:pt x="406" y="960"/>
                    </a:lnTo>
                    <a:lnTo>
                      <a:pt x="417" y="963"/>
                    </a:lnTo>
                    <a:lnTo>
                      <a:pt x="427" y="964"/>
                    </a:lnTo>
                    <a:lnTo>
                      <a:pt x="439" y="964"/>
                    </a:lnTo>
                    <a:lnTo>
                      <a:pt x="449" y="961"/>
                    </a:lnTo>
                    <a:lnTo>
                      <a:pt x="458" y="956"/>
                    </a:lnTo>
                    <a:lnTo>
                      <a:pt x="467" y="949"/>
                    </a:lnTo>
                    <a:lnTo>
                      <a:pt x="474" y="941"/>
                    </a:lnTo>
                    <a:lnTo>
                      <a:pt x="485" y="928"/>
                    </a:lnTo>
                    <a:lnTo>
                      <a:pt x="495" y="916"/>
                    </a:lnTo>
                    <a:lnTo>
                      <a:pt x="507" y="904"/>
                    </a:lnTo>
                    <a:lnTo>
                      <a:pt x="518" y="894"/>
                    </a:lnTo>
                    <a:lnTo>
                      <a:pt x="531" y="885"/>
                    </a:lnTo>
                    <a:lnTo>
                      <a:pt x="543" y="875"/>
                    </a:lnTo>
                    <a:lnTo>
                      <a:pt x="557" y="869"/>
                    </a:lnTo>
                    <a:lnTo>
                      <a:pt x="571" y="862"/>
                    </a:lnTo>
                    <a:lnTo>
                      <a:pt x="585" y="855"/>
                    </a:lnTo>
                    <a:lnTo>
                      <a:pt x="600" y="850"/>
                    </a:lnTo>
                    <a:lnTo>
                      <a:pt x="615" y="847"/>
                    </a:lnTo>
                    <a:lnTo>
                      <a:pt x="631" y="843"/>
                    </a:lnTo>
                    <a:lnTo>
                      <a:pt x="646" y="841"/>
                    </a:lnTo>
                    <a:lnTo>
                      <a:pt x="662" y="840"/>
                    </a:lnTo>
                    <a:lnTo>
                      <a:pt x="678" y="840"/>
                    </a:lnTo>
                    <a:lnTo>
                      <a:pt x="694" y="841"/>
                    </a:lnTo>
                    <a:lnTo>
                      <a:pt x="694" y="1032"/>
                    </a:lnTo>
                    <a:lnTo>
                      <a:pt x="112" y="1032"/>
                    </a:lnTo>
                    <a:lnTo>
                      <a:pt x="112" y="769"/>
                    </a:lnTo>
                    <a:lnTo>
                      <a:pt x="0" y="802"/>
                    </a:lnTo>
                    <a:lnTo>
                      <a:pt x="0" y="1145"/>
                    </a:lnTo>
                    <a:lnTo>
                      <a:pt x="807" y="1145"/>
                    </a:lnTo>
                    <a:lnTo>
                      <a:pt x="807" y="763"/>
                    </a:lnTo>
                    <a:lnTo>
                      <a:pt x="1015" y="763"/>
                    </a:lnTo>
                    <a:lnTo>
                      <a:pt x="1015" y="706"/>
                    </a:lnTo>
                    <a:lnTo>
                      <a:pt x="1014" y="670"/>
                    </a:lnTo>
                    <a:lnTo>
                      <a:pt x="1012" y="636"/>
                    </a:lnTo>
                    <a:lnTo>
                      <a:pt x="1007" y="601"/>
                    </a:lnTo>
                    <a:lnTo>
                      <a:pt x="1002" y="567"/>
                    </a:lnTo>
                    <a:lnTo>
                      <a:pt x="995" y="533"/>
                    </a:lnTo>
                    <a:lnTo>
                      <a:pt x="986" y="500"/>
                    </a:lnTo>
                    <a:lnTo>
                      <a:pt x="974" y="468"/>
                    </a:lnTo>
                    <a:lnTo>
                      <a:pt x="963" y="435"/>
                    </a:lnTo>
                    <a:lnTo>
                      <a:pt x="949" y="404"/>
                    </a:lnTo>
                    <a:lnTo>
                      <a:pt x="933" y="373"/>
                    </a:lnTo>
                    <a:lnTo>
                      <a:pt x="915" y="343"/>
                    </a:lnTo>
                    <a:lnTo>
                      <a:pt x="897" y="314"/>
                    </a:lnTo>
                    <a:lnTo>
                      <a:pt x="877" y="287"/>
                    </a:lnTo>
                    <a:lnTo>
                      <a:pt x="857" y="259"/>
                    </a:lnTo>
                    <a:lnTo>
                      <a:pt x="834" y="233"/>
                    </a:lnTo>
                    <a:lnTo>
                      <a:pt x="809" y="207"/>
                    </a:lnTo>
                    <a:close/>
                  </a:path>
                </a:pathLst>
              </a:custGeom>
              <a:solidFill>
                <a:srgbClr val="000000"/>
              </a:solidFill>
              <a:ln w="9525">
                <a:noFill/>
                <a:round/>
                <a:headEnd/>
                <a:tailEnd/>
              </a:ln>
            </p:spPr>
            <p:txBody>
              <a:bodyPr/>
              <a:lstStyle/>
              <a:p>
                <a:endParaRPr lang="en-US"/>
              </a:p>
            </p:txBody>
          </p:sp>
          <p:sp>
            <p:nvSpPr>
              <p:cNvPr id="32786" name="Freeform 19"/>
              <p:cNvSpPr>
                <a:spLocks/>
              </p:cNvSpPr>
              <p:nvPr/>
            </p:nvSpPr>
            <p:spPr bwMode="auto">
              <a:xfrm>
                <a:off x="4746" y="767"/>
                <a:ext cx="246" cy="247"/>
              </a:xfrm>
              <a:custGeom>
                <a:avLst/>
                <a:gdLst>
                  <a:gd name="T0" fmla="*/ 1 w 493"/>
                  <a:gd name="T1" fmla="*/ 2 h 494"/>
                  <a:gd name="T2" fmla="*/ 1 w 493"/>
                  <a:gd name="T3" fmla="*/ 2 h 494"/>
                  <a:gd name="T4" fmla="*/ 1 w 493"/>
                  <a:gd name="T5" fmla="*/ 2 h 494"/>
                  <a:gd name="T6" fmla="*/ 1 w 493"/>
                  <a:gd name="T7" fmla="*/ 2 h 494"/>
                  <a:gd name="T8" fmla="*/ 1 w 493"/>
                  <a:gd name="T9" fmla="*/ 2 h 494"/>
                  <a:gd name="T10" fmla="*/ 1 w 493"/>
                  <a:gd name="T11" fmla="*/ 2 h 494"/>
                  <a:gd name="T12" fmla="*/ 1 w 493"/>
                  <a:gd name="T13" fmla="*/ 2 h 494"/>
                  <a:gd name="T14" fmla="*/ 1 w 493"/>
                  <a:gd name="T15" fmla="*/ 2 h 494"/>
                  <a:gd name="T16" fmla="*/ 1 w 493"/>
                  <a:gd name="T17" fmla="*/ 1 h 494"/>
                  <a:gd name="T18" fmla="*/ 1 w 493"/>
                  <a:gd name="T19" fmla="*/ 1 h 494"/>
                  <a:gd name="T20" fmla="*/ 1 w 493"/>
                  <a:gd name="T21" fmla="*/ 1 h 494"/>
                  <a:gd name="T22" fmla="*/ 1 w 493"/>
                  <a:gd name="T23" fmla="*/ 1 h 494"/>
                  <a:gd name="T24" fmla="*/ 1 w 493"/>
                  <a:gd name="T25" fmla="*/ 1 h 494"/>
                  <a:gd name="T26" fmla="*/ 1 w 493"/>
                  <a:gd name="T27" fmla="*/ 1 h 494"/>
                  <a:gd name="T28" fmla="*/ 1 w 493"/>
                  <a:gd name="T29" fmla="*/ 1 h 494"/>
                  <a:gd name="T30" fmla="*/ 1 w 493"/>
                  <a:gd name="T31" fmla="*/ 1 h 494"/>
                  <a:gd name="T32" fmla="*/ 0 w 493"/>
                  <a:gd name="T33" fmla="*/ 1 h 494"/>
                  <a:gd name="T34" fmla="*/ 0 w 493"/>
                  <a:gd name="T35" fmla="*/ 1 h 494"/>
                  <a:gd name="T36" fmla="*/ 0 w 493"/>
                  <a:gd name="T37" fmla="*/ 1 h 494"/>
                  <a:gd name="T38" fmla="*/ 0 w 493"/>
                  <a:gd name="T39" fmla="*/ 1 h 494"/>
                  <a:gd name="T40" fmla="*/ 0 w 493"/>
                  <a:gd name="T41" fmla="*/ 1 h 494"/>
                  <a:gd name="T42" fmla="*/ 0 w 493"/>
                  <a:gd name="T43" fmla="*/ 1 h 494"/>
                  <a:gd name="T44" fmla="*/ 0 w 493"/>
                  <a:gd name="T45" fmla="*/ 1 h 494"/>
                  <a:gd name="T46" fmla="*/ 0 w 493"/>
                  <a:gd name="T47" fmla="*/ 1 h 494"/>
                  <a:gd name="T48" fmla="*/ 0 w 493"/>
                  <a:gd name="T49" fmla="*/ 2 h 494"/>
                  <a:gd name="T50" fmla="*/ 0 w 493"/>
                  <a:gd name="T51" fmla="*/ 2 h 494"/>
                  <a:gd name="T52" fmla="*/ 0 w 493"/>
                  <a:gd name="T53" fmla="*/ 2 h 494"/>
                  <a:gd name="T54" fmla="*/ 0 w 493"/>
                  <a:gd name="T55" fmla="*/ 2 h 494"/>
                  <a:gd name="T56" fmla="*/ 0 w 493"/>
                  <a:gd name="T57" fmla="*/ 2 h 494"/>
                  <a:gd name="T58" fmla="*/ 0 w 493"/>
                  <a:gd name="T59" fmla="*/ 2 h 494"/>
                  <a:gd name="T60" fmla="*/ 0 w 493"/>
                  <a:gd name="T61" fmla="*/ 2 h 494"/>
                  <a:gd name="T62" fmla="*/ 0 w 493"/>
                  <a:gd name="T63" fmla="*/ 2 h 49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93"/>
                  <a:gd name="T97" fmla="*/ 0 h 494"/>
                  <a:gd name="T98" fmla="*/ 493 w 493"/>
                  <a:gd name="T99" fmla="*/ 494 h 49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93" h="494">
                    <a:moveTo>
                      <a:pt x="247" y="494"/>
                    </a:moveTo>
                    <a:lnTo>
                      <a:pt x="272" y="492"/>
                    </a:lnTo>
                    <a:lnTo>
                      <a:pt x="295" y="489"/>
                    </a:lnTo>
                    <a:lnTo>
                      <a:pt x="319" y="483"/>
                    </a:lnTo>
                    <a:lnTo>
                      <a:pt x="341" y="475"/>
                    </a:lnTo>
                    <a:lnTo>
                      <a:pt x="363" y="465"/>
                    </a:lnTo>
                    <a:lnTo>
                      <a:pt x="384" y="452"/>
                    </a:lnTo>
                    <a:lnTo>
                      <a:pt x="403" y="437"/>
                    </a:lnTo>
                    <a:lnTo>
                      <a:pt x="422" y="421"/>
                    </a:lnTo>
                    <a:lnTo>
                      <a:pt x="438" y="403"/>
                    </a:lnTo>
                    <a:lnTo>
                      <a:pt x="453" y="384"/>
                    </a:lnTo>
                    <a:lnTo>
                      <a:pt x="464" y="363"/>
                    </a:lnTo>
                    <a:lnTo>
                      <a:pt x="475" y="341"/>
                    </a:lnTo>
                    <a:lnTo>
                      <a:pt x="483" y="318"/>
                    </a:lnTo>
                    <a:lnTo>
                      <a:pt x="488" y="295"/>
                    </a:lnTo>
                    <a:lnTo>
                      <a:pt x="492" y="271"/>
                    </a:lnTo>
                    <a:lnTo>
                      <a:pt x="493" y="247"/>
                    </a:lnTo>
                    <a:lnTo>
                      <a:pt x="492" y="223"/>
                    </a:lnTo>
                    <a:lnTo>
                      <a:pt x="488" y="199"/>
                    </a:lnTo>
                    <a:lnTo>
                      <a:pt x="483" y="176"/>
                    </a:lnTo>
                    <a:lnTo>
                      <a:pt x="475" y="153"/>
                    </a:lnTo>
                    <a:lnTo>
                      <a:pt x="464" y="131"/>
                    </a:lnTo>
                    <a:lnTo>
                      <a:pt x="453" y="110"/>
                    </a:lnTo>
                    <a:lnTo>
                      <a:pt x="438" y="91"/>
                    </a:lnTo>
                    <a:lnTo>
                      <a:pt x="422" y="73"/>
                    </a:lnTo>
                    <a:lnTo>
                      <a:pt x="403" y="57"/>
                    </a:lnTo>
                    <a:lnTo>
                      <a:pt x="384" y="42"/>
                    </a:lnTo>
                    <a:lnTo>
                      <a:pt x="363" y="29"/>
                    </a:lnTo>
                    <a:lnTo>
                      <a:pt x="341" y="19"/>
                    </a:lnTo>
                    <a:lnTo>
                      <a:pt x="319" y="11"/>
                    </a:lnTo>
                    <a:lnTo>
                      <a:pt x="295" y="5"/>
                    </a:lnTo>
                    <a:lnTo>
                      <a:pt x="272" y="2"/>
                    </a:lnTo>
                    <a:lnTo>
                      <a:pt x="247" y="0"/>
                    </a:lnTo>
                    <a:lnTo>
                      <a:pt x="221" y="2"/>
                    </a:lnTo>
                    <a:lnTo>
                      <a:pt x="197" y="5"/>
                    </a:lnTo>
                    <a:lnTo>
                      <a:pt x="173" y="12"/>
                    </a:lnTo>
                    <a:lnTo>
                      <a:pt x="151" y="20"/>
                    </a:lnTo>
                    <a:lnTo>
                      <a:pt x="129" y="30"/>
                    </a:lnTo>
                    <a:lnTo>
                      <a:pt x="108" y="43"/>
                    </a:lnTo>
                    <a:lnTo>
                      <a:pt x="90" y="57"/>
                    </a:lnTo>
                    <a:lnTo>
                      <a:pt x="73" y="73"/>
                    </a:lnTo>
                    <a:lnTo>
                      <a:pt x="57" y="90"/>
                    </a:lnTo>
                    <a:lnTo>
                      <a:pt x="43" y="109"/>
                    </a:lnTo>
                    <a:lnTo>
                      <a:pt x="30" y="129"/>
                    </a:lnTo>
                    <a:lnTo>
                      <a:pt x="20" y="151"/>
                    </a:lnTo>
                    <a:lnTo>
                      <a:pt x="12" y="173"/>
                    </a:lnTo>
                    <a:lnTo>
                      <a:pt x="5" y="197"/>
                    </a:lnTo>
                    <a:lnTo>
                      <a:pt x="1" y="222"/>
                    </a:lnTo>
                    <a:lnTo>
                      <a:pt x="0" y="247"/>
                    </a:lnTo>
                    <a:lnTo>
                      <a:pt x="1" y="271"/>
                    </a:lnTo>
                    <a:lnTo>
                      <a:pt x="5" y="295"/>
                    </a:lnTo>
                    <a:lnTo>
                      <a:pt x="11" y="318"/>
                    </a:lnTo>
                    <a:lnTo>
                      <a:pt x="20" y="341"/>
                    </a:lnTo>
                    <a:lnTo>
                      <a:pt x="29" y="363"/>
                    </a:lnTo>
                    <a:lnTo>
                      <a:pt x="42" y="384"/>
                    </a:lnTo>
                    <a:lnTo>
                      <a:pt x="57" y="403"/>
                    </a:lnTo>
                    <a:lnTo>
                      <a:pt x="73" y="421"/>
                    </a:lnTo>
                    <a:lnTo>
                      <a:pt x="91" y="437"/>
                    </a:lnTo>
                    <a:lnTo>
                      <a:pt x="110" y="452"/>
                    </a:lnTo>
                    <a:lnTo>
                      <a:pt x="130" y="465"/>
                    </a:lnTo>
                    <a:lnTo>
                      <a:pt x="152" y="475"/>
                    </a:lnTo>
                    <a:lnTo>
                      <a:pt x="175" y="483"/>
                    </a:lnTo>
                    <a:lnTo>
                      <a:pt x="198" y="489"/>
                    </a:lnTo>
                    <a:lnTo>
                      <a:pt x="222" y="492"/>
                    </a:lnTo>
                    <a:lnTo>
                      <a:pt x="247" y="494"/>
                    </a:lnTo>
                    <a:close/>
                  </a:path>
                </a:pathLst>
              </a:custGeom>
              <a:solidFill>
                <a:srgbClr val="000000"/>
              </a:solidFill>
              <a:ln w="9525">
                <a:noFill/>
                <a:round/>
                <a:headEnd/>
                <a:tailEnd/>
              </a:ln>
            </p:spPr>
            <p:txBody>
              <a:bodyPr/>
              <a:lstStyle/>
              <a:p>
                <a:endParaRPr lang="en-US"/>
              </a:p>
            </p:txBody>
          </p:sp>
          <p:sp>
            <p:nvSpPr>
              <p:cNvPr id="32787" name="Freeform 20"/>
              <p:cNvSpPr>
                <a:spLocks/>
              </p:cNvSpPr>
              <p:nvPr/>
            </p:nvSpPr>
            <p:spPr bwMode="auto">
              <a:xfrm>
                <a:off x="4810" y="831"/>
                <a:ext cx="119" cy="119"/>
              </a:xfrm>
              <a:custGeom>
                <a:avLst/>
                <a:gdLst>
                  <a:gd name="T0" fmla="*/ 0 w 238"/>
                  <a:gd name="T1" fmla="*/ 0 h 240"/>
                  <a:gd name="T2" fmla="*/ 0 w 238"/>
                  <a:gd name="T3" fmla="*/ 0 h 240"/>
                  <a:gd name="T4" fmla="*/ 1 w 238"/>
                  <a:gd name="T5" fmla="*/ 0 h 240"/>
                  <a:gd name="T6" fmla="*/ 1 w 238"/>
                  <a:gd name="T7" fmla="*/ 0 h 240"/>
                  <a:gd name="T8" fmla="*/ 1 w 238"/>
                  <a:gd name="T9" fmla="*/ 0 h 240"/>
                  <a:gd name="T10" fmla="*/ 1 w 238"/>
                  <a:gd name="T11" fmla="*/ 0 h 240"/>
                  <a:gd name="T12" fmla="*/ 1 w 238"/>
                  <a:gd name="T13" fmla="*/ 0 h 240"/>
                  <a:gd name="T14" fmla="*/ 1 w 238"/>
                  <a:gd name="T15" fmla="*/ 0 h 240"/>
                  <a:gd name="T16" fmla="*/ 1 w 238"/>
                  <a:gd name="T17" fmla="*/ 0 h 240"/>
                  <a:gd name="T18" fmla="*/ 1 w 238"/>
                  <a:gd name="T19" fmla="*/ 0 h 240"/>
                  <a:gd name="T20" fmla="*/ 1 w 238"/>
                  <a:gd name="T21" fmla="*/ 0 h 240"/>
                  <a:gd name="T22" fmla="*/ 1 w 238"/>
                  <a:gd name="T23" fmla="*/ 0 h 240"/>
                  <a:gd name="T24" fmla="*/ 1 w 238"/>
                  <a:gd name="T25" fmla="*/ 0 h 240"/>
                  <a:gd name="T26" fmla="*/ 1 w 238"/>
                  <a:gd name="T27" fmla="*/ 0 h 240"/>
                  <a:gd name="T28" fmla="*/ 1 w 238"/>
                  <a:gd name="T29" fmla="*/ 0 h 240"/>
                  <a:gd name="T30" fmla="*/ 1 w 238"/>
                  <a:gd name="T31" fmla="*/ 0 h 240"/>
                  <a:gd name="T32" fmla="*/ 1 w 238"/>
                  <a:gd name="T33" fmla="*/ 0 h 240"/>
                  <a:gd name="T34" fmla="*/ 1 w 238"/>
                  <a:gd name="T35" fmla="*/ 0 h 240"/>
                  <a:gd name="T36" fmla="*/ 1 w 238"/>
                  <a:gd name="T37" fmla="*/ 0 h 240"/>
                  <a:gd name="T38" fmla="*/ 1 w 238"/>
                  <a:gd name="T39" fmla="*/ 0 h 240"/>
                  <a:gd name="T40" fmla="*/ 1 w 238"/>
                  <a:gd name="T41" fmla="*/ 0 h 240"/>
                  <a:gd name="T42" fmla="*/ 1 w 238"/>
                  <a:gd name="T43" fmla="*/ 0 h 240"/>
                  <a:gd name="T44" fmla="*/ 1 w 238"/>
                  <a:gd name="T45" fmla="*/ 0 h 240"/>
                  <a:gd name="T46" fmla="*/ 1 w 238"/>
                  <a:gd name="T47" fmla="*/ 0 h 240"/>
                  <a:gd name="T48" fmla="*/ 1 w 238"/>
                  <a:gd name="T49" fmla="*/ 0 h 240"/>
                  <a:gd name="T50" fmla="*/ 1 w 238"/>
                  <a:gd name="T51" fmla="*/ 0 h 240"/>
                  <a:gd name="T52" fmla="*/ 1 w 238"/>
                  <a:gd name="T53" fmla="*/ 0 h 240"/>
                  <a:gd name="T54" fmla="*/ 1 w 238"/>
                  <a:gd name="T55" fmla="*/ 0 h 240"/>
                  <a:gd name="T56" fmla="*/ 1 w 238"/>
                  <a:gd name="T57" fmla="*/ 0 h 240"/>
                  <a:gd name="T58" fmla="*/ 1 w 238"/>
                  <a:gd name="T59" fmla="*/ 0 h 240"/>
                  <a:gd name="T60" fmla="*/ 1 w 238"/>
                  <a:gd name="T61" fmla="*/ 0 h 240"/>
                  <a:gd name="T62" fmla="*/ 1 w 238"/>
                  <a:gd name="T63" fmla="*/ 0 h 240"/>
                  <a:gd name="T64" fmla="*/ 1 w 238"/>
                  <a:gd name="T65" fmla="*/ 0 h 240"/>
                  <a:gd name="T66" fmla="*/ 1 w 238"/>
                  <a:gd name="T67" fmla="*/ 0 h 240"/>
                  <a:gd name="T68" fmla="*/ 1 w 238"/>
                  <a:gd name="T69" fmla="*/ 0 h 240"/>
                  <a:gd name="T70" fmla="*/ 1 w 238"/>
                  <a:gd name="T71" fmla="*/ 0 h 240"/>
                  <a:gd name="T72" fmla="*/ 1 w 238"/>
                  <a:gd name="T73" fmla="*/ 0 h 240"/>
                  <a:gd name="T74" fmla="*/ 1 w 238"/>
                  <a:gd name="T75" fmla="*/ 0 h 240"/>
                  <a:gd name="T76" fmla="*/ 1 w 238"/>
                  <a:gd name="T77" fmla="*/ 0 h 240"/>
                  <a:gd name="T78" fmla="*/ 1 w 238"/>
                  <a:gd name="T79" fmla="*/ 0 h 240"/>
                  <a:gd name="T80" fmla="*/ 1 w 238"/>
                  <a:gd name="T81" fmla="*/ 0 h 240"/>
                  <a:gd name="T82" fmla="*/ 1 w 238"/>
                  <a:gd name="T83" fmla="*/ 0 h 240"/>
                  <a:gd name="T84" fmla="*/ 1 w 238"/>
                  <a:gd name="T85" fmla="*/ 0 h 240"/>
                  <a:gd name="T86" fmla="*/ 1 w 238"/>
                  <a:gd name="T87" fmla="*/ 0 h 240"/>
                  <a:gd name="T88" fmla="*/ 1 w 238"/>
                  <a:gd name="T89" fmla="*/ 0 h 240"/>
                  <a:gd name="T90" fmla="*/ 1 w 238"/>
                  <a:gd name="T91" fmla="*/ 0 h 240"/>
                  <a:gd name="T92" fmla="*/ 1 w 238"/>
                  <a:gd name="T93" fmla="*/ 0 h 240"/>
                  <a:gd name="T94" fmla="*/ 1 w 238"/>
                  <a:gd name="T95" fmla="*/ 0 h 240"/>
                  <a:gd name="T96" fmla="*/ 1 w 238"/>
                  <a:gd name="T97" fmla="*/ 0 h 240"/>
                  <a:gd name="T98" fmla="*/ 1 w 238"/>
                  <a:gd name="T99" fmla="*/ 0 h 240"/>
                  <a:gd name="T100" fmla="*/ 1 w 238"/>
                  <a:gd name="T101" fmla="*/ 0 h 240"/>
                  <a:gd name="T102" fmla="*/ 1 w 238"/>
                  <a:gd name="T103" fmla="*/ 0 h 240"/>
                  <a:gd name="T104" fmla="*/ 1 w 238"/>
                  <a:gd name="T105" fmla="*/ 0 h 240"/>
                  <a:gd name="T106" fmla="*/ 1 w 238"/>
                  <a:gd name="T107" fmla="*/ 0 h 240"/>
                  <a:gd name="T108" fmla="*/ 1 w 238"/>
                  <a:gd name="T109" fmla="*/ 0 h 240"/>
                  <a:gd name="T110" fmla="*/ 0 w 238"/>
                  <a:gd name="T111" fmla="*/ 0 h 240"/>
                  <a:gd name="T112" fmla="*/ 0 w 238"/>
                  <a:gd name="T113" fmla="*/ 0 h 2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38"/>
                  <a:gd name="T172" fmla="*/ 0 h 240"/>
                  <a:gd name="T173" fmla="*/ 238 w 238"/>
                  <a:gd name="T174" fmla="*/ 240 h 2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38" h="240">
                    <a:moveTo>
                      <a:pt x="0" y="120"/>
                    </a:moveTo>
                    <a:lnTo>
                      <a:pt x="0" y="108"/>
                    </a:lnTo>
                    <a:lnTo>
                      <a:pt x="2" y="96"/>
                    </a:lnTo>
                    <a:lnTo>
                      <a:pt x="5" y="85"/>
                    </a:lnTo>
                    <a:lnTo>
                      <a:pt x="9" y="74"/>
                    </a:lnTo>
                    <a:lnTo>
                      <a:pt x="14" y="64"/>
                    </a:lnTo>
                    <a:lnTo>
                      <a:pt x="20" y="53"/>
                    </a:lnTo>
                    <a:lnTo>
                      <a:pt x="27" y="44"/>
                    </a:lnTo>
                    <a:lnTo>
                      <a:pt x="35" y="36"/>
                    </a:lnTo>
                    <a:lnTo>
                      <a:pt x="44" y="28"/>
                    </a:lnTo>
                    <a:lnTo>
                      <a:pt x="53" y="21"/>
                    </a:lnTo>
                    <a:lnTo>
                      <a:pt x="63" y="14"/>
                    </a:lnTo>
                    <a:lnTo>
                      <a:pt x="74" y="9"/>
                    </a:lnTo>
                    <a:lnTo>
                      <a:pt x="84" y="6"/>
                    </a:lnTo>
                    <a:lnTo>
                      <a:pt x="96" y="2"/>
                    </a:lnTo>
                    <a:lnTo>
                      <a:pt x="107" y="1"/>
                    </a:lnTo>
                    <a:lnTo>
                      <a:pt x="119" y="0"/>
                    </a:lnTo>
                    <a:lnTo>
                      <a:pt x="130" y="1"/>
                    </a:lnTo>
                    <a:lnTo>
                      <a:pt x="143" y="2"/>
                    </a:lnTo>
                    <a:lnTo>
                      <a:pt x="153" y="6"/>
                    </a:lnTo>
                    <a:lnTo>
                      <a:pt x="165" y="9"/>
                    </a:lnTo>
                    <a:lnTo>
                      <a:pt x="175" y="14"/>
                    </a:lnTo>
                    <a:lnTo>
                      <a:pt x="185" y="21"/>
                    </a:lnTo>
                    <a:lnTo>
                      <a:pt x="195" y="28"/>
                    </a:lnTo>
                    <a:lnTo>
                      <a:pt x="204" y="36"/>
                    </a:lnTo>
                    <a:lnTo>
                      <a:pt x="212" y="44"/>
                    </a:lnTo>
                    <a:lnTo>
                      <a:pt x="219" y="53"/>
                    </a:lnTo>
                    <a:lnTo>
                      <a:pt x="225" y="64"/>
                    </a:lnTo>
                    <a:lnTo>
                      <a:pt x="229" y="74"/>
                    </a:lnTo>
                    <a:lnTo>
                      <a:pt x="234" y="85"/>
                    </a:lnTo>
                    <a:lnTo>
                      <a:pt x="236" y="96"/>
                    </a:lnTo>
                    <a:lnTo>
                      <a:pt x="237" y="108"/>
                    </a:lnTo>
                    <a:lnTo>
                      <a:pt x="238" y="120"/>
                    </a:lnTo>
                    <a:lnTo>
                      <a:pt x="236" y="144"/>
                    </a:lnTo>
                    <a:lnTo>
                      <a:pt x="229" y="166"/>
                    </a:lnTo>
                    <a:lnTo>
                      <a:pt x="218" y="187"/>
                    </a:lnTo>
                    <a:lnTo>
                      <a:pt x="204" y="204"/>
                    </a:lnTo>
                    <a:lnTo>
                      <a:pt x="185" y="219"/>
                    </a:lnTo>
                    <a:lnTo>
                      <a:pt x="166" y="231"/>
                    </a:lnTo>
                    <a:lnTo>
                      <a:pt x="143" y="237"/>
                    </a:lnTo>
                    <a:lnTo>
                      <a:pt x="119" y="240"/>
                    </a:lnTo>
                    <a:lnTo>
                      <a:pt x="107" y="239"/>
                    </a:lnTo>
                    <a:lnTo>
                      <a:pt x="96" y="237"/>
                    </a:lnTo>
                    <a:lnTo>
                      <a:pt x="84" y="234"/>
                    </a:lnTo>
                    <a:lnTo>
                      <a:pt x="74" y="231"/>
                    </a:lnTo>
                    <a:lnTo>
                      <a:pt x="63" y="226"/>
                    </a:lnTo>
                    <a:lnTo>
                      <a:pt x="53" y="219"/>
                    </a:lnTo>
                    <a:lnTo>
                      <a:pt x="44" y="212"/>
                    </a:lnTo>
                    <a:lnTo>
                      <a:pt x="35" y="204"/>
                    </a:lnTo>
                    <a:lnTo>
                      <a:pt x="27" y="196"/>
                    </a:lnTo>
                    <a:lnTo>
                      <a:pt x="20" y="187"/>
                    </a:lnTo>
                    <a:lnTo>
                      <a:pt x="14" y="176"/>
                    </a:lnTo>
                    <a:lnTo>
                      <a:pt x="9" y="166"/>
                    </a:lnTo>
                    <a:lnTo>
                      <a:pt x="5" y="155"/>
                    </a:lnTo>
                    <a:lnTo>
                      <a:pt x="2" y="144"/>
                    </a:lnTo>
                    <a:lnTo>
                      <a:pt x="0" y="132"/>
                    </a:lnTo>
                    <a:lnTo>
                      <a:pt x="0" y="120"/>
                    </a:lnTo>
                    <a:close/>
                  </a:path>
                </a:pathLst>
              </a:custGeom>
              <a:solidFill>
                <a:srgbClr val="FFFFFF"/>
              </a:solidFill>
              <a:ln w="9525">
                <a:noFill/>
                <a:round/>
                <a:headEnd/>
                <a:tailEnd/>
              </a:ln>
            </p:spPr>
            <p:txBody>
              <a:bodyPr/>
              <a:lstStyle/>
              <a:p>
                <a:endParaRPr lang="en-US"/>
              </a:p>
            </p:txBody>
          </p:sp>
          <p:sp>
            <p:nvSpPr>
              <p:cNvPr id="32788" name="Freeform 21"/>
              <p:cNvSpPr>
                <a:spLocks/>
              </p:cNvSpPr>
              <p:nvPr/>
            </p:nvSpPr>
            <p:spPr bwMode="auto">
              <a:xfrm>
                <a:off x="4550" y="767"/>
                <a:ext cx="247" cy="247"/>
              </a:xfrm>
              <a:custGeom>
                <a:avLst/>
                <a:gdLst>
                  <a:gd name="T0" fmla="*/ 2 w 493"/>
                  <a:gd name="T1" fmla="*/ 2 h 494"/>
                  <a:gd name="T2" fmla="*/ 2 w 493"/>
                  <a:gd name="T3" fmla="*/ 2 h 494"/>
                  <a:gd name="T4" fmla="*/ 2 w 493"/>
                  <a:gd name="T5" fmla="*/ 2 h 494"/>
                  <a:gd name="T6" fmla="*/ 2 w 493"/>
                  <a:gd name="T7" fmla="*/ 2 h 494"/>
                  <a:gd name="T8" fmla="*/ 2 w 493"/>
                  <a:gd name="T9" fmla="*/ 2 h 494"/>
                  <a:gd name="T10" fmla="*/ 2 w 493"/>
                  <a:gd name="T11" fmla="*/ 2 h 494"/>
                  <a:gd name="T12" fmla="*/ 2 w 493"/>
                  <a:gd name="T13" fmla="*/ 2 h 494"/>
                  <a:gd name="T14" fmla="*/ 2 w 493"/>
                  <a:gd name="T15" fmla="*/ 2 h 494"/>
                  <a:gd name="T16" fmla="*/ 2 w 493"/>
                  <a:gd name="T17" fmla="*/ 1 h 494"/>
                  <a:gd name="T18" fmla="*/ 2 w 493"/>
                  <a:gd name="T19" fmla="*/ 1 h 494"/>
                  <a:gd name="T20" fmla="*/ 2 w 493"/>
                  <a:gd name="T21" fmla="*/ 1 h 494"/>
                  <a:gd name="T22" fmla="*/ 2 w 493"/>
                  <a:gd name="T23" fmla="*/ 1 h 494"/>
                  <a:gd name="T24" fmla="*/ 2 w 493"/>
                  <a:gd name="T25" fmla="*/ 1 h 494"/>
                  <a:gd name="T26" fmla="*/ 2 w 493"/>
                  <a:gd name="T27" fmla="*/ 1 h 494"/>
                  <a:gd name="T28" fmla="*/ 2 w 493"/>
                  <a:gd name="T29" fmla="*/ 1 h 494"/>
                  <a:gd name="T30" fmla="*/ 2 w 493"/>
                  <a:gd name="T31" fmla="*/ 1 h 494"/>
                  <a:gd name="T32" fmla="*/ 1 w 493"/>
                  <a:gd name="T33" fmla="*/ 1 h 494"/>
                  <a:gd name="T34" fmla="*/ 1 w 493"/>
                  <a:gd name="T35" fmla="*/ 1 h 494"/>
                  <a:gd name="T36" fmla="*/ 1 w 493"/>
                  <a:gd name="T37" fmla="*/ 1 h 494"/>
                  <a:gd name="T38" fmla="*/ 1 w 493"/>
                  <a:gd name="T39" fmla="*/ 1 h 494"/>
                  <a:gd name="T40" fmla="*/ 1 w 493"/>
                  <a:gd name="T41" fmla="*/ 1 h 494"/>
                  <a:gd name="T42" fmla="*/ 1 w 493"/>
                  <a:gd name="T43" fmla="*/ 1 h 494"/>
                  <a:gd name="T44" fmla="*/ 1 w 493"/>
                  <a:gd name="T45" fmla="*/ 1 h 494"/>
                  <a:gd name="T46" fmla="*/ 1 w 493"/>
                  <a:gd name="T47" fmla="*/ 1 h 494"/>
                  <a:gd name="T48" fmla="*/ 1 w 493"/>
                  <a:gd name="T49" fmla="*/ 2 h 494"/>
                  <a:gd name="T50" fmla="*/ 1 w 493"/>
                  <a:gd name="T51" fmla="*/ 2 h 494"/>
                  <a:gd name="T52" fmla="*/ 1 w 493"/>
                  <a:gd name="T53" fmla="*/ 2 h 494"/>
                  <a:gd name="T54" fmla="*/ 1 w 493"/>
                  <a:gd name="T55" fmla="*/ 2 h 494"/>
                  <a:gd name="T56" fmla="*/ 1 w 493"/>
                  <a:gd name="T57" fmla="*/ 2 h 494"/>
                  <a:gd name="T58" fmla="*/ 1 w 493"/>
                  <a:gd name="T59" fmla="*/ 2 h 494"/>
                  <a:gd name="T60" fmla="*/ 1 w 493"/>
                  <a:gd name="T61" fmla="*/ 2 h 494"/>
                  <a:gd name="T62" fmla="*/ 1 w 493"/>
                  <a:gd name="T63" fmla="*/ 2 h 49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93"/>
                  <a:gd name="T97" fmla="*/ 0 h 494"/>
                  <a:gd name="T98" fmla="*/ 493 w 493"/>
                  <a:gd name="T99" fmla="*/ 494 h 49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93" h="494">
                    <a:moveTo>
                      <a:pt x="246" y="494"/>
                    </a:moveTo>
                    <a:lnTo>
                      <a:pt x="270" y="492"/>
                    </a:lnTo>
                    <a:lnTo>
                      <a:pt x="295" y="489"/>
                    </a:lnTo>
                    <a:lnTo>
                      <a:pt x="318" y="483"/>
                    </a:lnTo>
                    <a:lnTo>
                      <a:pt x="341" y="475"/>
                    </a:lnTo>
                    <a:lnTo>
                      <a:pt x="363" y="465"/>
                    </a:lnTo>
                    <a:lnTo>
                      <a:pt x="383" y="452"/>
                    </a:lnTo>
                    <a:lnTo>
                      <a:pt x="403" y="437"/>
                    </a:lnTo>
                    <a:lnTo>
                      <a:pt x="421" y="421"/>
                    </a:lnTo>
                    <a:lnTo>
                      <a:pt x="437" y="403"/>
                    </a:lnTo>
                    <a:lnTo>
                      <a:pt x="452" y="384"/>
                    </a:lnTo>
                    <a:lnTo>
                      <a:pt x="464" y="363"/>
                    </a:lnTo>
                    <a:lnTo>
                      <a:pt x="474" y="341"/>
                    </a:lnTo>
                    <a:lnTo>
                      <a:pt x="482" y="318"/>
                    </a:lnTo>
                    <a:lnTo>
                      <a:pt x="488" y="295"/>
                    </a:lnTo>
                    <a:lnTo>
                      <a:pt x="492" y="271"/>
                    </a:lnTo>
                    <a:lnTo>
                      <a:pt x="493" y="247"/>
                    </a:lnTo>
                    <a:lnTo>
                      <a:pt x="492" y="223"/>
                    </a:lnTo>
                    <a:lnTo>
                      <a:pt x="488" y="199"/>
                    </a:lnTo>
                    <a:lnTo>
                      <a:pt x="482" y="176"/>
                    </a:lnTo>
                    <a:lnTo>
                      <a:pt x="474" y="153"/>
                    </a:lnTo>
                    <a:lnTo>
                      <a:pt x="464" y="131"/>
                    </a:lnTo>
                    <a:lnTo>
                      <a:pt x="452" y="110"/>
                    </a:lnTo>
                    <a:lnTo>
                      <a:pt x="437" y="91"/>
                    </a:lnTo>
                    <a:lnTo>
                      <a:pt x="421" y="73"/>
                    </a:lnTo>
                    <a:lnTo>
                      <a:pt x="403" y="57"/>
                    </a:lnTo>
                    <a:lnTo>
                      <a:pt x="383" y="42"/>
                    </a:lnTo>
                    <a:lnTo>
                      <a:pt x="363" y="29"/>
                    </a:lnTo>
                    <a:lnTo>
                      <a:pt x="341" y="19"/>
                    </a:lnTo>
                    <a:lnTo>
                      <a:pt x="318" y="11"/>
                    </a:lnTo>
                    <a:lnTo>
                      <a:pt x="295" y="5"/>
                    </a:lnTo>
                    <a:lnTo>
                      <a:pt x="270" y="2"/>
                    </a:lnTo>
                    <a:lnTo>
                      <a:pt x="246" y="0"/>
                    </a:lnTo>
                    <a:lnTo>
                      <a:pt x="221" y="2"/>
                    </a:lnTo>
                    <a:lnTo>
                      <a:pt x="197" y="5"/>
                    </a:lnTo>
                    <a:lnTo>
                      <a:pt x="173" y="12"/>
                    </a:lnTo>
                    <a:lnTo>
                      <a:pt x="151" y="20"/>
                    </a:lnTo>
                    <a:lnTo>
                      <a:pt x="129" y="30"/>
                    </a:lnTo>
                    <a:lnTo>
                      <a:pt x="108" y="43"/>
                    </a:lnTo>
                    <a:lnTo>
                      <a:pt x="90" y="57"/>
                    </a:lnTo>
                    <a:lnTo>
                      <a:pt x="72" y="73"/>
                    </a:lnTo>
                    <a:lnTo>
                      <a:pt x="56" y="90"/>
                    </a:lnTo>
                    <a:lnTo>
                      <a:pt x="43" y="109"/>
                    </a:lnTo>
                    <a:lnTo>
                      <a:pt x="30" y="129"/>
                    </a:lnTo>
                    <a:lnTo>
                      <a:pt x="19" y="151"/>
                    </a:lnTo>
                    <a:lnTo>
                      <a:pt x="11" y="173"/>
                    </a:lnTo>
                    <a:lnTo>
                      <a:pt x="5" y="197"/>
                    </a:lnTo>
                    <a:lnTo>
                      <a:pt x="1" y="222"/>
                    </a:lnTo>
                    <a:lnTo>
                      <a:pt x="0" y="247"/>
                    </a:lnTo>
                    <a:lnTo>
                      <a:pt x="1" y="271"/>
                    </a:lnTo>
                    <a:lnTo>
                      <a:pt x="5" y="295"/>
                    </a:lnTo>
                    <a:lnTo>
                      <a:pt x="10" y="318"/>
                    </a:lnTo>
                    <a:lnTo>
                      <a:pt x="18" y="341"/>
                    </a:lnTo>
                    <a:lnTo>
                      <a:pt x="29" y="363"/>
                    </a:lnTo>
                    <a:lnTo>
                      <a:pt x="41" y="384"/>
                    </a:lnTo>
                    <a:lnTo>
                      <a:pt x="56" y="403"/>
                    </a:lnTo>
                    <a:lnTo>
                      <a:pt x="72" y="421"/>
                    </a:lnTo>
                    <a:lnTo>
                      <a:pt x="91" y="437"/>
                    </a:lnTo>
                    <a:lnTo>
                      <a:pt x="109" y="452"/>
                    </a:lnTo>
                    <a:lnTo>
                      <a:pt x="130" y="465"/>
                    </a:lnTo>
                    <a:lnTo>
                      <a:pt x="152" y="475"/>
                    </a:lnTo>
                    <a:lnTo>
                      <a:pt x="175" y="483"/>
                    </a:lnTo>
                    <a:lnTo>
                      <a:pt x="198" y="489"/>
                    </a:lnTo>
                    <a:lnTo>
                      <a:pt x="222" y="492"/>
                    </a:lnTo>
                    <a:lnTo>
                      <a:pt x="246" y="494"/>
                    </a:lnTo>
                    <a:close/>
                  </a:path>
                </a:pathLst>
              </a:custGeom>
              <a:solidFill>
                <a:srgbClr val="000000"/>
              </a:solidFill>
              <a:ln w="9525">
                <a:noFill/>
                <a:round/>
                <a:headEnd/>
                <a:tailEnd/>
              </a:ln>
            </p:spPr>
            <p:txBody>
              <a:bodyPr/>
              <a:lstStyle/>
              <a:p>
                <a:endParaRPr lang="en-US"/>
              </a:p>
            </p:txBody>
          </p:sp>
          <p:sp>
            <p:nvSpPr>
              <p:cNvPr id="32789" name="Freeform 22"/>
              <p:cNvSpPr>
                <a:spLocks/>
              </p:cNvSpPr>
              <p:nvPr/>
            </p:nvSpPr>
            <p:spPr bwMode="auto">
              <a:xfrm>
                <a:off x="4614" y="831"/>
                <a:ext cx="120" cy="119"/>
              </a:xfrm>
              <a:custGeom>
                <a:avLst/>
                <a:gdLst>
                  <a:gd name="T0" fmla="*/ 0 w 239"/>
                  <a:gd name="T1" fmla="*/ 0 h 240"/>
                  <a:gd name="T2" fmla="*/ 1 w 239"/>
                  <a:gd name="T3" fmla="*/ 0 h 240"/>
                  <a:gd name="T4" fmla="*/ 1 w 239"/>
                  <a:gd name="T5" fmla="*/ 0 h 240"/>
                  <a:gd name="T6" fmla="*/ 1 w 239"/>
                  <a:gd name="T7" fmla="*/ 0 h 240"/>
                  <a:gd name="T8" fmla="*/ 1 w 239"/>
                  <a:gd name="T9" fmla="*/ 0 h 240"/>
                  <a:gd name="T10" fmla="*/ 1 w 239"/>
                  <a:gd name="T11" fmla="*/ 0 h 240"/>
                  <a:gd name="T12" fmla="*/ 1 w 239"/>
                  <a:gd name="T13" fmla="*/ 0 h 240"/>
                  <a:gd name="T14" fmla="*/ 1 w 239"/>
                  <a:gd name="T15" fmla="*/ 0 h 240"/>
                  <a:gd name="T16" fmla="*/ 1 w 239"/>
                  <a:gd name="T17" fmla="*/ 0 h 240"/>
                  <a:gd name="T18" fmla="*/ 1 w 239"/>
                  <a:gd name="T19" fmla="*/ 0 h 240"/>
                  <a:gd name="T20" fmla="*/ 1 w 239"/>
                  <a:gd name="T21" fmla="*/ 0 h 240"/>
                  <a:gd name="T22" fmla="*/ 1 w 239"/>
                  <a:gd name="T23" fmla="*/ 0 h 240"/>
                  <a:gd name="T24" fmla="*/ 1 w 239"/>
                  <a:gd name="T25" fmla="*/ 0 h 240"/>
                  <a:gd name="T26" fmla="*/ 1 w 239"/>
                  <a:gd name="T27" fmla="*/ 0 h 240"/>
                  <a:gd name="T28" fmla="*/ 1 w 239"/>
                  <a:gd name="T29" fmla="*/ 0 h 240"/>
                  <a:gd name="T30" fmla="*/ 1 w 239"/>
                  <a:gd name="T31" fmla="*/ 0 h 240"/>
                  <a:gd name="T32" fmla="*/ 1 w 239"/>
                  <a:gd name="T33" fmla="*/ 0 h 240"/>
                  <a:gd name="T34" fmla="*/ 1 w 239"/>
                  <a:gd name="T35" fmla="*/ 0 h 240"/>
                  <a:gd name="T36" fmla="*/ 1 w 239"/>
                  <a:gd name="T37" fmla="*/ 0 h 240"/>
                  <a:gd name="T38" fmla="*/ 1 w 239"/>
                  <a:gd name="T39" fmla="*/ 0 h 240"/>
                  <a:gd name="T40" fmla="*/ 1 w 239"/>
                  <a:gd name="T41" fmla="*/ 0 h 240"/>
                  <a:gd name="T42" fmla="*/ 1 w 239"/>
                  <a:gd name="T43" fmla="*/ 0 h 240"/>
                  <a:gd name="T44" fmla="*/ 1 w 239"/>
                  <a:gd name="T45" fmla="*/ 0 h 240"/>
                  <a:gd name="T46" fmla="*/ 1 w 239"/>
                  <a:gd name="T47" fmla="*/ 0 h 240"/>
                  <a:gd name="T48" fmla="*/ 1 w 239"/>
                  <a:gd name="T49" fmla="*/ 0 h 240"/>
                  <a:gd name="T50" fmla="*/ 1 w 239"/>
                  <a:gd name="T51" fmla="*/ 0 h 240"/>
                  <a:gd name="T52" fmla="*/ 1 w 239"/>
                  <a:gd name="T53" fmla="*/ 0 h 240"/>
                  <a:gd name="T54" fmla="*/ 1 w 239"/>
                  <a:gd name="T55" fmla="*/ 0 h 240"/>
                  <a:gd name="T56" fmla="*/ 1 w 239"/>
                  <a:gd name="T57" fmla="*/ 0 h 240"/>
                  <a:gd name="T58" fmla="*/ 1 w 239"/>
                  <a:gd name="T59" fmla="*/ 0 h 240"/>
                  <a:gd name="T60" fmla="*/ 1 w 239"/>
                  <a:gd name="T61" fmla="*/ 0 h 240"/>
                  <a:gd name="T62" fmla="*/ 1 w 239"/>
                  <a:gd name="T63" fmla="*/ 0 h 240"/>
                  <a:gd name="T64" fmla="*/ 1 w 239"/>
                  <a:gd name="T65" fmla="*/ 0 h 240"/>
                  <a:gd name="T66" fmla="*/ 1 w 239"/>
                  <a:gd name="T67" fmla="*/ 0 h 240"/>
                  <a:gd name="T68" fmla="*/ 1 w 239"/>
                  <a:gd name="T69" fmla="*/ 0 h 240"/>
                  <a:gd name="T70" fmla="*/ 1 w 239"/>
                  <a:gd name="T71" fmla="*/ 0 h 240"/>
                  <a:gd name="T72" fmla="*/ 1 w 239"/>
                  <a:gd name="T73" fmla="*/ 0 h 240"/>
                  <a:gd name="T74" fmla="*/ 1 w 239"/>
                  <a:gd name="T75" fmla="*/ 0 h 240"/>
                  <a:gd name="T76" fmla="*/ 1 w 239"/>
                  <a:gd name="T77" fmla="*/ 0 h 240"/>
                  <a:gd name="T78" fmla="*/ 1 w 239"/>
                  <a:gd name="T79" fmla="*/ 0 h 240"/>
                  <a:gd name="T80" fmla="*/ 1 w 239"/>
                  <a:gd name="T81" fmla="*/ 0 h 240"/>
                  <a:gd name="T82" fmla="*/ 1 w 239"/>
                  <a:gd name="T83" fmla="*/ 0 h 240"/>
                  <a:gd name="T84" fmla="*/ 1 w 239"/>
                  <a:gd name="T85" fmla="*/ 0 h 240"/>
                  <a:gd name="T86" fmla="*/ 1 w 239"/>
                  <a:gd name="T87" fmla="*/ 0 h 240"/>
                  <a:gd name="T88" fmla="*/ 1 w 239"/>
                  <a:gd name="T89" fmla="*/ 0 h 240"/>
                  <a:gd name="T90" fmla="*/ 1 w 239"/>
                  <a:gd name="T91" fmla="*/ 0 h 240"/>
                  <a:gd name="T92" fmla="*/ 1 w 239"/>
                  <a:gd name="T93" fmla="*/ 0 h 240"/>
                  <a:gd name="T94" fmla="*/ 1 w 239"/>
                  <a:gd name="T95" fmla="*/ 0 h 240"/>
                  <a:gd name="T96" fmla="*/ 1 w 239"/>
                  <a:gd name="T97" fmla="*/ 0 h 240"/>
                  <a:gd name="T98" fmla="*/ 1 w 239"/>
                  <a:gd name="T99" fmla="*/ 0 h 240"/>
                  <a:gd name="T100" fmla="*/ 1 w 239"/>
                  <a:gd name="T101" fmla="*/ 0 h 240"/>
                  <a:gd name="T102" fmla="*/ 1 w 239"/>
                  <a:gd name="T103" fmla="*/ 0 h 240"/>
                  <a:gd name="T104" fmla="*/ 1 w 239"/>
                  <a:gd name="T105" fmla="*/ 0 h 240"/>
                  <a:gd name="T106" fmla="*/ 1 w 239"/>
                  <a:gd name="T107" fmla="*/ 0 h 240"/>
                  <a:gd name="T108" fmla="*/ 1 w 239"/>
                  <a:gd name="T109" fmla="*/ 0 h 240"/>
                  <a:gd name="T110" fmla="*/ 1 w 239"/>
                  <a:gd name="T111" fmla="*/ 0 h 240"/>
                  <a:gd name="T112" fmla="*/ 0 w 239"/>
                  <a:gd name="T113" fmla="*/ 0 h 2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39"/>
                  <a:gd name="T172" fmla="*/ 0 h 240"/>
                  <a:gd name="T173" fmla="*/ 239 w 239"/>
                  <a:gd name="T174" fmla="*/ 240 h 2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39" h="240">
                    <a:moveTo>
                      <a:pt x="0" y="120"/>
                    </a:moveTo>
                    <a:lnTo>
                      <a:pt x="1" y="108"/>
                    </a:lnTo>
                    <a:lnTo>
                      <a:pt x="2" y="96"/>
                    </a:lnTo>
                    <a:lnTo>
                      <a:pt x="5" y="85"/>
                    </a:lnTo>
                    <a:lnTo>
                      <a:pt x="9" y="74"/>
                    </a:lnTo>
                    <a:lnTo>
                      <a:pt x="13" y="64"/>
                    </a:lnTo>
                    <a:lnTo>
                      <a:pt x="20" y="53"/>
                    </a:lnTo>
                    <a:lnTo>
                      <a:pt x="27" y="44"/>
                    </a:lnTo>
                    <a:lnTo>
                      <a:pt x="35" y="36"/>
                    </a:lnTo>
                    <a:lnTo>
                      <a:pt x="43" y="28"/>
                    </a:lnTo>
                    <a:lnTo>
                      <a:pt x="53" y="21"/>
                    </a:lnTo>
                    <a:lnTo>
                      <a:pt x="63" y="14"/>
                    </a:lnTo>
                    <a:lnTo>
                      <a:pt x="73" y="9"/>
                    </a:lnTo>
                    <a:lnTo>
                      <a:pt x="85" y="6"/>
                    </a:lnTo>
                    <a:lnTo>
                      <a:pt x="95" y="2"/>
                    </a:lnTo>
                    <a:lnTo>
                      <a:pt x="108" y="1"/>
                    </a:lnTo>
                    <a:lnTo>
                      <a:pt x="119" y="0"/>
                    </a:lnTo>
                    <a:lnTo>
                      <a:pt x="131" y="1"/>
                    </a:lnTo>
                    <a:lnTo>
                      <a:pt x="143" y="2"/>
                    </a:lnTo>
                    <a:lnTo>
                      <a:pt x="154" y="6"/>
                    </a:lnTo>
                    <a:lnTo>
                      <a:pt x="165" y="9"/>
                    </a:lnTo>
                    <a:lnTo>
                      <a:pt x="176" y="14"/>
                    </a:lnTo>
                    <a:lnTo>
                      <a:pt x="186" y="21"/>
                    </a:lnTo>
                    <a:lnTo>
                      <a:pt x="195" y="28"/>
                    </a:lnTo>
                    <a:lnTo>
                      <a:pt x="204" y="36"/>
                    </a:lnTo>
                    <a:lnTo>
                      <a:pt x="213" y="44"/>
                    </a:lnTo>
                    <a:lnTo>
                      <a:pt x="219" y="53"/>
                    </a:lnTo>
                    <a:lnTo>
                      <a:pt x="225" y="64"/>
                    </a:lnTo>
                    <a:lnTo>
                      <a:pt x="230" y="74"/>
                    </a:lnTo>
                    <a:lnTo>
                      <a:pt x="234" y="85"/>
                    </a:lnTo>
                    <a:lnTo>
                      <a:pt x="237" y="96"/>
                    </a:lnTo>
                    <a:lnTo>
                      <a:pt x="238" y="108"/>
                    </a:lnTo>
                    <a:lnTo>
                      <a:pt x="239" y="120"/>
                    </a:lnTo>
                    <a:lnTo>
                      <a:pt x="237" y="144"/>
                    </a:lnTo>
                    <a:lnTo>
                      <a:pt x="230" y="166"/>
                    </a:lnTo>
                    <a:lnTo>
                      <a:pt x="218" y="187"/>
                    </a:lnTo>
                    <a:lnTo>
                      <a:pt x="203" y="204"/>
                    </a:lnTo>
                    <a:lnTo>
                      <a:pt x="186" y="219"/>
                    </a:lnTo>
                    <a:lnTo>
                      <a:pt x="165" y="231"/>
                    </a:lnTo>
                    <a:lnTo>
                      <a:pt x="143" y="237"/>
                    </a:lnTo>
                    <a:lnTo>
                      <a:pt x="119" y="240"/>
                    </a:lnTo>
                    <a:lnTo>
                      <a:pt x="108" y="239"/>
                    </a:lnTo>
                    <a:lnTo>
                      <a:pt x="95" y="237"/>
                    </a:lnTo>
                    <a:lnTo>
                      <a:pt x="85" y="234"/>
                    </a:lnTo>
                    <a:lnTo>
                      <a:pt x="73" y="231"/>
                    </a:lnTo>
                    <a:lnTo>
                      <a:pt x="63" y="226"/>
                    </a:lnTo>
                    <a:lnTo>
                      <a:pt x="53" y="219"/>
                    </a:lnTo>
                    <a:lnTo>
                      <a:pt x="43" y="212"/>
                    </a:lnTo>
                    <a:lnTo>
                      <a:pt x="35" y="204"/>
                    </a:lnTo>
                    <a:lnTo>
                      <a:pt x="27" y="196"/>
                    </a:lnTo>
                    <a:lnTo>
                      <a:pt x="20" y="187"/>
                    </a:lnTo>
                    <a:lnTo>
                      <a:pt x="13" y="176"/>
                    </a:lnTo>
                    <a:lnTo>
                      <a:pt x="9" y="166"/>
                    </a:lnTo>
                    <a:lnTo>
                      <a:pt x="5" y="155"/>
                    </a:lnTo>
                    <a:lnTo>
                      <a:pt x="2" y="144"/>
                    </a:lnTo>
                    <a:lnTo>
                      <a:pt x="1" y="132"/>
                    </a:lnTo>
                    <a:lnTo>
                      <a:pt x="0" y="120"/>
                    </a:lnTo>
                    <a:close/>
                  </a:path>
                </a:pathLst>
              </a:custGeom>
              <a:solidFill>
                <a:srgbClr val="FFFFFF"/>
              </a:solidFill>
              <a:ln w="9525">
                <a:noFill/>
                <a:round/>
                <a:headEnd/>
                <a:tailEnd/>
              </a:ln>
            </p:spPr>
            <p:txBody>
              <a:bodyPr/>
              <a:lstStyle/>
              <a:p>
                <a:endParaRPr lang="en-US"/>
              </a:p>
            </p:txBody>
          </p:sp>
          <p:sp>
            <p:nvSpPr>
              <p:cNvPr id="32790" name="Freeform 23"/>
              <p:cNvSpPr>
                <a:spLocks/>
              </p:cNvSpPr>
              <p:nvPr/>
            </p:nvSpPr>
            <p:spPr bwMode="auto">
              <a:xfrm>
                <a:off x="4853" y="874"/>
                <a:ext cx="32" cy="33"/>
              </a:xfrm>
              <a:custGeom>
                <a:avLst/>
                <a:gdLst>
                  <a:gd name="T0" fmla="*/ 0 w 66"/>
                  <a:gd name="T1" fmla="*/ 1 h 64"/>
                  <a:gd name="T2" fmla="*/ 0 w 66"/>
                  <a:gd name="T3" fmla="*/ 1 h 64"/>
                  <a:gd name="T4" fmla="*/ 0 w 66"/>
                  <a:gd name="T5" fmla="*/ 1 h 64"/>
                  <a:gd name="T6" fmla="*/ 0 w 66"/>
                  <a:gd name="T7" fmla="*/ 1 h 64"/>
                  <a:gd name="T8" fmla="*/ 0 w 66"/>
                  <a:gd name="T9" fmla="*/ 1 h 64"/>
                  <a:gd name="T10" fmla="*/ 0 w 66"/>
                  <a:gd name="T11" fmla="*/ 1 h 64"/>
                  <a:gd name="T12" fmla="*/ 0 w 66"/>
                  <a:gd name="T13" fmla="*/ 1 h 64"/>
                  <a:gd name="T14" fmla="*/ 0 w 66"/>
                  <a:gd name="T15" fmla="*/ 1 h 64"/>
                  <a:gd name="T16" fmla="*/ 0 w 66"/>
                  <a:gd name="T17" fmla="*/ 0 h 64"/>
                  <a:gd name="T18" fmla="*/ 0 w 66"/>
                  <a:gd name="T19" fmla="*/ 1 h 64"/>
                  <a:gd name="T20" fmla="*/ 0 w 66"/>
                  <a:gd name="T21" fmla="*/ 1 h 64"/>
                  <a:gd name="T22" fmla="*/ 0 w 66"/>
                  <a:gd name="T23" fmla="*/ 1 h 64"/>
                  <a:gd name="T24" fmla="*/ 0 w 66"/>
                  <a:gd name="T25" fmla="*/ 1 h 64"/>
                  <a:gd name="T26" fmla="*/ 0 w 66"/>
                  <a:gd name="T27" fmla="*/ 1 h 64"/>
                  <a:gd name="T28" fmla="*/ 0 w 66"/>
                  <a:gd name="T29" fmla="*/ 1 h 64"/>
                  <a:gd name="T30" fmla="*/ 0 w 66"/>
                  <a:gd name="T31" fmla="*/ 1 h 64"/>
                  <a:gd name="T32" fmla="*/ 0 w 66"/>
                  <a:gd name="T33" fmla="*/ 1 h 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6"/>
                  <a:gd name="T52" fmla="*/ 0 h 64"/>
                  <a:gd name="T53" fmla="*/ 66 w 66"/>
                  <a:gd name="T54" fmla="*/ 64 h 6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6" h="64">
                    <a:moveTo>
                      <a:pt x="33" y="64"/>
                    </a:moveTo>
                    <a:lnTo>
                      <a:pt x="45" y="62"/>
                    </a:lnTo>
                    <a:lnTo>
                      <a:pt x="57" y="55"/>
                    </a:lnTo>
                    <a:lnTo>
                      <a:pt x="64" y="45"/>
                    </a:lnTo>
                    <a:lnTo>
                      <a:pt x="66" y="32"/>
                    </a:lnTo>
                    <a:lnTo>
                      <a:pt x="64" y="19"/>
                    </a:lnTo>
                    <a:lnTo>
                      <a:pt x="57" y="9"/>
                    </a:lnTo>
                    <a:lnTo>
                      <a:pt x="45" y="2"/>
                    </a:lnTo>
                    <a:lnTo>
                      <a:pt x="33" y="0"/>
                    </a:lnTo>
                    <a:lnTo>
                      <a:pt x="20" y="2"/>
                    </a:lnTo>
                    <a:lnTo>
                      <a:pt x="10" y="9"/>
                    </a:lnTo>
                    <a:lnTo>
                      <a:pt x="3" y="19"/>
                    </a:lnTo>
                    <a:lnTo>
                      <a:pt x="0" y="32"/>
                    </a:lnTo>
                    <a:lnTo>
                      <a:pt x="3" y="45"/>
                    </a:lnTo>
                    <a:lnTo>
                      <a:pt x="10" y="55"/>
                    </a:lnTo>
                    <a:lnTo>
                      <a:pt x="20" y="62"/>
                    </a:lnTo>
                    <a:lnTo>
                      <a:pt x="33" y="64"/>
                    </a:lnTo>
                    <a:close/>
                  </a:path>
                </a:pathLst>
              </a:custGeom>
              <a:solidFill>
                <a:srgbClr val="000000"/>
              </a:solidFill>
              <a:ln w="9525">
                <a:noFill/>
                <a:round/>
                <a:headEnd/>
                <a:tailEnd/>
              </a:ln>
            </p:spPr>
            <p:txBody>
              <a:bodyPr/>
              <a:lstStyle/>
              <a:p>
                <a:endParaRPr lang="en-US"/>
              </a:p>
            </p:txBody>
          </p:sp>
          <p:sp>
            <p:nvSpPr>
              <p:cNvPr id="32791" name="Freeform 24"/>
              <p:cNvSpPr>
                <a:spLocks/>
              </p:cNvSpPr>
              <p:nvPr/>
            </p:nvSpPr>
            <p:spPr bwMode="auto">
              <a:xfrm>
                <a:off x="4658" y="874"/>
                <a:ext cx="32" cy="33"/>
              </a:xfrm>
              <a:custGeom>
                <a:avLst/>
                <a:gdLst>
                  <a:gd name="T0" fmla="*/ 0 w 66"/>
                  <a:gd name="T1" fmla="*/ 1 h 64"/>
                  <a:gd name="T2" fmla="*/ 0 w 66"/>
                  <a:gd name="T3" fmla="*/ 1 h 64"/>
                  <a:gd name="T4" fmla="*/ 0 w 66"/>
                  <a:gd name="T5" fmla="*/ 1 h 64"/>
                  <a:gd name="T6" fmla="*/ 0 w 66"/>
                  <a:gd name="T7" fmla="*/ 1 h 64"/>
                  <a:gd name="T8" fmla="*/ 0 w 66"/>
                  <a:gd name="T9" fmla="*/ 1 h 64"/>
                  <a:gd name="T10" fmla="*/ 0 w 66"/>
                  <a:gd name="T11" fmla="*/ 1 h 64"/>
                  <a:gd name="T12" fmla="*/ 0 w 66"/>
                  <a:gd name="T13" fmla="*/ 1 h 64"/>
                  <a:gd name="T14" fmla="*/ 0 w 66"/>
                  <a:gd name="T15" fmla="*/ 1 h 64"/>
                  <a:gd name="T16" fmla="*/ 0 w 66"/>
                  <a:gd name="T17" fmla="*/ 0 h 64"/>
                  <a:gd name="T18" fmla="*/ 0 w 66"/>
                  <a:gd name="T19" fmla="*/ 1 h 64"/>
                  <a:gd name="T20" fmla="*/ 0 w 66"/>
                  <a:gd name="T21" fmla="*/ 1 h 64"/>
                  <a:gd name="T22" fmla="*/ 0 w 66"/>
                  <a:gd name="T23" fmla="*/ 1 h 64"/>
                  <a:gd name="T24" fmla="*/ 0 w 66"/>
                  <a:gd name="T25" fmla="*/ 1 h 64"/>
                  <a:gd name="T26" fmla="*/ 0 w 66"/>
                  <a:gd name="T27" fmla="*/ 1 h 64"/>
                  <a:gd name="T28" fmla="*/ 0 w 66"/>
                  <a:gd name="T29" fmla="*/ 1 h 64"/>
                  <a:gd name="T30" fmla="*/ 0 w 66"/>
                  <a:gd name="T31" fmla="*/ 1 h 64"/>
                  <a:gd name="T32" fmla="*/ 0 w 66"/>
                  <a:gd name="T33" fmla="*/ 1 h 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6"/>
                  <a:gd name="T52" fmla="*/ 0 h 64"/>
                  <a:gd name="T53" fmla="*/ 66 w 66"/>
                  <a:gd name="T54" fmla="*/ 64 h 6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6" h="64">
                    <a:moveTo>
                      <a:pt x="32" y="64"/>
                    </a:moveTo>
                    <a:lnTo>
                      <a:pt x="45" y="62"/>
                    </a:lnTo>
                    <a:lnTo>
                      <a:pt x="56" y="55"/>
                    </a:lnTo>
                    <a:lnTo>
                      <a:pt x="63" y="45"/>
                    </a:lnTo>
                    <a:lnTo>
                      <a:pt x="66" y="32"/>
                    </a:lnTo>
                    <a:lnTo>
                      <a:pt x="63" y="19"/>
                    </a:lnTo>
                    <a:lnTo>
                      <a:pt x="56" y="9"/>
                    </a:lnTo>
                    <a:lnTo>
                      <a:pt x="45" y="2"/>
                    </a:lnTo>
                    <a:lnTo>
                      <a:pt x="32" y="0"/>
                    </a:lnTo>
                    <a:lnTo>
                      <a:pt x="20" y="2"/>
                    </a:lnTo>
                    <a:lnTo>
                      <a:pt x="9" y="9"/>
                    </a:lnTo>
                    <a:lnTo>
                      <a:pt x="2" y="19"/>
                    </a:lnTo>
                    <a:lnTo>
                      <a:pt x="0" y="32"/>
                    </a:lnTo>
                    <a:lnTo>
                      <a:pt x="2" y="45"/>
                    </a:lnTo>
                    <a:lnTo>
                      <a:pt x="9" y="55"/>
                    </a:lnTo>
                    <a:lnTo>
                      <a:pt x="20" y="62"/>
                    </a:lnTo>
                    <a:lnTo>
                      <a:pt x="32" y="64"/>
                    </a:lnTo>
                    <a:close/>
                  </a:path>
                </a:pathLst>
              </a:custGeom>
              <a:solidFill>
                <a:srgbClr val="000000"/>
              </a:solidFill>
              <a:ln w="9525">
                <a:noFill/>
                <a:round/>
                <a:headEnd/>
                <a:tailEnd/>
              </a:ln>
            </p:spPr>
            <p:txBody>
              <a:bodyPr/>
              <a:lstStyle/>
              <a:p>
                <a:endParaRPr lang="en-US"/>
              </a:p>
            </p:txBody>
          </p:sp>
        </p:grpSp>
      </p:grpSp>
      <p:sp>
        <p:nvSpPr>
          <p:cNvPr id="24" name="AutoShape 7"/>
          <p:cNvSpPr>
            <a:spLocks noChangeArrowheads="1"/>
          </p:cNvSpPr>
          <p:nvPr/>
        </p:nvSpPr>
        <p:spPr bwMode="auto">
          <a:xfrm>
            <a:off x="0" y="2789238"/>
            <a:ext cx="7885113" cy="1219200"/>
          </a:xfrm>
          <a:prstGeom prst="roundRect">
            <a:avLst>
              <a:gd name="adj" fmla="val 16667"/>
            </a:avLst>
          </a:prstGeom>
          <a:noFill/>
          <a:ln w="38100">
            <a:noFill/>
            <a:miter lim="800000"/>
            <a:headEnd/>
            <a:tailEnd/>
          </a:ln>
        </p:spPr>
        <p:txBody>
          <a:bodyPr/>
          <a:lstStyle/>
          <a:p>
            <a:pPr algn="l"/>
            <a:endParaRPr lang="en-US" sz="3200">
              <a:solidFill>
                <a:srgbClr val="FF0000"/>
              </a:solidFill>
            </a:endParaRPr>
          </a:p>
        </p:txBody>
      </p:sp>
      <p:sp>
        <p:nvSpPr>
          <p:cNvPr id="25" name="AutoShape 7"/>
          <p:cNvSpPr>
            <a:spLocks noChangeArrowheads="1"/>
          </p:cNvSpPr>
          <p:nvPr/>
        </p:nvSpPr>
        <p:spPr bwMode="auto">
          <a:xfrm>
            <a:off x="0" y="3429000"/>
            <a:ext cx="9144000" cy="3429000"/>
          </a:xfrm>
          <a:prstGeom prst="roundRect">
            <a:avLst/>
          </a:prstGeom>
          <a:noFill/>
          <a:ln w="38100">
            <a:noFill/>
            <a:miter lim="800000"/>
            <a:headEnd/>
            <a:tailEnd/>
          </a:ln>
          <a:effectLst/>
        </p:spPr>
        <p:txBody>
          <a:bodyPr/>
          <a:lstStyle/>
          <a:p>
            <a:pPr marL="514350" indent="-514350" algn="l">
              <a:buFont typeface="Monotype Sorts" pitchFamily="2" charset="2"/>
              <a:buNone/>
              <a:defRPr/>
            </a:pPr>
            <a:r>
              <a:rPr lang="en-US" sz="2800" dirty="0"/>
              <a:t>Intuitive reasoning:</a:t>
            </a:r>
          </a:p>
          <a:p>
            <a:pPr marL="274320" indent="-182880" algn="l">
              <a:buFont typeface="Arial" pitchFamily="34" charset="0"/>
              <a:buChar char="•"/>
              <a:defRPr/>
            </a:pPr>
            <a:r>
              <a:rPr lang="en-US" sz="2800" dirty="0" smtClean="0"/>
              <a:t> </a:t>
            </a:r>
            <a:r>
              <a:rPr lang="en-US" sz="2800" i="1" dirty="0" smtClean="0"/>
              <a:t>k</a:t>
            </a:r>
            <a:r>
              <a:rPr lang="en-US" sz="2800" dirty="0" smtClean="0"/>
              <a:t>-anonymity </a:t>
            </a:r>
            <a:r>
              <a:rPr lang="en-US" sz="2800" dirty="0"/>
              <a:t>prevents attacker</a:t>
            </a:r>
            <a:r>
              <a:rPr lang="en-US" sz="2800" dirty="0">
                <a:solidFill>
                  <a:srgbClr val="FF0000"/>
                </a:solidFill>
              </a:rPr>
              <a:t> </a:t>
            </a:r>
            <a:r>
              <a:rPr lang="en-US" sz="2800" dirty="0"/>
              <a:t>from telling which record corresponds to which </a:t>
            </a:r>
            <a:r>
              <a:rPr lang="en-US" sz="2800" dirty="0" smtClean="0"/>
              <a:t>person.</a:t>
            </a:r>
            <a:endParaRPr lang="en-US" sz="2800" dirty="0"/>
          </a:p>
          <a:p>
            <a:pPr marL="274320" indent="-182880" algn="l">
              <a:buFont typeface="Arial" pitchFamily="34" charset="0"/>
              <a:buChar char="•"/>
              <a:defRPr/>
            </a:pPr>
            <a:r>
              <a:rPr lang="en-US" sz="2800" dirty="0" smtClean="0"/>
              <a:t> Therefore</a:t>
            </a:r>
            <a:r>
              <a:rPr lang="en-US" sz="2800" dirty="0"/>
              <a:t>, attacker cannot tell that a certain person has a particular value of a sensitive </a:t>
            </a:r>
            <a:r>
              <a:rPr lang="en-US" sz="2800" dirty="0" smtClean="0"/>
              <a:t>attribute.</a:t>
            </a:r>
            <a:endParaRPr lang="en-US" sz="2800" dirty="0"/>
          </a:p>
          <a:p>
            <a:pPr algn="l">
              <a:buFont typeface="Monotype Sorts" pitchFamily="2" charset="2"/>
              <a:buNone/>
              <a:defRPr/>
            </a:pPr>
            <a:r>
              <a:rPr lang="en-US" sz="3600" b="1" dirty="0">
                <a:solidFill>
                  <a:srgbClr val="FF0000"/>
                </a:solidFill>
                <a:latin typeface="Gunny Handwriting" pitchFamily="66" charset="0"/>
              </a:rPr>
              <a:t>This reasoning is fallacious!</a:t>
            </a:r>
          </a:p>
          <a:p>
            <a:pPr algn="l">
              <a:defRPr/>
            </a:pPr>
            <a:endParaRPr lang="en-US" sz="2800" dirty="0">
              <a:solidFill>
                <a:srgbClr val="FF0000"/>
              </a:solidFill>
            </a:endParaRPr>
          </a:p>
        </p:txBody>
      </p:sp>
      <p:sp>
        <p:nvSpPr>
          <p:cNvPr id="26" name="Rectangle 25"/>
          <p:cNvSpPr/>
          <p:nvPr/>
        </p:nvSpPr>
        <p:spPr>
          <a:xfrm>
            <a:off x="7451725" y="981075"/>
            <a:ext cx="1524000" cy="400050"/>
          </a:xfrm>
          <a:prstGeom prst="rect">
            <a:avLst/>
          </a:prstGeom>
        </p:spPr>
        <p:txBody>
          <a:bodyPr wrap="none">
            <a:spAutoFit/>
          </a:bodyPr>
          <a:lstStyle/>
          <a:p>
            <a:pPr>
              <a:defRPr/>
            </a:pPr>
            <a:r>
              <a:rPr lang="en-US" sz="2000" dirty="0">
                <a:latin typeface="+mj-lt"/>
              </a:rPr>
              <a:t>[</a:t>
            </a:r>
            <a:r>
              <a:rPr lang="en-US" sz="2000" dirty="0" err="1">
                <a:latin typeface="+mj-lt"/>
              </a:rPr>
              <a:t>Shmatikov</a:t>
            </a:r>
            <a:r>
              <a:rPr lang="en-US" sz="2000" dirty="0">
                <a:latin typeface="+mj-lt"/>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nodePh="1">
                                  <p:stCondLst>
                                    <p:cond delay="0"/>
                                  </p:stCondLst>
                                  <p:endCondLst>
                                    <p:cond evt="begin" delay="0">
                                      <p:tn val="11"/>
                                    </p:cond>
                                  </p:endCondLst>
                                  <p:childTnLst>
                                    <p:set>
                                      <p:cBhvr>
                                        <p:cTn id="12" dur="1" fill="hold">
                                          <p:stCondLst>
                                            <p:cond delay="0"/>
                                          </p:stCondLst>
                                        </p:cTn>
                                        <p:tgtEl>
                                          <p:spTgt spid="2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4" grpId="0"/>
      <p:bldP spid="2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a:xfrm>
            <a:off x="0" y="274638"/>
            <a:ext cx="9144000" cy="1143000"/>
          </a:xfrm>
        </p:spPr>
        <p:txBody>
          <a:bodyPr/>
          <a:lstStyle/>
          <a:p>
            <a:pPr eaLnBrk="1" hangingPunct="1">
              <a:defRPr/>
            </a:pPr>
            <a:r>
              <a:rPr lang="en-US" altLang="zh-CN" sz="2400" i="1" dirty="0" smtClean="0">
                <a:latin typeface="+mn-lt"/>
              </a:rPr>
              <a:t>k</a:t>
            </a:r>
            <a:r>
              <a:rPr lang="en-US" altLang="zh-CN" sz="2400" dirty="0" smtClean="0">
                <a:latin typeface="+mn-lt"/>
              </a:rPr>
              <a:t>-anonymity does not provide privacy if the sensitive values in an equivalence class lack </a:t>
            </a:r>
            <a:r>
              <a:rPr lang="en-US" altLang="zh-CN" sz="2400" dirty="0" smtClean="0">
                <a:latin typeface="+mn-lt"/>
              </a:rPr>
              <a:t>diversity, or </a:t>
            </a:r>
            <a:r>
              <a:rPr lang="en-US" altLang="zh-CN" sz="2400" dirty="0" smtClean="0">
                <a:latin typeface="+mn-lt"/>
              </a:rPr>
              <a:t>the attacker has certain background knowledge.</a:t>
            </a:r>
          </a:p>
        </p:txBody>
      </p:sp>
      <p:graphicFrame>
        <p:nvGraphicFramePr>
          <p:cNvPr id="358490" name="Group 90"/>
          <p:cNvGraphicFramePr>
            <a:graphicFrameLocks noGrp="1"/>
          </p:cNvGraphicFramePr>
          <p:nvPr>
            <p:ph sz="quarter" idx="2"/>
          </p:nvPr>
        </p:nvGraphicFramePr>
        <p:xfrm>
          <a:off x="4716463" y="2420938"/>
          <a:ext cx="4104456" cy="3960440"/>
        </p:xfrm>
        <a:graphic>
          <a:graphicData uri="http://schemas.openxmlformats.org/drawingml/2006/table">
            <a:tbl>
              <a:tblPr/>
              <a:tblGrid>
                <a:gridCol w="1197322"/>
                <a:gridCol w="904795"/>
                <a:gridCol w="2002339"/>
              </a:tblGrid>
              <a:tr h="396044">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1800" b="0" i="0" u="none" strike="noStrike" cap="none" normalizeH="0" baseline="0" dirty="0" err="1" smtClean="0">
                          <a:ln>
                            <a:noFill/>
                          </a:ln>
                          <a:solidFill>
                            <a:schemeClr val="tx1"/>
                          </a:solidFill>
                          <a:effectLst/>
                          <a:latin typeface="Verdana" pitchFamily="34" charset="0"/>
                          <a:ea typeface="宋体" pitchFamily="2" charset="-122"/>
                        </a:rPr>
                        <a:t>Zipcode</a:t>
                      </a:r>
                      <a:endParaRPr kumimoji="0" lang="en-US" altLang="zh-CN" sz="1800" b="0" i="0" u="none" strike="noStrike" cap="none" normalizeH="0" baseline="0" dirty="0" smtClean="0">
                        <a:ln>
                          <a:noFill/>
                        </a:ln>
                        <a:solidFill>
                          <a:schemeClr val="tx1"/>
                        </a:solidFill>
                        <a:effectLst/>
                        <a:latin typeface="Verdana" pitchFamily="34" charset="0"/>
                        <a:ea typeface="宋体"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1800" b="0" i="0" u="none" strike="noStrike" cap="none" normalizeH="0" baseline="0" smtClean="0">
                          <a:ln>
                            <a:noFill/>
                          </a:ln>
                          <a:solidFill>
                            <a:schemeClr val="tx1"/>
                          </a:solidFill>
                          <a:effectLst/>
                          <a:latin typeface="Verdana" pitchFamily="34" charset="0"/>
                          <a:ea typeface="宋体" pitchFamily="2" charset="-122"/>
                        </a:rPr>
                        <a:t>Age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1800" b="0" i="0" u="none" strike="noStrike" cap="none" normalizeH="0" baseline="0" smtClean="0">
                          <a:ln>
                            <a:noFill/>
                          </a:ln>
                          <a:solidFill>
                            <a:schemeClr val="tx1"/>
                          </a:solidFill>
                          <a:effectLst/>
                          <a:latin typeface="Verdana" pitchFamily="34" charset="0"/>
                          <a:ea typeface="宋体" pitchFamily="2" charset="-122"/>
                        </a:rPr>
                        <a:t>Disease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044">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1800" b="0" i="0" u="none" strike="noStrike" cap="none" normalizeH="0" baseline="0" smtClean="0">
                          <a:ln>
                            <a:noFill/>
                          </a:ln>
                          <a:solidFill>
                            <a:schemeClr val="tx1"/>
                          </a:solidFill>
                          <a:effectLst/>
                          <a:latin typeface="Verdana" pitchFamily="34" charset="0"/>
                          <a:ea typeface="宋体" pitchFamily="2" charset="-122"/>
                        </a:rPr>
                        <a:t>476**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1800" b="0" i="0" u="none" strike="noStrike" cap="none" normalizeH="0" baseline="0" smtClean="0">
                          <a:ln>
                            <a:noFill/>
                          </a:ln>
                          <a:solidFill>
                            <a:schemeClr val="tx1"/>
                          </a:solidFill>
                          <a:effectLst/>
                          <a:latin typeface="Verdana" pitchFamily="34" charset="0"/>
                          <a:ea typeface="宋体" pitchFamily="2" charset="-122"/>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1800" b="0" i="0" u="none" strike="noStrike" cap="none" normalizeH="0" baseline="0" dirty="0" smtClean="0">
                          <a:ln>
                            <a:noFill/>
                          </a:ln>
                          <a:solidFill>
                            <a:schemeClr val="tx1"/>
                          </a:solidFill>
                          <a:effectLst/>
                          <a:latin typeface="Verdana" pitchFamily="34" charset="0"/>
                          <a:ea typeface="宋体" pitchFamily="2" charset="-122"/>
                        </a:rPr>
                        <a:t>Heart Disease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044">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1800" b="0" i="0" u="none" strike="noStrike" cap="none" normalizeH="0" baseline="0" smtClean="0">
                          <a:ln>
                            <a:noFill/>
                          </a:ln>
                          <a:solidFill>
                            <a:schemeClr val="tx1"/>
                          </a:solidFill>
                          <a:effectLst/>
                          <a:latin typeface="Verdana" pitchFamily="34" charset="0"/>
                          <a:ea typeface="宋体" pitchFamily="2" charset="-122"/>
                        </a:rPr>
                        <a:t>476**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1800" b="0" i="0" u="none" strike="noStrike" cap="none" normalizeH="0" baseline="0" smtClean="0">
                          <a:ln>
                            <a:noFill/>
                          </a:ln>
                          <a:solidFill>
                            <a:schemeClr val="tx1"/>
                          </a:solidFill>
                          <a:effectLst/>
                          <a:latin typeface="Verdana" pitchFamily="34" charset="0"/>
                          <a:ea typeface="宋体" pitchFamily="2" charset="-122"/>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1800" b="0" i="0" u="none" strike="noStrike" cap="none" normalizeH="0" baseline="0" smtClean="0">
                          <a:ln>
                            <a:noFill/>
                          </a:ln>
                          <a:solidFill>
                            <a:schemeClr val="tx1"/>
                          </a:solidFill>
                          <a:effectLst/>
                          <a:latin typeface="Verdana" pitchFamily="34" charset="0"/>
                          <a:ea typeface="宋体" pitchFamily="2" charset="-122"/>
                        </a:rPr>
                        <a:t>Heart Disease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044">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1800" b="0" i="0" u="none" strike="noStrike" cap="none" normalizeH="0" baseline="0" smtClean="0">
                          <a:ln>
                            <a:noFill/>
                          </a:ln>
                          <a:solidFill>
                            <a:schemeClr val="tx1"/>
                          </a:solidFill>
                          <a:effectLst/>
                          <a:latin typeface="Verdana" pitchFamily="34" charset="0"/>
                          <a:ea typeface="宋体" pitchFamily="2" charset="-122"/>
                        </a:rPr>
                        <a:t>476**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1800" b="0" i="0" u="none" strike="noStrike" cap="none" normalizeH="0" baseline="0" smtClean="0">
                          <a:ln>
                            <a:noFill/>
                          </a:ln>
                          <a:solidFill>
                            <a:schemeClr val="tx1"/>
                          </a:solidFill>
                          <a:effectLst/>
                          <a:latin typeface="Verdana" pitchFamily="34" charset="0"/>
                          <a:ea typeface="宋体" pitchFamily="2" charset="-122"/>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1800" b="0" i="0" u="none" strike="noStrike" cap="none" normalizeH="0" baseline="0" dirty="0" smtClean="0">
                          <a:ln>
                            <a:noFill/>
                          </a:ln>
                          <a:solidFill>
                            <a:schemeClr val="tx1"/>
                          </a:solidFill>
                          <a:effectLst/>
                          <a:latin typeface="Verdana" pitchFamily="34" charset="0"/>
                          <a:ea typeface="宋体" pitchFamily="2" charset="-122"/>
                        </a:rPr>
                        <a:t>Heart Disease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044">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1800" b="0" i="0" u="none" strike="noStrike" cap="none" normalizeH="0" baseline="0" smtClean="0">
                          <a:ln>
                            <a:noFill/>
                          </a:ln>
                          <a:solidFill>
                            <a:schemeClr val="tx1"/>
                          </a:solidFill>
                          <a:effectLst/>
                          <a:latin typeface="Verdana" pitchFamily="34" charset="0"/>
                          <a:ea typeface="宋体" pitchFamily="2" charset="-122"/>
                        </a:rPr>
                        <a:t>4790*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zh-CN" altLang="en-US" sz="1800" b="0" i="0" u="none" strike="noStrike" cap="none" normalizeH="0" baseline="0" smtClean="0">
                          <a:ln>
                            <a:noFill/>
                          </a:ln>
                          <a:solidFill>
                            <a:schemeClr val="tx1"/>
                          </a:solidFill>
                          <a:effectLst/>
                          <a:latin typeface="Verdana" pitchFamily="34" charset="0"/>
                          <a:ea typeface="宋体" pitchFamily="2" charset="-122"/>
                        </a:rPr>
                        <a:t>≥</a:t>
                      </a:r>
                      <a:r>
                        <a:rPr kumimoji="0" lang="en-US" altLang="zh-CN" sz="1800" b="0" i="0" u="none" strike="noStrike" cap="none" normalizeH="0" baseline="0" smtClean="0">
                          <a:ln>
                            <a:noFill/>
                          </a:ln>
                          <a:solidFill>
                            <a:schemeClr val="tx1"/>
                          </a:solidFill>
                          <a:effectLst/>
                          <a:latin typeface="Verdana" pitchFamily="34" charset="0"/>
                          <a:ea typeface="宋体" pitchFamily="2" charset="-122"/>
                        </a:rPr>
                        <a:t>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1800" b="0" i="0" u="none" strike="noStrike" cap="none" normalizeH="0" baseline="0" smtClean="0">
                          <a:ln>
                            <a:noFill/>
                          </a:ln>
                          <a:solidFill>
                            <a:schemeClr val="tx1"/>
                          </a:solidFill>
                          <a:effectLst/>
                          <a:latin typeface="Verdana" pitchFamily="34" charset="0"/>
                          <a:ea typeface="宋体" pitchFamily="2" charset="-122"/>
                        </a:rPr>
                        <a:t>Flu</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044">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1800" b="0" i="0" u="none" strike="noStrike" cap="none" normalizeH="0" baseline="0" smtClean="0">
                          <a:ln>
                            <a:noFill/>
                          </a:ln>
                          <a:solidFill>
                            <a:schemeClr val="tx1"/>
                          </a:solidFill>
                          <a:effectLst/>
                          <a:latin typeface="Verdana" pitchFamily="34" charset="0"/>
                          <a:ea typeface="宋体" pitchFamily="2" charset="-122"/>
                        </a:rPr>
                        <a:t>4790*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zh-CN" altLang="en-US" sz="1800" b="0" i="0" u="none" strike="noStrike" cap="none" normalizeH="0" baseline="0" smtClean="0">
                          <a:ln>
                            <a:noFill/>
                          </a:ln>
                          <a:solidFill>
                            <a:schemeClr val="tx1"/>
                          </a:solidFill>
                          <a:effectLst/>
                          <a:latin typeface="Verdana" pitchFamily="34" charset="0"/>
                          <a:ea typeface="宋体" pitchFamily="2" charset="-122"/>
                        </a:rPr>
                        <a:t>≥</a:t>
                      </a:r>
                      <a:r>
                        <a:rPr kumimoji="0" lang="en-US" altLang="zh-CN" sz="1800" b="0" i="0" u="none" strike="noStrike" cap="none" normalizeH="0" baseline="0" smtClean="0">
                          <a:ln>
                            <a:noFill/>
                          </a:ln>
                          <a:solidFill>
                            <a:schemeClr val="tx1"/>
                          </a:solidFill>
                          <a:effectLst/>
                          <a:latin typeface="Verdana" pitchFamily="34" charset="0"/>
                          <a:ea typeface="宋体" pitchFamily="2" charset="-122"/>
                        </a:rPr>
                        <a:t>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1800" b="0" i="0" u="none" strike="noStrike" cap="none" normalizeH="0" baseline="0" smtClean="0">
                          <a:ln>
                            <a:noFill/>
                          </a:ln>
                          <a:solidFill>
                            <a:schemeClr val="tx1"/>
                          </a:solidFill>
                          <a:effectLst/>
                          <a:latin typeface="Verdana" pitchFamily="34" charset="0"/>
                          <a:ea typeface="宋体" pitchFamily="2" charset="-122"/>
                        </a:rPr>
                        <a:t>Heart Disease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044">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1800" b="0" i="0" u="none" strike="noStrike" cap="none" normalizeH="0" baseline="0" smtClean="0">
                          <a:ln>
                            <a:noFill/>
                          </a:ln>
                          <a:solidFill>
                            <a:schemeClr val="tx1"/>
                          </a:solidFill>
                          <a:effectLst/>
                          <a:latin typeface="Verdana" pitchFamily="34" charset="0"/>
                          <a:ea typeface="宋体" pitchFamily="2" charset="-122"/>
                        </a:rPr>
                        <a:t>4790*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zh-CN" altLang="en-US" sz="1800" b="0" i="0" u="none" strike="noStrike" cap="none" normalizeH="0" baseline="0" smtClean="0">
                          <a:ln>
                            <a:noFill/>
                          </a:ln>
                          <a:solidFill>
                            <a:schemeClr val="tx1"/>
                          </a:solidFill>
                          <a:effectLst/>
                          <a:latin typeface="Verdana" pitchFamily="34" charset="0"/>
                          <a:ea typeface="宋体" pitchFamily="2" charset="-122"/>
                        </a:rPr>
                        <a:t>≥</a:t>
                      </a:r>
                      <a:r>
                        <a:rPr kumimoji="0" lang="en-US" altLang="zh-CN" sz="1800" b="0" i="0" u="none" strike="noStrike" cap="none" normalizeH="0" baseline="0" smtClean="0">
                          <a:ln>
                            <a:noFill/>
                          </a:ln>
                          <a:solidFill>
                            <a:schemeClr val="tx1"/>
                          </a:solidFill>
                          <a:effectLst/>
                          <a:latin typeface="Verdana" pitchFamily="34" charset="0"/>
                          <a:ea typeface="宋体" pitchFamily="2" charset="-122"/>
                        </a:rPr>
                        <a:t>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1800" b="0" i="0" u="none" strike="noStrike" cap="none" normalizeH="0" baseline="0" smtClean="0">
                          <a:ln>
                            <a:noFill/>
                          </a:ln>
                          <a:solidFill>
                            <a:schemeClr val="tx1"/>
                          </a:solidFill>
                          <a:effectLst/>
                          <a:latin typeface="Verdana" pitchFamily="34" charset="0"/>
                          <a:ea typeface="宋体" pitchFamily="2" charset="-122"/>
                        </a:rPr>
                        <a:t>Cancer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044">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1800" b="0" i="0" u="none" strike="noStrike" cap="none" normalizeH="0" baseline="0" smtClean="0">
                          <a:ln>
                            <a:noFill/>
                          </a:ln>
                          <a:solidFill>
                            <a:schemeClr val="tx1"/>
                          </a:solidFill>
                          <a:effectLst/>
                          <a:latin typeface="Verdana" pitchFamily="34" charset="0"/>
                          <a:ea typeface="宋体" pitchFamily="2" charset="-122"/>
                        </a:rPr>
                        <a:t>476**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1800" b="0" i="0" u="none" strike="noStrike" cap="none" normalizeH="0" baseline="0" smtClean="0">
                          <a:ln>
                            <a:noFill/>
                          </a:ln>
                          <a:solidFill>
                            <a:schemeClr val="tx1"/>
                          </a:solidFill>
                          <a:effectLst/>
                          <a:latin typeface="Verdana" pitchFamily="34" charset="0"/>
                          <a:ea typeface="宋体" pitchFamily="2" charset="-122"/>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1800" b="0" i="0" u="none" strike="noStrike" cap="none" normalizeH="0" baseline="0" smtClean="0">
                          <a:ln>
                            <a:noFill/>
                          </a:ln>
                          <a:solidFill>
                            <a:schemeClr val="tx1"/>
                          </a:solidFill>
                          <a:effectLst/>
                          <a:latin typeface="Verdana" pitchFamily="34" charset="0"/>
                          <a:ea typeface="宋体" pitchFamily="2" charset="-122"/>
                        </a:rPr>
                        <a:t>Heart Disease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044">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1800" b="0" i="0" u="none" strike="noStrike" cap="none" normalizeH="0" baseline="0" smtClean="0">
                          <a:ln>
                            <a:noFill/>
                          </a:ln>
                          <a:solidFill>
                            <a:schemeClr val="tx1"/>
                          </a:solidFill>
                          <a:effectLst/>
                          <a:latin typeface="Verdana" pitchFamily="34" charset="0"/>
                          <a:ea typeface="宋体" pitchFamily="2" charset="-122"/>
                        </a:rPr>
                        <a:t>476**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1800" b="0" i="0" u="none" strike="noStrike" cap="none" normalizeH="0" baseline="0" smtClean="0">
                          <a:ln>
                            <a:noFill/>
                          </a:ln>
                          <a:solidFill>
                            <a:schemeClr val="tx1"/>
                          </a:solidFill>
                          <a:effectLst/>
                          <a:latin typeface="Verdana" pitchFamily="34" charset="0"/>
                          <a:ea typeface="宋体" pitchFamily="2" charset="-122"/>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1800" b="0" i="0" u="none" strike="noStrike" cap="none" normalizeH="0" baseline="0" smtClean="0">
                          <a:ln>
                            <a:noFill/>
                          </a:ln>
                          <a:solidFill>
                            <a:schemeClr val="tx1"/>
                          </a:solidFill>
                          <a:effectLst/>
                          <a:latin typeface="Verdana" pitchFamily="34" charset="0"/>
                          <a:ea typeface="宋体" pitchFamily="2" charset="-122"/>
                        </a:rPr>
                        <a:t>Cancer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044">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1800" b="0" i="0" u="none" strike="noStrike" cap="none" normalizeH="0" baseline="0" smtClean="0">
                          <a:ln>
                            <a:noFill/>
                          </a:ln>
                          <a:solidFill>
                            <a:schemeClr val="tx1"/>
                          </a:solidFill>
                          <a:effectLst/>
                          <a:latin typeface="Verdana" pitchFamily="34" charset="0"/>
                          <a:ea typeface="宋体" pitchFamily="2" charset="-122"/>
                        </a:rPr>
                        <a:t>476**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1800" b="0" i="0" u="none" strike="noStrike" cap="none" normalizeH="0" baseline="0" smtClean="0">
                          <a:ln>
                            <a:noFill/>
                          </a:ln>
                          <a:solidFill>
                            <a:schemeClr val="tx1"/>
                          </a:solidFill>
                          <a:effectLst/>
                          <a:latin typeface="Verdana" pitchFamily="34" charset="0"/>
                          <a:ea typeface="宋体" pitchFamily="2" charset="-122"/>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1800" b="0" i="0" u="none" strike="noStrike" cap="none" normalizeH="0" baseline="0" dirty="0" smtClean="0">
                          <a:ln>
                            <a:noFill/>
                          </a:ln>
                          <a:solidFill>
                            <a:schemeClr val="tx1"/>
                          </a:solidFill>
                          <a:effectLst/>
                          <a:latin typeface="Verdana" pitchFamily="34" charset="0"/>
                          <a:ea typeface="宋体" pitchFamily="2" charset="-122"/>
                        </a:rPr>
                        <a:t>Cancer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58449" name="Rectangle 49"/>
          <p:cNvSpPr>
            <a:spLocks noChangeArrowheads="1"/>
          </p:cNvSpPr>
          <p:nvPr/>
        </p:nvSpPr>
        <p:spPr bwMode="auto">
          <a:xfrm>
            <a:off x="4643438" y="1916113"/>
            <a:ext cx="4032250" cy="433387"/>
          </a:xfrm>
          <a:prstGeom prst="rect">
            <a:avLst/>
          </a:prstGeom>
          <a:noFill/>
          <a:ln w="9525">
            <a:noFill/>
            <a:miter lim="800000"/>
            <a:headEnd/>
            <a:tailEnd/>
          </a:ln>
        </p:spPr>
        <p:txBody>
          <a:bodyPr/>
          <a:lstStyle/>
          <a:p>
            <a:pPr marL="469900" indent="-469900">
              <a:spcBef>
                <a:spcPct val="20000"/>
              </a:spcBef>
              <a:buClr>
                <a:schemeClr val="accent2"/>
              </a:buClr>
              <a:buFont typeface="Wingdings" pitchFamily="2" charset="2"/>
              <a:buNone/>
            </a:pPr>
            <a:r>
              <a:rPr lang="en-US" altLang="zh-CN" sz="2000"/>
              <a:t>A 3-anonymous patient table</a:t>
            </a:r>
          </a:p>
        </p:txBody>
      </p:sp>
      <p:graphicFrame>
        <p:nvGraphicFramePr>
          <p:cNvPr id="358489" name="Group 89"/>
          <p:cNvGraphicFramePr>
            <a:graphicFrameLocks noGrp="1"/>
          </p:cNvGraphicFramePr>
          <p:nvPr>
            <p:ph sz="quarter" idx="3"/>
          </p:nvPr>
        </p:nvGraphicFramePr>
        <p:xfrm>
          <a:off x="1042988" y="2924175"/>
          <a:ext cx="2569840" cy="1005840"/>
        </p:xfrm>
        <a:graphic>
          <a:graphicData uri="http://schemas.openxmlformats.org/drawingml/2006/table">
            <a:tbl>
              <a:tblPr/>
              <a:tblGrid>
                <a:gridCol w="1246151"/>
                <a:gridCol w="1323689"/>
              </a:tblGrid>
              <a:tr h="233363">
                <a:tc gridSpan="2">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1600" b="0" i="0" u="none" strike="noStrike" cap="none" normalizeH="0" baseline="0" dirty="0" smtClean="0">
                          <a:ln>
                            <a:noFill/>
                          </a:ln>
                          <a:solidFill>
                            <a:schemeClr val="tx1"/>
                          </a:solidFill>
                          <a:effectLst/>
                          <a:latin typeface="Verdana" pitchFamily="34" charset="0"/>
                          <a:ea typeface="宋体" pitchFamily="2" charset="-122"/>
                        </a:rPr>
                        <a:t>Bob</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244475">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1600" b="1" i="1" u="none" strike="noStrike" cap="none" normalizeH="0" baseline="0" smtClean="0">
                          <a:ln>
                            <a:noFill/>
                          </a:ln>
                          <a:solidFill>
                            <a:schemeClr val="tx1"/>
                          </a:solidFill>
                          <a:effectLst/>
                          <a:latin typeface="Verdana" pitchFamily="34" charset="0"/>
                          <a:ea typeface="宋体" pitchFamily="2" charset="-122"/>
                        </a:rPr>
                        <a:t>Zipcode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1600" b="1" i="1" u="none" strike="noStrike" cap="none" normalizeH="0" baseline="0" smtClean="0">
                          <a:ln>
                            <a:noFill/>
                          </a:ln>
                          <a:solidFill>
                            <a:schemeClr val="tx1"/>
                          </a:solidFill>
                          <a:effectLst/>
                          <a:latin typeface="Verdana" pitchFamily="34" charset="0"/>
                          <a:ea typeface="宋体" pitchFamily="2" charset="-122"/>
                        </a:rPr>
                        <a:t>Age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3363">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1600" b="0" i="0" u="none" strike="noStrike" cap="none" normalizeH="0" baseline="0" smtClean="0">
                          <a:ln>
                            <a:noFill/>
                          </a:ln>
                          <a:solidFill>
                            <a:schemeClr val="tx1"/>
                          </a:solidFill>
                          <a:effectLst/>
                          <a:latin typeface="Verdana" pitchFamily="34" charset="0"/>
                          <a:ea typeface="宋体" pitchFamily="2" charset="-122"/>
                        </a:rPr>
                        <a:t>47678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1600" b="0" i="0" u="none" strike="noStrike" cap="none" normalizeH="0" baseline="0" dirty="0" smtClean="0">
                          <a:ln>
                            <a:noFill/>
                          </a:ln>
                          <a:solidFill>
                            <a:schemeClr val="tx1"/>
                          </a:solidFill>
                          <a:effectLst/>
                          <a:latin typeface="Verdana" pitchFamily="34" charset="0"/>
                          <a:ea typeface="宋体" pitchFamily="2" charset="-122"/>
                        </a:rPr>
                        <a:t>27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358488" name="Group 88"/>
          <p:cNvGraphicFramePr>
            <a:graphicFrameLocks noGrp="1"/>
          </p:cNvGraphicFramePr>
          <p:nvPr/>
        </p:nvGraphicFramePr>
        <p:xfrm>
          <a:off x="1042988" y="4724400"/>
          <a:ext cx="2671142" cy="1097280"/>
        </p:xfrm>
        <a:graphic>
          <a:graphicData uri="http://schemas.openxmlformats.org/drawingml/2006/table">
            <a:tbl>
              <a:tblPr/>
              <a:tblGrid>
                <a:gridCol w="1295274"/>
                <a:gridCol w="1375868"/>
              </a:tblGrid>
              <a:tr h="297144">
                <a:tc gridSpan="2">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1800" b="0" i="0" u="none" strike="noStrike" cap="none" normalizeH="0" baseline="0" dirty="0" smtClean="0">
                          <a:ln>
                            <a:noFill/>
                          </a:ln>
                          <a:solidFill>
                            <a:schemeClr val="tx1"/>
                          </a:solidFill>
                          <a:effectLst/>
                          <a:latin typeface="Verdana" pitchFamily="34" charset="0"/>
                          <a:ea typeface="宋体" pitchFamily="2" charset="-122"/>
                        </a:rPr>
                        <a:t>Carl</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297144">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1800" b="1" i="1" u="none" strike="noStrike" cap="none" normalizeH="0" baseline="0" dirty="0" err="1" smtClean="0">
                          <a:ln>
                            <a:noFill/>
                          </a:ln>
                          <a:solidFill>
                            <a:schemeClr val="tx1"/>
                          </a:solidFill>
                          <a:effectLst/>
                          <a:latin typeface="Verdana" pitchFamily="34" charset="0"/>
                          <a:ea typeface="宋体" pitchFamily="2" charset="-122"/>
                        </a:rPr>
                        <a:t>Zipcode</a:t>
                      </a:r>
                      <a:endParaRPr kumimoji="0" lang="en-US" altLang="zh-CN" sz="1800" b="1" i="1" u="none" strike="noStrike" cap="none" normalizeH="0" baseline="0" dirty="0" smtClean="0">
                        <a:ln>
                          <a:noFill/>
                        </a:ln>
                        <a:solidFill>
                          <a:schemeClr val="tx1"/>
                        </a:solidFill>
                        <a:effectLst/>
                        <a:latin typeface="Verdana" pitchFamily="34" charset="0"/>
                        <a:ea typeface="宋体"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1800" b="1" i="1" u="none" strike="noStrike" cap="none" normalizeH="0" baseline="0" smtClean="0">
                          <a:ln>
                            <a:noFill/>
                          </a:ln>
                          <a:solidFill>
                            <a:schemeClr val="tx1"/>
                          </a:solidFill>
                          <a:effectLst/>
                          <a:latin typeface="Verdana" pitchFamily="34" charset="0"/>
                          <a:ea typeface="宋体" pitchFamily="2" charset="-122"/>
                        </a:rPr>
                        <a:t>Age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7144">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1800" b="0" i="0" u="none" strike="noStrike" cap="none" normalizeH="0" baseline="0" smtClean="0">
                          <a:ln>
                            <a:noFill/>
                          </a:ln>
                          <a:solidFill>
                            <a:schemeClr val="tx1"/>
                          </a:solidFill>
                          <a:effectLst/>
                          <a:latin typeface="Verdana" pitchFamily="34" charset="0"/>
                          <a:ea typeface="宋体" pitchFamily="2" charset="-122"/>
                        </a:rPr>
                        <a:t>47673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1800" b="0" i="0" u="none" strike="noStrike" cap="none" normalizeH="0" baseline="0" dirty="0" smtClean="0">
                          <a:ln>
                            <a:noFill/>
                          </a:ln>
                          <a:solidFill>
                            <a:schemeClr val="tx1"/>
                          </a:solidFill>
                          <a:effectLst/>
                          <a:latin typeface="Verdana" pitchFamily="34" charset="0"/>
                          <a:ea typeface="宋体" pitchFamily="2" charset="-122"/>
                        </a:rPr>
                        <a:t>36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58476" name="Line 76"/>
          <p:cNvSpPr>
            <a:spLocks noChangeShapeType="1"/>
          </p:cNvSpPr>
          <p:nvPr/>
        </p:nvSpPr>
        <p:spPr bwMode="auto">
          <a:xfrm>
            <a:off x="3714750" y="3236913"/>
            <a:ext cx="990600" cy="533400"/>
          </a:xfrm>
          <a:prstGeom prst="line">
            <a:avLst/>
          </a:prstGeom>
          <a:noFill/>
          <a:ln w="19050">
            <a:solidFill>
              <a:srgbClr val="FF0000"/>
            </a:solidFill>
            <a:round/>
            <a:headEnd/>
            <a:tailEnd type="triangle" w="lg" len="lg"/>
          </a:ln>
        </p:spPr>
        <p:txBody>
          <a:bodyPr wrap="none" anchor="ctr"/>
          <a:lstStyle/>
          <a:p>
            <a:endParaRPr lang="en-US"/>
          </a:p>
        </p:txBody>
      </p:sp>
      <p:sp>
        <p:nvSpPr>
          <p:cNvPr id="358477" name="Line 77"/>
          <p:cNvSpPr>
            <a:spLocks noChangeShapeType="1"/>
          </p:cNvSpPr>
          <p:nvPr/>
        </p:nvSpPr>
        <p:spPr bwMode="auto">
          <a:xfrm flipV="1">
            <a:off x="3714750" y="3236913"/>
            <a:ext cx="990600" cy="0"/>
          </a:xfrm>
          <a:prstGeom prst="line">
            <a:avLst/>
          </a:prstGeom>
          <a:noFill/>
          <a:ln w="19050">
            <a:solidFill>
              <a:srgbClr val="FF0000"/>
            </a:solidFill>
            <a:round/>
            <a:headEnd/>
            <a:tailEnd type="triangle" w="lg" len="lg"/>
          </a:ln>
        </p:spPr>
        <p:txBody>
          <a:bodyPr wrap="none" anchor="ctr"/>
          <a:lstStyle/>
          <a:p>
            <a:endParaRPr lang="en-US"/>
          </a:p>
        </p:txBody>
      </p:sp>
      <p:sp>
        <p:nvSpPr>
          <p:cNvPr id="358478" name="Line 78"/>
          <p:cNvSpPr>
            <a:spLocks noChangeShapeType="1"/>
          </p:cNvSpPr>
          <p:nvPr/>
        </p:nvSpPr>
        <p:spPr bwMode="auto">
          <a:xfrm>
            <a:off x="3714750" y="3236913"/>
            <a:ext cx="990600" cy="228600"/>
          </a:xfrm>
          <a:prstGeom prst="line">
            <a:avLst/>
          </a:prstGeom>
          <a:noFill/>
          <a:ln w="19050">
            <a:solidFill>
              <a:srgbClr val="FF0000"/>
            </a:solidFill>
            <a:round/>
            <a:headEnd/>
            <a:tailEnd type="triangle" w="lg" len="lg"/>
          </a:ln>
        </p:spPr>
        <p:txBody>
          <a:bodyPr wrap="none" anchor="ctr"/>
          <a:lstStyle/>
          <a:p>
            <a:endParaRPr lang="en-US"/>
          </a:p>
        </p:txBody>
      </p:sp>
      <p:sp>
        <p:nvSpPr>
          <p:cNvPr id="358479" name="Line 79"/>
          <p:cNvSpPr>
            <a:spLocks noChangeShapeType="1"/>
          </p:cNvSpPr>
          <p:nvPr/>
        </p:nvSpPr>
        <p:spPr bwMode="auto">
          <a:xfrm>
            <a:off x="3708400" y="5661025"/>
            <a:ext cx="990600" cy="381000"/>
          </a:xfrm>
          <a:prstGeom prst="line">
            <a:avLst/>
          </a:prstGeom>
          <a:noFill/>
          <a:ln w="19050">
            <a:solidFill>
              <a:srgbClr val="FF0000"/>
            </a:solidFill>
            <a:round/>
            <a:headEnd/>
            <a:tailEnd type="triangle" w="lg" len="lg"/>
          </a:ln>
        </p:spPr>
        <p:txBody>
          <a:bodyPr wrap="none" anchor="ctr"/>
          <a:lstStyle/>
          <a:p>
            <a:endParaRPr lang="en-US"/>
          </a:p>
        </p:txBody>
      </p:sp>
      <p:sp>
        <p:nvSpPr>
          <p:cNvPr id="358480" name="Line 80"/>
          <p:cNvSpPr>
            <a:spLocks noChangeShapeType="1"/>
          </p:cNvSpPr>
          <p:nvPr/>
        </p:nvSpPr>
        <p:spPr bwMode="auto">
          <a:xfrm flipV="1">
            <a:off x="3708400" y="5584825"/>
            <a:ext cx="990600" cy="76200"/>
          </a:xfrm>
          <a:prstGeom prst="line">
            <a:avLst/>
          </a:prstGeom>
          <a:noFill/>
          <a:ln w="19050">
            <a:solidFill>
              <a:srgbClr val="FF0000"/>
            </a:solidFill>
            <a:round/>
            <a:headEnd/>
            <a:tailEnd type="triangle" w="lg" len="lg"/>
          </a:ln>
        </p:spPr>
        <p:txBody>
          <a:bodyPr wrap="none" anchor="ctr"/>
          <a:lstStyle/>
          <a:p>
            <a:endParaRPr lang="en-US"/>
          </a:p>
        </p:txBody>
      </p:sp>
      <p:sp>
        <p:nvSpPr>
          <p:cNvPr id="358481" name="Line 81"/>
          <p:cNvSpPr>
            <a:spLocks noChangeShapeType="1"/>
          </p:cNvSpPr>
          <p:nvPr/>
        </p:nvSpPr>
        <p:spPr bwMode="auto">
          <a:xfrm>
            <a:off x="3708400" y="5661025"/>
            <a:ext cx="990600" cy="152400"/>
          </a:xfrm>
          <a:prstGeom prst="line">
            <a:avLst/>
          </a:prstGeom>
          <a:noFill/>
          <a:ln w="19050">
            <a:solidFill>
              <a:srgbClr val="FF0000"/>
            </a:solidFill>
            <a:round/>
            <a:headEnd/>
            <a:tailEnd type="triangle" w="lg" len="lg"/>
          </a:ln>
        </p:spPr>
        <p:txBody>
          <a:bodyPr wrap="none" anchor="ctr"/>
          <a:lstStyle/>
          <a:p>
            <a:endParaRPr lang="en-US"/>
          </a:p>
        </p:txBody>
      </p:sp>
      <p:sp>
        <p:nvSpPr>
          <p:cNvPr id="358482" name="AutoShape 82"/>
          <p:cNvSpPr>
            <a:spLocks noChangeArrowheads="1"/>
          </p:cNvSpPr>
          <p:nvPr/>
        </p:nvSpPr>
        <p:spPr bwMode="auto">
          <a:xfrm>
            <a:off x="4702175" y="2852738"/>
            <a:ext cx="4046538" cy="1147762"/>
          </a:xfrm>
          <a:prstGeom prst="roundRect">
            <a:avLst>
              <a:gd name="adj" fmla="val 16667"/>
            </a:avLst>
          </a:prstGeom>
          <a:noFill/>
          <a:ln w="25400" algn="ctr">
            <a:solidFill>
              <a:srgbClr val="FF0000"/>
            </a:solidFill>
            <a:round/>
            <a:headEnd/>
            <a:tailEnd/>
          </a:ln>
        </p:spPr>
        <p:txBody>
          <a:bodyPr wrap="none" anchor="ctr"/>
          <a:lstStyle/>
          <a:p>
            <a:endParaRPr lang="en-US" sz="2800"/>
          </a:p>
        </p:txBody>
      </p:sp>
      <p:sp>
        <p:nvSpPr>
          <p:cNvPr id="358483" name="AutoShape 83"/>
          <p:cNvSpPr>
            <a:spLocks noChangeArrowheads="1"/>
          </p:cNvSpPr>
          <p:nvPr/>
        </p:nvSpPr>
        <p:spPr bwMode="auto">
          <a:xfrm>
            <a:off x="4787900" y="5157788"/>
            <a:ext cx="3960813" cy="1131887"/>
          </a:xfrm>
          <a:prstGeom prst="roundRect">
            <a:avLst>
              <a:gd name="adj" fmla="val 16667"/>
            </a:avLst>
          </a:prstGeom>
          <a:noFill/>
          <a:ln w="25400" algn="ctr">
            <a:solidFill>
              <a:srgbClr val="FF0000"/>
            </a:solidFill>
            <a:round/>
            <a:headEnd/>
            <a:tailEnd/>
          </a:ln>
        </p:spPr>
        <p:txBody>
          <a:bodyPr wrap="none" anchor="ctr"/>
          <a:lstStyle/>
          <a:p>
            <a:endParaRPr lang="en-US" sz="2800"/>
          </a:p>
        </p:txBody>
      </p:sp>
      <p:sp>
        <p:nvSpPr>
          <p:cNvPr id="358485" name="Rectangle 85"/>
          <p:cNvSpPr>
            <a:spLocks noChangeArrowheads="1"/>
          </p:cNvSpPr>
          <p:nvPr/>
        </p:nvSpPr>
        <p:spPr bwMode="auto">
          <a:xfrm>
            <a:off x="755650" y="2420938"/>
            <a:ext cx="3276600" cy="304800"/>
          </a:xfrm>
          <a:prstGeom prst="rect">
            <a:avLst/>
          </a:prstGeom>
          <a:noFill/>
          <a:ln w="9525">
            <a:noFill/>
            <a:miter lim="800000"/>
            <a:headEnd/>
            <a:tailEnd/>
          </a:ln>
        </p:spPr>
        <p:txBody>
          <a:bodyPr/>
          <a:lstStyle/>
          <a:p>
            <a:pPr marL="469900" indent="-469900">
              <a:spcBef>
                <a:spcPct val="20000"/>
              </a:spcBef>
              <a:buClr>
                <a:schemeClr val="accent2"/>
              </a:buClr>
              <a:buFont typeface="Wingdings" pitchFamily="2" charset="2"/>
              <a:buNone/>
            </a:pPr>
            <a:r>
              <a:rPr lang="en-US" altLang="zh-CN">
                <a:solidFill>
                  <a:srgbClr val="0000FF"/>
                </a:solidFill>
              </a:rPr>
              <a:t>Homogeneity Attack</a:t>
            </a:r>
          </a:p>
        </p:txBody>
      </p:sp>
      <p:sp>
        <p:nvSpPr>
          <p:cNvPr id="358486" name="Rectangle 86"/>
          <p:cNvSpPr>
            <a:spLocks noChangeArrowheads="1"/>
          </p:cNvSpPr>
          <p:nvPr/>
        </p:nvSpPr>
        <p:spPr bwMode="auto">
          <a:xfrm>
            <a:off x="142875" y="4286250"/>
            <a:ext cx="4286250" cy="395288"/>
          </a:xfrm>
          <a:prstGeom prst="rect">
            <a:avLst/>
          </a:prstGeom>
          <a:noFill/>
          <a:ln w="9525">
            <a:noFill/>
            <a:miter lim="800000"/>
            <a:headEnd/>
            <a:tailEnd/>
          </a:ln>
        </p:spPr>
        <p:txBody>
          <a:bodyPr/>
          <a:lstStyle/>
          <a:p>
            <a:pPr marL="469900" indent="-469900">
              <a:spcBef>
                <a:spcPct val="20000"/>
              </a:spcBef>
              <a:buClr>
                <a:schemeClr val="accent2"/>
              </a:buClr>
              <a:buFont typeface="Wingdings" pitchFamily="2" charset="2"/>
              <a:buNone/>
            </a:pPr>
            <a:r>
              <a:rPr lang="en-US" altLang="zh-CN">
                <a:solidFill>
                  <a:srgbClr val="0000FF"/>
                </a:solidFill>
              </a:rPr>
              <a:t>Background Knowledge Attack</a:t>
            </a:r>
          </a:p>
        </p:txBody>
      </p:sp>
      <p:sp>
        <p:nvSpPr>
          <p:cNvPr id="33878" name="Rectangle 16"/>
          <p:cNvSpPr>
            <a:spLocks noChangeArrowheads="1"/>
          </p:cNvSpPr>
          <p:nvPr/>
        </p:nvSpPr>
        <p:spPr bwMode="auto">
          <a:xfrm>
            <a:off x="0" y="1916113"/>
            <a:ext cx="3800475" cy="396875"/>
          </a:xfrm>
          <a:prstGeom prst="rect">
            <a:avLst/>
          </a:prstGeom>
          <a:noFill/>
          <a:ln w="9525">
            <a:noFill/>
            <a:miter lim="800000"/>
            <a:headEnd/>
            <a:tailEnd/>
          </a:ln>
        </p:spPr>
        <p:txBody>
          <a:bodyPr>
            <a:spAutoFit/>
          </a:bodyPr>
          <a:lstStyle/>
          <a:p>
            <a:pPr algn="l" eaLnBrk="0" hangingPunct="0"/>
            <a:r>
              <a:rPr lang="en-US" sz="2000">
                <a:latin typeface="Helvetica" pitchFamily="34" charset="0"/>
              </a:rPr>
              <a:t>From a voter registration list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58490"/>
                                        </p:tgtEl>
                                        <p:attrNameLst>
                                          <p:attrName>style.visibility</p:attrName>
                                        </p:attrNameLst>
                                      </p:cBhvr>
                                      <p:to>
                                        <p:strVal val="visible"/>
                                      </p:to>
                                    </p:set>
                                    <p:animEffect transition="in" filter="blinds(horizontal)">
                                      <p:cBhvr>
                                        <p:cTn id="7" dur="500"/>
                                        <p:tgtEl>
                                          <p:spTgt spid="35849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58449"/>
                                        </p:tgtEl>
                                        <p:attrNameLst>
                                          <p:attrName>style.visibility</p:attrName>
                                        </p:attrNameLst>
                                      </p:cBhvr>
                                      <p:to>
                                        <p:strVal val="visible"/>
                                      </p:to>
                                    </p:set>
                                    <p:animEffect transition="in" filter="blinds(horizontal)">
                                      <p:cBhvr>
                                        <p:cTn id="10" dur="500"/>
                                        <p:tgtEl>
                                          <p:spTgt spid="358449"/>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358485"/>
                                        </p:tgtEl>
                                        <p:attrNameLst>
                                          <p:attrName>style.visibility</p:attrName>
                                        </p:attrNameLst>
                                      </p:cBhvr>
                                      <p:to>
                                        <p:strVal val="visible"/>
                                      </p:to>
                                    </p:set>
                                    <p:animEffect transition="in" filter="blinds(horizontal)">
                                      <p:cBhvr>
                                        <p:cTn id="15" dur="500"/>
                                        <p:tgtEl>
                                          <p:spTgt spid="358485"/>
                                        </p:tgtEl>
                                      </p:cBhvr>
                                    </p:animEffect>
                                  </p:childTnLst>
                                </p:cTn>
                              </p:par>
                              <p:par>
                                <p:cTn id="16" presetID="3" presetClass="entr" presetSubtype="10" fill="hold" nodeType="withEffect">
                                  <p:stCondLst>
                                    <p:cond delay="0"/>
                                  </p:stCondLst>
                                  <p:childTnLst>
                                    <p:set>
                                      <p:cBhvr>
                                        <p:cTn id="17" dur="1" fill="hold">
                                          <p:stCondLst>
                                            <p:cond delay="0"/>
                                          </p:stCondLst>
                                        </p:cTn>
                                        <p:tgtEl>
                                          <p:spTgt spid="358489"/>
                                        </p:tgtEl>
                                        <p:attrNameLst>
                                          <p:attrName>style.visibility</p:attrName>
                                        </p:attrNameLst>
                                      </p:cBhvr>
                                      <p:to>
                                        <p:strVal val="visible"/>
                                      </p:to>
                                    </p:set>
                                    <p:animEffect transition="in" filter="blinds(horizontal)">
                                      <p:cBhvr>
                                        <p:cTn id="18" dur="500"/>
                                        <p:tgtEl>
                                          <p:spTgt spid="358489"/>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358477"/>
                                        </p:tgtEl>
                                        <p:attrNameLst>
                                          <p:attrName>style.visibility</p:attrName>
                                        </p:attrNameLst>
                                      </p:cBhvr>
                                      <p:to>
                                        <p:strVal val="visible"/>
                                      </p:to>
                                    </p:set>
                                    <p:animEffect transition="in" filter="blinds(horizontal)">
                                      <p:cBhvr>
                                        <p:cTn id="23" dur="500"/>
                                        <p:tgtEl>
                                          <p:spTgt spid="358477"/>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358478"/>
                                        </p:tgtEl>
                                        <p:attrNameLst>
                                          <p:attrName>style.visibility</p:attrName>
                                        </p:attrNameLst>
                                      </p:cBhvr>
                                      <p:to>
                                        <p:strVal val="visible"/>
                                      </p:to>
                                    </p:set>
                                    <p:animEffect transition="in" filter="blinds(horizontal)">
                                      <p:cBhvr>
                                        <p:cTn id="26" dur="500"/>
                                        <p:tgtEl>
                                          <p:spTgt spid="358478"/>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358476"/>
                                        </p:tgtEl>
                                        <p:attrNameLst>
                                          <p:attrName>style.visibility</p:attrName>
                                        </p:attrNameLst>
                                      </p:cBhvr>
                                      <p:to>
                                        <p:strVal val="visible"/>
                                      </p:to>
                                    </p:set>
                                    <p:animEffect transition="in" filter="blinds(horizontal)">
                                      <p:cBhvr>
                                        <p:cTn id="29" dur="500"/>
                                        <p:tgtEl>
                                          <p:spTgt spid="358476"/>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358482"/>
                                        </p:tgtEl>
                                        <p:attrNameLst>
                                          <p:attrName>style.visibility</p:attrName>
                                        </p:attrNameLst>
                                      </p:cBhvr>
                                      <p:to>
                                        <p:strVal val="visible"/>
                                      </p:to>
                                    </p:set>
                                    <p:animEffect transition="in" filter="blinds(horizontal)">
                                      <p:cBhvr>
                                        <p:cTn id="32" dur="500"/>
                                        <p:tgtEl>
                                          <p:spTgt spid="358482"/>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58486"/>
                                        </p:tgtEl>
                                        <p:attrNameLst>
                                          <p:attrName>style.visibility</p:attrName>
                                        </p:attrNameLst>
                                      </p:cBhvr>
                                      <p:to>
                                        <p:strVal val="visible"/>
                                      </p:to>
                                    </p:set>
                                    <p:animEffect transition="in" filter="blinds(horizontal)">
                                      <p:cBhvr>
                                        <p:cTn id="37" dur="500"/>
                                        <p:tgtEl>
                                          <p:spTgt spid="358486"/>
                                        </p:tgtEl>
                                      </p:cBhvr>
                                    </p:animEffect>
                                  </p:childTnLst>
                                </p:cTn>
                              </p:par>
                              <p:par>
                                <p:cTn id="38" presetID="3" presetClass="entr" presetSubtype="10" fill="hold" nodeType="withEffect">
                                  <p:stCondLst>
                                    <p:cond delay="0"/>
                                  </p:stCondLst>
                                  <p:childTnLst>
                                    <p:set>
                                      <p:cBhvr>
                                        <p:cTn id="39" dur="1" fill="hold">
                                          <p:stCondLst>
                                            <p:cond delay="0"/>
                                          </p:stCondLst>
                                        </p:cTn>
                                        <p:tgtEl>
                                          <p:spTgt spid="358488"/>
                                        </p:tgtEl>
                                        <p:attrNameLst>
                                          <p:attrName>style.visibility</p:attrName>
                                        </p:attrNameLst>
                                      </p:cBhvr>
                                      <p:to>
                                        <p:strVal val="visible"/>
                                      </p:to>
                                    </p:set>
                                    <p:animEffect transition="in" filter="blinds(horizontal)">
                                      <p:cBhvr>
                                        <p:cTn id="40" dur="500"/>
                                        <p:tgtEl>
                                          <p:spTgt spid="358488"/>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358479"/>
                                        </p:tgtEl>
                                        <p:attrNameLst>
                                          <p:attrName>style.visibility</p:attrName>
                                        </p:attrNameLst>
                                      </p:cBhvr>
                                      <p:to>
                                        <p:strVal val="visible"/>
                                      </p:to>
                                    </p:set>
                                    <p:animEffect transition="in" filter="blinds(horizontal)">
                                      <p:cBhvr>
                                        <p:cTn id="45" dur="500"/>
                                        <p:tgtEl>
                                          <p:spTgt spid="358479"/>
                                        </p:tgtEl>
                                      </p:cBhvr>
                                    </p:animEffect>
                                  </p:childTnLst>
                                </p:cTn>
                              </p:par>
                              <p:par>
                                <p:cTn id="46" presetID="3" presetClass="entr" presetSubtype="10" fill="hold" grpId="0" nodeType="withEffect">
                                  <p:stCondLst>
                                    <p:cond delay="0"/>
                                  </p:stCondLst>
                                  <p:childTnLst>
                                    <p:set>
                                      <p:cBhvr>
                                        <p:cTn id="47" dur="1" fill="hold">
                                          <p:stCondLst>
                                            <p:cond delay="0"/>
                                          </p:stCondLst>
                                        </p:cTn>
                                        <p:tgtEl>
                                          <p:spTgt spid="358480"/>
                                        </p:tgtEl>
                                        <p:attrNameLst>
                                          <p:attrName>style.visibility</p:attrName>
                                        </p:attrNameLst>
                                      </p:cBhvr>
                                      <p:to>
                                        <p:strVal val="visible"/>
                                      </p:to>
                                    </p:set>
                                    <p:animEffect transition="in" filter="blinds(horizontal)">
                                      <p:cBhvr>
                                        <p:cTn id="48" dur="500"/>
                                        <p:tgtEl>
                                          <p:spTgt spid="358480"/>
                                        </p:tgtEl>
                                      </p:cBhvr>
                                    </p:animEffect>
                                  </p:childTnLst>
                                </p:cTn>
                              </p:par>
                              <p:par>
                                <p:cTn id="49" presetID="3" presetClass="entr" presetSubtype="10" fill="hold" grpId="0" nodeType="withEffect">
                                  <p:stCondLst>
                                    <p:cond delay="0"/>
                                  </p:stCondLst>
                                  <p:childTnLst>
                                    <p:set>
                                      <p:cBhvr>
                                        <p:cTn id="50" dur="1" fill="hold">
                                          <p:stCondLst>
                                            <p:cond delay="0"/>
                                          </p:stCondLst>
                                        </p:cTn>
                                        <p:tgtEl>
                                          <p:spTgt spid="358481"/>
                                        </p:tgtEl>
                                        <p:attrNameLst>
                                          <p:attrName>style.visibility</p:attrName>
                                        </p:attrNameLst>
                                      </p:cBhvr>
                                      <p:to>
                                        <p:strVal val="visible"/>
                                      </p:to>
                                    </p:set>
                                    <p:animEffect transition="in" filter="blinds(horizontal)">
                                      <p:cBhvr>
                                        <p:cTn id="51" dur="500"/>
                                        <p:tgtEl>
                                          <p:spTgt spid="358481"/>
                                        </p:tgtEl>
                                      </p:cBhvr>
                                    </p:animEffect>
                                  </p:childTnLst>
                                </p:cTn>
                              </p:par>
                              <p:par>
                                <p:cTn id="52" presetID="3" presetClass="entr" presetSubtype="10" fill="hold" grpId="0" nodeType="withEffect">
                                  <p:stCondLst>
                                    <p:cond delay="0"/>
                                  </p:stCondLst>
                                  <p:childTnLst>
                                    <p:set>
                                      <p:cBhvr>
                                        <p:cTn id="53" dur="1" fill="hold">
                                          <p:stCondLst>
                                            <p:cond delay="0"/>
                                          </p:stCondLst>
                                        </p:cTn>
                                        <p:tgtEl>
                                          <p:spTgt spid="358483"/>
                                        </p:tgtEl>
                                        <p:attrNameLst>
                                          <p:attrName>style.visibility</p:attrName>
                                        </p:attrNameLst>
                                      </p:cBhvr>
                                      <p:to>
                                        <p:strVal val="visible"/>
                                      </p:to>
                                    </p:set>
                                    <p:animEffect transition="in" filter="blinds(horizontal)">
                                      <p:cBhvr>
                                        <p:cTn id="54" dur="500"/>
                                        <p:tgtEl>
                                          <p:spTgt spid="3584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49" grpId="0"/>
      <p:bldP spid="358476" grpId="0" animBg="1"/>
      <p:bldP spid="358477" grpId="0" animBg="1"/>
      <p:bldP spid="358478" grpId="0" animBg="1"/>
      <p:bldP spid="358479" grpId="0" animBg="1"/>
      <p:bldP spid="358480" grpId="0" animBg="1"/>
      <p:bldP spid="358481" grpId="0" animBg="1"/>
      <p:bldP spid="358482" grpId="0" animBg="1"/>
      <p:bldP spid="358483" grpId="0" animBg="1"/>
      <p:bldP spid="358485" grpId="0"/>
      <p:bldP spid="358486" grpId="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marL="469900" indent="-469900" eaLnBrk="1" hangingPunct="1">
              <a:spcBef>
                <a:spcPct val="20000"/>
              </a:spcBef>
            </a:pPr>
            <a:r>
              <a:rPr lang="en-US" altLang="zh-CN" sz="3200" dirty="0" smtClean="0">
                <a:solidFill>
                  <a:srgbClr val="0070C0"/>
                </a:solidFill>
              </a:rPr>
              <a:t>Updates can </a:t>
            </a:r>
            <a:r>
              <a:rPr lang="en-US" altLang="zh-CN" sz="3200" dirty="0" smtClean="0">
                <a:solidFill>
                  <a:srgbClr val="0070C0"/>
                </a:solidFill>
              </a:rPr>
              <a:t>also destroy </a:t>
            </a:r>
            <a:r>
              <a:rPr lang="en-US" altLang="zh-CN" sz="3200" dirty="0" smtClean="0">
                <a:solidFill>
                  <a:srgbClr val="0070C0"/>
                </a:solidFill>
              </a:rPr>
              <a:t>k-anonymity.</a:t>
            </a:r>
          </a:p>
        </p:txBody>
      </p:sp>
      <p:sp>
        <p:nvSpPr>
          <p:cNvPr id="33795" name="Rectangle 3"/>
          <p:cNvSpPr>
            <a:spLocks noGrp="1" noChangeArrowheads="1"/>
          </p:cNvSpPr>
          <p:nvPr>
            <p:ph type="body" idx="4294967295"/>
          </p:nvPr>
        </p:nvSpPr>
        <p:spPr>
          <a:xfrm>
            <a:off x="0" y="1600200"/>
            <a:ext cx="6659563" cy="460375"/>
          </a:xfrm>
        </p:spPr>
        <p:txBody>
          <a:bodyPr/>
          <a:lstStyle/>
          <a:p>
            <a:pPr eaLnBrk="1" hangingPunct="1">
              <a:buFont typeface="Wingdings" pitchFamily="2" charset="2"/>
              <a:buNone/>
            </a:pPr>
            <a:r>
              <a:rPr lang="en-US" smtClean="0"/>
              <a:t>What is Joe’s disease?  Wait for his birthday.</a:t>
            </a:r>
          </a:p>
        </p:txBody>
      </p:sp>
      <p:pic>
        <p:nvPicPr>
          <p:cNvPr id="34820" name="Picture 4"/>
          <p:cNvPicPr>
            <a:picLocks noChangeAspect="1" noChangeArrowheads="1"/>
          </p:cNvPicPr>
          <p:nvPr/>
        </p:nvPicPr>
        <p:blipFill>
          <a:blip r:embed="rId2" cstate="print"/>
          <a:srcRect/>
          <a:stretch>
            <a:fillRect/>
          </a:stretch>
        </p:blipFill>
        <p:spPr bwMode="auto">
          <a:xfrm>
            <a:off x="4641850" y="2908300"/>
            <a:ext cx="4192588" cy="3186113"/>
          </a:xfrm>
          <a:prstGeom prst="rect">
            <a:avLst/>
          </a:prstGeom>
          <a:noFill/>
          <a:ln w="9525">
            <a:noFill/>
            <a:miter lim="800000"/>
            <a:headEnd/>
            <a:tailEnd/>
          </a:ln>
        </p:spPr>
      </p:pic>
      <p:sp>
        <p:nvSpPr>
          <p:cNvPr id="34821" name="Text Box 7"/>
          <p:cNvSpPr txBox="1">
            <a:spLocks noChangeArrowheads="1"/>
          </p:cNvSpPr>
          <p:nvPr/>
        </p:nvSpPr>
        <p:spPr bwMode="auto">
          <a:xfrm>
            <a:off x="5508625" y="2205038"/>
            <a:ext cx="3529013" cy="366712"/>
          </a:xfrm>
          <a:prstGeom prst="rect">
            <a:avLst/>
          </a:prstGeom>
          <a:noFill/>
          <a:ln w="9525" algn="ctr">
            <a:noFill/>
            <a:miter lim="800000"/>
            <a:headEnd/>
            <a:tailEnd/>
          </a:ln>
        </p:spPr>
        <p:txBody>
          <a:bodyPr>
            <a:spAutoFit/>
          </a:bodyPr>
          <a:lstStyle/>
          <a:p>
            <a:r>
              <a:rPr lang="en-US" altLang="zh-CN">
                <a:solidFill>
                  <a:srgbClr val="FF0000"/>
                </a:solidFill>
              </a:rPr>
              <a:t>No “diversity” in this QI group.</a:t>
            </a:r>
          </a:p>
        </p:txBody>
      </p:sp>
      <p:sp>
        <p:nvSpPr>
          <p:cNvPr id="34822" name="Arc 8"/>
          <p:cNvSpPr>
            <a:spLocks/>
          </p:cNvSpPr>
          <p:nvPr/>
        </p:nvSpPr>
        <p:spPr bwMode="auto">
          <a:xfrm>
            <a:off x="8388350" y="2565400"/>
            <a:ext cx="287338" cy="1855788"/>
          </a:xfrm>
          <a:custGeom>
            <a:avLst/>
            <a:gdLst>
              <a:gd name="T0" fmla="*/ 0 w 21600"/>
              <a:gd name="T1" fmla="*/ 0 h 21600"/>
              <a:gd name="T2" fmla="*/ 676411073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rgbClr val="FF0000"/>
            </a:solidFill>
            <a:round/>
            <a:headEnd/>
            <a:tailEnd/>
          </a:ln>
        </p:spPr>
        <p:txBody>
          <a:bodyPr wrap="none" anchor="ctr"/>
          <a:lstStyle/>
          <a:p>
            <a:endParaRPr lang="en-US"/>
          </a:p>
        </p:txBody>
      </p:sp>
      <p:sp>
        <p:nvSpPr>
          <p:cNvPr id="34823" name="AutoShape 11"/>
          <p:cNvSpPr>
            <a:spLocks/>
          </p:cNvSpPr>
          <p:nvPr/>
        </p:nvSpPr>
        <p:spPr bwMode="auto">
          <a:xfrm>
            <a:off x="4425950" y="4419600"/>
            <a:ext cx="142875" cy="504825"/>
          </a:xfrm>
          <a:prstGeom prst="leftBrace">
            <a:avLst>
              <a:gd name="adj1" fmla="val 29444"/>
              <a:gd name="adj2" fmla="val 50000"/>
            </a:avLst>
          </a:prstGeom>
          <a:noFill/>
          <a:ln w="19050">
            <a:solidFill>
              <a:srgbClr val="FF0000"/>
            </a:solidFill>
            <a:round/>
            <a:headEnd/>
            <a:tailEnd/>
          </a:ln>
        </p:spPr>
        <p:txBody>
          <a:bodyPr wrap="none" anchor="ctr"/>
          <a:lstStyle/>
          <a:p>
            <a:endParaRPr lang="en-US"/>
          </a:p>
        </p:txBody>
      </p:sp>
      <p:sp>
        <p:nvSpPr>
          <p:cNvPr id="34824" name="Rectangle 16"/>
          <p:cNvSpPr>
            <a:spLocks noChangeArrowheads="1"/>
          </p:cNvSpPr>
          <p:nvPr/>
        </p:nvSpPr>
        <p:spPr bwMode="auto">
          <a:xfrm>
            <a:off x="-180975" y="2133600"/>
            <a:ext cx="4176713" cy="706438"/>
          </a:xfrm>
          <a:prstGeom prst="rect">
            <a:avLst/>
          </a:prstGeom>
          <a:noFill/>
          <a:ln w="9525">
            <a:noFill/>
            <a:miter lim="800000"/>
            <a:headEnd/>
            <a:tailEnd/>
          </a:ln>
        </p:spPr>
        <p:txBody>
          <a:bodyPr>
            <a:spAutoFit/>
          </a:bodyPr>
          <a:lstStyle/>
          <a:p>
            <a:pPr eaLnBrk="0" hangingPunct="0"/>
            <a:r>
              <a:rPr lang="en-US" sz="2000">
                <a:solidFill>
                  <a:srgbClr val="FF3300"/>
                </a:solidFill>
                <a:latin typeface="Helvetica" pitchFamily="34" charset="0"/>
              </a:rPr>
              <a:t>A voter registration list </a:t>
            </a:r>
          </a:p>
          <a:p>
            <a:pPr eaLnBrk="0" hangingPunct="0"/>
            <a:r>
              <a:rPr lang="en-US" sz="2000">
                <a:solidFill>
                  <a:srgbClr val="FF3300"/>
                </a:solidFill>
                <a:latin typeface="Helvetica" pitchFamily="34" charset="0"/>
              </a:rPr>
              <a:t>plus dates of birth </a:t>
            </a:r>
            <a:r>
              <a:rPr lang="en-US" sz="1400">
                <a:solidFill>
                  <a:srgbClr val="FF3300"/>
                </a:solidFill>
                <a:latin typeface="Helvetica" pitchFamily="34" charset="0"/>
              </a:rPr>
              <a:t>(not shown)</a:t>
            </a:r>
            <a:endParaRPr lang="en-US" sz="2000">
              <a:solidFill>
                <a:srgbClr val="FF3300"/>
              </a:solidFill>
              <a:latin typeface="Helvetica" pitchFamily="34" charset="0"/>
            </a:endParaRPr>
          </a:p>
        </p:txBody>
      </p:sp>
      <p:pic>
        <p:nvPicPr>
          <p:cNvPr id="34825" name="Picture 17"/>
          <p:cNvPicPr>
            <a:picLocks noChangeAspect="1" noChangeArrowheads="1"/>
          </p:cNvPicPr>
          <p:nvPr/>
        </p:nvPicPr>
        <p:blipFill>
          <a:blip r:embed="rId3" cstate="print"/>
          <a:srcRect/>
          <a:stretch>
            <a:fillRect/>
          </a:stretch>
        </p:blipFill>
        <p:spPr bwMode="auto">
          <a:xfrm>
            <a:off x="766763" y="2822575"/>
            <a:ext cx="2541587" cy="3389313"/>
          </a:xfrm>
          <a:prstGeom prst="rect">
            <a:avLst/>
          </a:prstGeom>
          <a:noFill/>
          <a:ln w="9525">
            <a:noFill/>
            <a:miter lim="800000"/>
            <a:headEnd/>
            <a:tailEnd/>
          </a:ln>
        </p:spPr>
      </p:pic>
      <p:sp>
        <p:nvSpPr>
          <p:cNvPr id="34826" name="Oval 18"/>
          <p:cNvSpPr>
            <a:spLocks noChangeArrowheads="1"/>
          </p:cNvSpPr>
          <p:nvPr/>
        </p:nvSpPr>
        <p:spPr bwMode="auto">
          <a:xfrm>
            <a:off x="7451725" y="4294188"/>
            <a:ext cx="1441450" cy="719137"/>
          </a:xfrm>
          <a:prstGeom prst="ellipse">
            <a:avLst/>
          </a:prstGeom>
          <a:noFill/>
          <a:ln w="25400" algn="ctr">
            <a:solidFill>
              <a:srgbClr val="FF0000"/>
            </a:solidFill>
            <a:round/>
            <a:headEnd/>
            <a:tailEnd/>
          </a:ln>
        </p:spPr>
        <p:txBody>
          <a:bodyPr wrap="none" anchor="ctr"/>
          <a:lstStyle/>
          <a:p>
            <a:endParaRPr lang="en-US"/>
          </a:p>
        </p:txBody>
      </p:sp>
      <p:sp>
        <p:nvSpPr>
          <p:cNvPr id="13" name="TextBox 12"/>
          <p:cNvSpPr txBox="1"/>
          <p:nvPr/>
        </p:nvSpPr>
        <p:spPr>
          <a:xfrm>
            <a:off x="1547813" y="4508500"/>
            <a:ext cx="431800" cy="339725"/>
          </a:xfrm>
          <a:prstGeom prst="rect">
            <a:avLst/>
          </a:prstGeom>
          <a:solidFill>
            <a:schemeClr val="accent3"/>
          </a:solidFill>
        </p:spPr>
        <p:txBody>
          <a:bodyPr>
            <a:spAutoFit/>
          </a:bodyPr>
          <a:lstStyle/>
          <a:p>
            <a:pPr>
              <a:defRPr/>
            </a:pPr>
            <a:r>
              <a:rPr lang="en-US" sz="1600" dirty="0"/>
              <a:t>10</a:t>
            </a:r>
          </a:p>
        </p:txBody>
      </p:sp>
      <p:cxnSp>
        <p:nvCxnSpPr>
          <p:cNvPr id="15" name="Straight Arrow Connector 14"/>
          <p:cNvCxnSpPr/>
          <p:nvPr/>
        </p:nvCxnSpPr>
        <p:spPr bwMode="auto">
          <a:xfrm flipV="1">
            <a:off x="3419475" y="4221163"/>
            <a:ext cx="1223963" cy="287337"/>
          </a:xfrm>
          <a:prstGeom prst="straightConnector1">
            <a:avLst/>
          </a:prstGeom>
          <a:ln w="38100">
            <a:headEnd type="arrow"/>
            <a:tailEnd type="arrow"/>
          </a:ln>
        </p:spPr>
        <p:style>
          <a:lnRef idx="1">
            <a:schemeClr val="accent4"/>
          </a:lnRef>
          <a:fillRef idx="0">
            <a:schemeClr val="accent4"/>
          </a:fillRef>
          <a:effectRef idx="0">
            <a:schemeClr val="accent4"/>
          </a:effectRef>
          <a:fontRef idx="minor">
            <a:schemeClr val="tx1"/>
          </a:fontRef>
        </p:style>
      </p:cxnSp>
      <p:sp>
        <p:nvSpPr>
          <p:cNvPr id="17" name="TextBox 16"/>
          <p:cNvSpPr txBox="1"/>
          <p:nvPr/>
        </p:nvSpPr>
        <p:spPr>
          <a:xfrm>
            <a:off x="2484438" y="4508500"/>
            <a:ext cx="792162" cy="339725"/>
          </a:xfrm>
          <a:prstGeom prst="rect">
            <a:avLst/>
          </a:prstGeom>
          <a:solidFill>
            <a:schemeClr val="accent3"/>
          </a:solidFill>
        </p:spPr>
        <p:txBody>
          <a:bodyPr>
            <a:spAutoFit/>
          </a:bodyPr>
          <a:lstStyle/>
          <a:p>
            <a:pPr>
              <a:defRPr/>
            </a:pPr>
            <a:r>
              <a:rPr lang="en-US" sz="1600" dirty="0"/>
              <a:t>17000</a:t>
            </a:r>
          </a:p>
        </p:txBody>
      </p:sp>
      <p:sp>
        <p:nvSpPr>
          <p:cNvPr id="34830" name="Oval 15"/>
          <p:cNvSpPr>
            <a:spLocks noChangeArrowheads="1"/>
          </p:cNvSpPr>
          <p:nvPr/>
        </p:nvSpPr>
        <p:spPr bwMode="auto">
          <a:xfrm>
            <a:off x="252413" y="4510088"/>
            <a:ext cx="3455987" cy="360362"/>
          </a:xfrm>
          <a:prstGeom prst="ellipse">
            <a:avLst/>
          </a:prstGeom>
          <a:noFill/>
          <a:ln w="25400" algn="ctr">
            <a:solidFill>
              <a:srgbClr val="FF0000"/>
            </a:solidFill>
            <a:round/>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Effect transition="in" filter="fade">
                                      <p:cBhvr>
                                        <p:cTn id="7" dur="500"/>
                                        <p:tgtEl>
                                          <p:spTgt spid="3379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395288" y="0"/>
            <a:ext cx="8229600" cy="1143000"/>
          </a:xfrm>
        </p:spPr>
        <p:txBody>
          <a:bodyPr/>
          <a:lstStyle/>
          <a:p>
            <a:pPr eaLnBrk="1" hangingPunct="1"/>
            <a:r>
              <a:rPr lang="en-US" smtClean="0"/>
              <a:t>Principle 2:</a:t>
            </a:r>
            <a:r>
              <a:rPr lang="en-US" i="1" smtClean="0"/>
              <a:t> l</a:t>
            </a:r>
            <a:r>
              <a:rPr lang="en-US" smtClean="0"/>
              <a:t>-diversity</a:t>
            </a:r>
          </a:p>
        </p:txBody>
      </p:sp>
      <p:sp>
        <p:nvSpPr>
          <p:cNvPr id="35843" name="Rectangle 3"/>
          <p:cNvSpPr>
            <a:spLocks noGrp="1" noChangeArrowheads="1"/>
          </p:cNvSpPr>
          <p:nvPr>
            <p:ph type="body" idx="1"/>
          </p:nvPr>
        </p:nvSpPr>
        <p:spPr>
          <a:xfrm>
            <a:off x="107950" y="1628775"/>
            <a:ext cx="8856663" cy="4525963"/>
          </a:xfrm>
        </p:spPr>
        <p:txBody>
          <a:bodyPr/>
          <a:lstStyle/>
          <a:p>
            <a:pPr eaLnBrk="1" hangingPunct="1">
              <a:buFont typeface="Wingdings" pitchFamily="2" charset="2"/>
              <a:buNone/>
            </a:pPr>
            <a:r>
              <a:rPr lang="en-US" smtClean="0"/>
              <a:t>Each QI group should have at least </a:t>
            </a:r>
            <a:r>
              <a:rPr lang="en-US" i="1" smtClean="0"/>
              <a:t>l</a:t>
            </a:r>
            <a:r>
              <a:rPr lang="en-US" smtClean="0"/>
              <a:t> </a:t>
            </a:r>
            <a:r>
              <a:rPr lang="en-US" smtClean="0">
                <a:solidFill>
                  <a:srgbClr val="FF0000"/>
                </a:solidFill>
              </a:rPr>
              <a:t>“well-represented”</a:t>
            </a:r>
            <a:r>
              <a:rPr lang="en-US" smtClean="0"/>
              <a:t> sensitive values. </a:t>
            </a:r>
          </a:p>
          <a:p>
            <a:pPr eaLnBrk="1" hangingPunct="1"/>
            <a:endParaRPr lang="en-US" smtClean="0"/>
          </a:p>
        </p:txBody>
      </p:sp>
      <p:sp>
        <p:nvSpPr>
          <p:cNvPr id="35844" name="Rectangle 4"/>
          <p:cNvSpPr>
            <a:spLocks noChangeArrowheads="1"/>
          </p:cNvSpPr>
          <p:nvPr/>
        </p:nvSpPr>
        <p:spPr bwMode="auto">
          <a:xfrm>
            <a:off x="5003800" y="836613"/>
            <a:ext cx="3892550" cy="366712"/>
          </a:xfrm>
          <a:prstGeom prst="rect">
            <a:avLst/>
          </a:prstGeom>
          <a:noFill/>
          <a:ln w="9525" algn="ctr">
            <a:noFill/>
            <a:miter lim="800000"/>
            <a:headEnd/>
            <a:tailEnd/>
          </a:ln>
        </p:spPr>
        <p:txBody>
          <a:bodyPr wrap="none">
            <a:spAutoFit/>
          </a:bodyPr>
          <a:lstStyle/>
          <a:p>
            <a:r>
              <a:rPr lang="en-US"/>
              <a:t>[Machanavajjhala et al., </a:t>
            </a:r>
            <a:r>
              <a:rPr lang="en-US" i="1"/>
              <a:t>ICDE</a:t>
            </a:r>
            <a:r>
              <a:rPr lang="en-US"/>
              <a:t>, 2006]</a:t>
            </a:r>
          </a:p>
        </p:txBody>
      </p:sp>
      <p:pic>
        <p:nvPicPr>
          <p:cNvPr id="35845" name="Picture 5"/>
          <p:cNvPicPr>
            <a:picLocks noChangeAspect="1" noChangeArrowheads="1"/>
          </p:cNvPicPr>
          <p:nvPr/>
        </p:nvPicPr>
        <p:blipFill>
          <a:blip r:embed="rId2" cstate="print"/>
          <a:srcRect/>
          <a:stretch>
            <a:fillRect/>
          </a:stretch>
        </p:blipFill>
        <p:spPr bwMode="auto">
          <a:xfrm>
            <a:off x="2643188" y="2503488"/>
            <a:ext cx="3097212" cy="3784600"/>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altLang="zh-CN" sz="4000" dirty="0" smtClean="0"/>
              <a:t>Maybe each QI-group must have </a:t>
            </a:r>
            <a:r>
              <a:rPr lang="en-US" altLang="zh-CN" sz="4000" i="1" dirty="0" smtClean="0">
                <a:solidFill>
                  <a:srgbClr val="FF0000"/>
                </a:solidFill>
              </a:rPr>
              <a:t>l</a:t>
            </a:r>
            <a:r>
              <a:rPr lang="en-US" altLang="zh-CN" sz="4000" dirty="0" smtClean="0"/>
              <a:t> </a:t>
            </a:r>
            <a:r>
              <a:rPr lang="en-US" altLang="zh-CN" sz="4000" i="1" dirty="0" smtClean="0"/>
              <a:t>different</a:t>
            </a:r>
            <a:r>
              <a:rPr lang="en-US" altLang="zh-CN" sz="4000" dirty="0" smtClean="0"/>
              <a:t> sensitive values?</a:t>
            </a:r>
          </a:p>
        </p:txBody>
      </p:sp>
      <p:sp>
        <p:nvSpPr>
          <p:cNvPr id="36867" name="Text Box 71"/>
          <p:cNvSpPr txBox="1">
            <a:spLocks noChangeArrowheads="1"/>
          </p:cNvSpPr>
          <p:nvPr/>
        </p:nvSpPr>
        <p:spPr bwMode="auto">
          <a:xfrm>
            <a:off x="3357563" y="1785938"/>
            <a:ext cx="2479675" cy="461962"/>
          </a:xfrm>
          <a:prstGeom prst="rect">
            <a:avLst/>
          </a:prstGeom>
          <a:noFill/>
          <a:ln w="9525">
            <a:noFill/>
            <a:miter lim="800000"/>
            <a:headEnd/>
            <a:tailEnd/>
          </a:ln>
        </p:spPr>
        <p:txBody>
          <a:bodyPr wrap="none">
            <a:spAutoFit/>
          </a:bodyPr>
          <a:lstStyle/>
          <a:p>
            <a:pPr algn="l"/>
            <a:r>
              <a:rPr lang="en-US" altLang="zh-CN" sz="2400">
                <a:solidFill>
                  <a:srgbClr val="FF0000"/>
                </a:solidFill>
              </a:rPr>
              <a:t>A 2-diverse table</a:t>
            </a:r>
          </a:p>
        </p:txBody>
      </p:sp>
      <p:graphicFrame>
        <p:nvGraphicFramePr>
          <p:cNvPr id="208015" name="Group 143"/>
          <p:cNvGraphicFramePr>
            <a:graphicFrameLocks noGrp="1"/>
          </p:cNvGraphicFramePr>
          <p:nvPr>
            <p:ph sz="quarter" idx="3"/>
          </p:nvPr>
        </p:nvGraphicFramePr>
        <p:xfrm>
          <a:off x="2339975" y="2428875"/>
          <a:ext cx="5018107" cy="3623950"/>
        </p:xfrm>
        <a:graphic>
          <a:graphicData uri="http://schemas.openxmlformats.org/drawingml/2006/table">
            <a:tbl>
              <a:tblPr/>
              <a:tblGrid>
                <a:gridCol w="984167"/>
                <a:gridCol w="574098"/>
                <a:gridCol w="1842452"/>
                <a:gridCol w="1617390"/>
              </a:tblGrid>
              <a:tr h="329450">
                <a:tc>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800" b="1" i="0" u="none" strike="noStrike" cap="none" normalizeH="0" baseline="0" dirty="0" smtClean="0">
                          <a:ln>
                            <a:noFill/>
                          </a:ln>
                          <a:solidFill>
                            <a:schemeClr val="tx1"/>
                          </a:solidFill>
                          <a:effectLst/>
                          <a:latin typeface="+mn-lt"/>
                          <a:ea typeface="宋体" pitchFamily="2" charset="-122"/>
                          <a:cs typeface="Times New Roman" pitchFamily="18" charset="0"/>
                        </a:rPr>
                        <a:t>Age</a:t>
                      </a:r>
                    </a:p>
                  </a:txBody>
                  <a:tcPr marL="0" marR="0" marT="0" marB="0"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800" b="1" i="0" u="none" strike="noStrike" cap="none" normalizeH="0" baseline="0" smtClean="0">
                          <a:ln>
                            <a:noFill/>
                          </a:ln>
                          <a:solidFill>
                            <a:schemeClr val="tx1"/>
                          </a:solidFill>
                          <a:effectLst/>
                          <a:latin typeface="+mn-lt"/>
                          <a:ea typeface="宋体" pitchFamily="2" charset="-122"/>
                          <a:cs typeface="Times New Roman" pitchFamily="18" charset="0"/>
                        </a:rPr>
                        <a:t>Sex</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800" b="1" i="0" u="none" strike="noStrike" cap="none" normalizeH="0" baseline="0" smtClean="0">
                          <a:ln>
                            <a:noFill/>
                          </a:ln>
                          <a:solidFill>
                            <a:schemeClr val="tx1"/>
                          </a:solidFill>
                          <a:effectLst/>
                          <a:latin typeface="+mn-lt"/>
                          <a:ea typeface="宋体" pitchFamily="2" charset="-122"/>
                          <a:cs typeface="Times New Roman" pitchFamily="18" charset="0"/>
                        </a:rPr>
                        <a:t>Zipcode</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800" b="1" i="0" u="none" strike="noStrike" cap="none" normalizeH="0" baseline="0" smtClean="0">
                          <a:ln>
                            <a:noFill/>
                          </a:ln>
                          <a:solidFill>
                            <a:schemeClr val="tx1"/>
                          </a:solidFill>
                          <a:effectLst/>
                          <a:latin typeface="+mn-lt"/>
                          <a:ea typeface="宋体" pitchFamily="2" charset="-122"/>
                          <a:cs typeface="Times New Roman" pitchFamily="18" charset="0"/>
                        </a:rPr>
                        <a:t>Disease</a:t>
                      </a:r>
                    </a:p>
                  </a:txBody>
                  <a:tcPr marL="0" marR="0" marT="0" marB="0"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9450">
                <a:tc>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800" b="0" i="0" u="none" strike="noStrike" cap="none" normalizeH="0" baseline="0" smtClean="0">
                          <a:ln>
                            <a:noFill/>
                          </a:ln>
                          <a:solidFill>
                            <a:schemeClr val="tx1"/>
                          </a:solidFill>
                          <a:effectLst/>
                          <a:latin typeface="+mn-lt"/>
                          <a:ea typeface="宋体" pitchFamily="2" charset="-122"/>
                          <a:cs typeface="Times New Roman" pitchFamily="18" charset="0"/>
                        </a:rPr>
                        <a:t>[1, 5]</a:t>
                      </a:r>
                    </a:p>
                  </a:txBody>
                  <a:tcPr marL="0" marR="0" marT="0" marB="0"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800" b="0" i="0" u="none" strike="noStrike" cap="none" normalizeH="0" baseline="0" smtClean="0">
                          <a:ln>
                            <a:noFill/>
                          </a:ln>
                          <a:solidFill>
                            <a:schemeClr val="tx1"/>
                          </a:solidFill>
                          <a:effectLst/>
                          <a:latin typeface="+mn-lt"/>
                          <a:ea typeface="宋体" pitchFamily="2" charset="-122"/>
                          <a:cs typeface="Times New Roman" pitchFamily="18" charset="0"/>
                        </a:rPr>
                        <a:t>M</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800" b="0" i="0" u="none" strike="noStrike" cap="none" normalizeH="0" baseline="0" smtClean="0">
                          <a:ln>
                            <a:noFill/>
                          </a:ln>
                          <a:solidFill>
                            <a:schemeClr val="tx1"/>
                          </a:solidFill>
                          <a:effectLst/>
                          <a:latin typeface="+mn-lt"/>
                          <a:ea typeface="宋体" pitchFamily="2" charset="-122"/>
                          <a:cs typeface="Times New Roman" pitchFamily="18" charset="0"/>
                        </a:rPr>
                        <a:t>[10001, 15000]</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800" b="0" i="0" u="none" strike="noStrike" cap="none" normalizeH="0" baseline="0" smtClean="0">
                          <a:ln>
                            <a:noFill/>
                          </a:ln>
                          <a:solidFill>
                            <a:schemeClr val="tx1"/>
                          </a:solidFill>
                          <a:effectLst/>
                          <a:latin typeface="+mn-lt"/>
                          <a:ea typeface="宋体" pitchFamily="2" charset="-122"/>
                          <a:cs typeface="Times New Roman" pitchFamily="18" charset="0"/>
                        </a:rPr>
                        <a:t>gastric ulcer</a:t>
                      </a:r>
                    </a:p>
                  </a:txBody>
                  <a:tcPr marL="0" marR="0" marT="0" marB="0"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9450">
                <a:tc>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800" b="0" i="0" u="none" strike="noStrike" cap="none" normalizeH="0" baseline="0" smtClean="0">
                          <a:ln>
                            <a:noFill/>
                          </a:ln>
                          <a:solidFill>
                            <a:schemeClr val="tx1"/>
                          </a:solidFill>
                          <a:effectLst/>
                          <a:latin typeface="+mn-lt"/>
                          <a:ea typeface="宋体" pitchFamily="2" charset="-122"/>
                          <a:cs typeface="Times New Roman" pitchFamily="18" charset="0"/>
                        </a:rPr>
                        <a:t>[1, 5]</a:t>
                      </a:r>
                    </a:p>
                  </a:txBody>
                  <a:tcPr marL="0" marR="0" marT="0" marB="0"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800" b="0" i="0" u="none" strike="noStrike" cap="none" normalizeH="0" baseline="0" smtClean="0">
                          <a:ln>
                            <a:noFill/>
                          </a:ln>
                          <a:solidFill>
                            <a:schemeClr val="tx1"/>
                          </a:solidFill>
                          <a:effectLst/>
                          <a:latin typeface="+mn-lt"/>
                          <a:ea typeface="宋体" pitchFamily="2" charset="-122"/>
                          <a:cs typeface="Times New Roman" pitchFamily="18" charset="0"/>
                        </a:rPr>
                        <a:t>M</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800" b="0" i="0" u="none" strike="noStrike" cap="none" normalizeH="0" baseline="0" smtClean="0">
                          <a:ln>
                            <a:noFill/>
                          </a:ln>
                          <a:solidFill>
                            <a:schemeClr val="tx1"/>
                          </a:solidFill>
                          <a:effectLst/>
                          <a:latin typeface="+mn-lt"/>
                          <a:ea typeface="宋体" pitchFamily="2" charset="-122"/>
                          <a:cs typeface="Times New Roman" pitchFamily="18" charset="0"/>
                        </a:rPr>
                        <a:t>[10001, 15000]</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800" b="0" i="0" u="none" strike="noStrike" cap="none" normalizeH="0" baseline="0" smtClean="0">
                          <a:ln>
                            <a:noFill/>
                          </a:ln>
                          <a:solidFill>
                            <a:schemeClr val="tx1"/>
                          </a:solidFill>
                          <a:effectLst/>
                          <a:latin typeface="+mn-lt"/>
                          <a:ea typeface="宋体" pitchFamily="2" charset="-122"/>
                          <a:cs typeface="Times New Roman" pitchFamily="18" charset="0"/>
                        </a:rPr>
                        <a:t>dyspepsia</a:t>
                      </a:r>
                    </a:p>
                  </a:txBody>
                  <a:tcPr marL="0" marR="0" marT="0" marB="0"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9450">
                <a:tc>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800" b="0" i="0" u="none" strike="noStrike" cap="none" normalizeH="0" baseline="0" smtClean="0">
                          <a:ln>
                            <a:noFill/>
                          </a:ln>
                          <a:solidFill>
                            <a:schemeClr val="tx1"/>
                          </a:solidFill>
                          <a:effectLst/>
                          <a:latin typeface="+mn-lt"/>
                          <a:ea typeface="宋体" pitchFamily="2" charset="-122"/>
                          <a:cs typeface="Times New Roman" pitchFamily="18" charset="0"/>
                        </a:rPr>
                        <a:t>[6, 10]</a:t>
                      </a:r>
                    </a:p>
                  </a:txBody>
                  <a:tcPr marL="0" marR="0" marT="0" marB="0"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800" b="0" i="0" u="none" strike="noStrike" cap="none" normalizeH="0" baseline="0" smtClean="0">
                          <a:ln>
                            <a:noFill/>
                          </a:ln>
                          <a:solidFill>
                            <a:schemeClr val="tx1"/>
                          </a:solidFill>
                          <a:effectLst/>
                          <a:latin typeface="+mn-lt"/>
                          <a:ea typeface="宋体" pitchFamily="2" charset="-122"/>
                          <a:cs typeface="Times New Roman" pitchFamily="18" charset="0"/>
                        </a:rPr>
                        <a:t>M</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800" b="0" i="0" u="none" strike="noStrike" cap="none" normalizeH="0" baseline="0" smtClean="0">
                          <a:ln>
                            <a:noFill/>
                          </a:ln>
                          <a:solidFill>
                            <a:schemeClr val="tx1"/>
                          </a:solidFill>
                          <a:effectLst/>
                          <a:latin typeface="+mn-lt"/>
                          <a:ea typeface="宋体" pitchFamily="2" charset="-122"/>
                          <a:cs typeface="Times New Roman" pitchFamily="18" charset="0"/>
                        </a:rPr>
                        <a:t>[15001, 20000]</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800" b="0" i="0" u="none" strike="noStrike" cap="none" normalizeH="0" baseline="0" smtClean="0">
                          <a:ln>
                            <a:noFill/>
                          </a:ln>
                          <a:solidFill>
                            <a:schemeClr val="tx1"/>
                          </a:solidFill>
                          <a:effectLst/>
                          <a:latin typeface="+mn-lt"/>
                          <a:ea typeface="宋体" pitchFamily="2" charset="-122"/>
                          <a:cs typeface="Times New Roman" pitchFamily="18" charset="0"/>
                        </a:rPr>
                        <a:t>pneumonia</a:t>
                      </a:r>
                    </a:p>
                  </a:txBody>
                  <a:tcPr marL="0" marR="0" marT="0" marB="0"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9450">
                <a:tc>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800" b="0" i="0" u="none" strike="noStrike" cap="none" normalizeH="0" baseline="0" smtClean="0">
                          <a:ln>
                            <a:noFill/>
                          </a:ln>
                          <a:solidFill>
                            <a:schemeClr val="tx1"/>
                          </a:solidFill>
                          <a:effectLst/>
                          <a:latin typeface="+mn-lt"/>
                          <a:ea typeface="宋体" pitchFamily="2" charset="-122"/>
                          <a:cs typeface="Times New Roman" pitchFamily="18" charset="0"/>
                        </a:rPr>
                        <a:t>[6, 10]</a:t>
                      </a:r>
                    </a:p>
                  </a:txBody>
                  <a:tcPr marL="0" marR="0" marT="0" marB="0"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800" b="0" i="0" u="none" strike="noStrike" cap="none" normalizeH="0" baseline="0" smtClean="0">
                          <a:ln>
                            <a:noFill/>
                          </a:ln>
                          <a:solidFill>
                            <a:schemeClr val="tx1"/>
                          </a:solidFill>
                          <a:effectLst/>
                          <a:latin typeface="+mn-lt"/>
                          <a:ea typeface="宋体" pitchFamily="2" charset="-122"/>
                          <a:cs typeface="Times New Roman" pitchFamily="18" charset="0"/>
                        </a:rPr>
                        <a:t>M</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800" b="0" i="0" u="none" strike="noStrike" cap="none" normalizeH="0" baseline="0" smtClean="0">
                          <a:ln>
                            <a:noFill/>
                          </a:ln>
                          <a:solidFill>
                            <a:schemeClr val="tx1"/>
                          </a:solidFill>
                          <a:effectLst/>
                          <a:latin typeface="+mn-lt"/>
                          <a:ea typeface="宋体" pitchFamily="2" charset="-122"/>
                          <a:cs typeface="Times New Roman" pitchFamily="18" charset="0"/>
                        </a:rPr>
                        <a:t>[15001, 20000]</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800" b="0" i="0" u="none" strike="noStrike" cap="none" normalizeH="0" baseline="0" smtClean="0">
                          <a:ln>
                            <a:noFill/>
                          </a:ln>
                          <a:solidFill>
                            <a:schemeClr val="tx1"/>
                          </a:solidFill>
                          <a:effectLst/>
                          <a:latin typeface="+mn-lt"/>
                          <a:ea typeface="宋体" pitchFamily="2" charset="-122"/>
                          <a:cs typeface="Times New Roman" pitchFamily="18" charset="0"/>
                        </a:rPr>
                        <a:t>bronchitis</a:t>
                      </a:r>
                    </a:p>
                  </a:txBody>
                  <a:tcPr marL="0" marR="0" marT="0" marB="0"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9450">
                <a:tc>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800" b="0" i="0" u="none" strike="noStrike" cap="none" normalizeH="0" baseline="0" smtClean="0">
                          <a:ln>
                            <a:noFill/>
                          </a:ln>
                          <a:solidFill>
                            <a:schemeClr val="tx1"/>
                          </a:solidFill>
                          <a:effectLst/>
                          <a:latin typeface="+mn-lt"/>
                          <a:ea typeface="宋体" pitchFamily="2" charset="-122"/>
                          <a:cs typeface="Times New Roman" pitchFamily="18" charset="0"/>
                        </a:rPr>
                        <a:t>[11, 20]</a:t>
                      </a:r>
                    </a:p>
                  </a:txBody>
                  <a:tcPr marL="0" marR="0" marT="0" marB="0"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800" b="0" i="0" u="none" strike="noStrike" cap="none" normalizeH="0" baseline="0" smtClean="0">
                          <a:ln>
                            <a:noFill/>
                          </a:ln>
                          <a:solidFill>
                            <a:schemeClr val="tx1"/>
                          </a:solidFill>
                          <a:effectLst/>
                          <a:latin typeface="+mn-lt"/>
                          <a:ea typeface="宋体" pitchFamily="2" charset="-122"/>
                          <a:cs typeface="Times New Roman" pitchFamily="18" charset="0"/>
                        </a:rPr>
                        <a:t>F</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800" b="0" i="0" u="none" strike="noStrike" cap="none" normalizeH="0" baseline="0" smtClean="0">
                          <a:ln>
                            <a:noFill/>
                          </a:ln>
                          <a:solidFill>
                            <a:schemeClr val="tx1"/>
                          </a:solidFill>
                          <a:effectLst/>
                          <a:latin typeface="+mn-lt"/>
                          <a:ea typeface="宋体" pitchFamily="2" charset="-122"/>
                          <a:cs typeface="Times New Roman" pitchFamily="18" charset="0"/>
                        </a:rPr>
                        <a:t>[20001, 25000]</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800" b="0" i="0" u="none" strike="noStrike" cap="none" normalizeH="0" baseline="0" smtClean="0">
                          <a:ln>
                            <a:noFill/>
                          </a:ln>
                          <a:solidFill>
                            <a:schemeClr val="tx1"/>
                          </a:solidFill>
                          <a:effectLst/>
                          <a:latin typeface="+mn-lt"/>
                          <a:ea typeface="宋体" pitchFamily="2" charset="-122"/>
                          <a:cs typeface="Times New Roman" pitchFamily="18" charset="0"/>
                        </a:rPr>
                        <a:t>flu</a:t>
                      </a:r>
                    </a:p>
                  </a:txBody>
                  <a:tcPr marL="0" marR="0" marT="0" marB="0"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9450">
                <a:tc>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800" b="0" i="0" u="none" strike="noStrike" cap="none" normalizeH="0" baseline="0" smtClean="0">
                          <a:ln>
                            <a:noFill/>
                          </a:ln>
                          <a:solidFill>
                            <a:schemeClr val="tx1"/>
                          </a:solidFill>
                          <a:effectLst/>
                          <a:latin typeface="+mn-lt"/>
                          <a:ea typeface="宋体" pitchFamily="2" charset="-122"/>
                          <a:cs typeface="Times New Roman" pitchFamily="18" charset="0"/>
                        </a:rPr>
                        <a:t>[11, 20]</a:t>
                      </a:r>
                    </a:p>
                  </a:txBody>
                  <a:tcPr marL="0" marR="0" marT="0" marB="0"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800" b="0" i="0" u="none" strike="noStrike" cap="none" normalizeH="0" baseline="0" smtClean="0">
                          <a:ln>
                            <a:noFill/>
                          </a:ln>
                          <a:solidFill>
                            <a:schemeClr val="tx1"/>
                          </a:solidFill>
                          <a:effectLst/>
                          <a:latin typeface="+mn-lt"/>
                          <a:ea typeface="宋体" pitchFamily="2" charset="-122"/>
                          <a:cs typeface="Times New Roman" pitchFamily="18" charset="0"/>
                        </a:rPr>
                        <a:t>F</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800" b="0" i="0" u="none" strike="noStrike" cap="none" normalizeH="0" baseline="0" smtClean="0">
                          <a:ln>
                            <a:noFill/>
                          </a:ln>
                          <a:solidFill>
                            <a:schemeClr val="tx1"/>
                          </a:solidFill>
                          <a:effectLst/>
                          <a:latin typeface="+mn-lt"/>
                          <a:ea typeface="宋体" pitchFamily="2" charset="-122"/>
                          <a:cs typeface="Times New Roman" pitchFamily="18" charset="0"/>
                        </a:rPr>
                        <a:t>[20001, 25000]</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800" b="0" i="0" u="none" strike="noStrike" cap="none" normalizeH="0" baseline="0" smtClean="0">
                          <a:ln>
                            <a:noFill/>
                          </a:ln>
                          <a:solidFill>
                            <a:schemeClr val="tx1"/>
                          </a:solidFill>
                          <a:effectLst/>
                          <a:latin typeface="+mn-lt"/>
                          <a:ea typeface="宋体" pitchFamily="2" charset="-122"/>
                          <a:cs typeface="Times New Roman" pitchFamily="18" charset="0"/>
                        </a:rPr>
                        <a:t>pneumonia</a:t>
                      </a:r>
                    </a:p>
                  </a:txBody>
                  <a:tcPr marL="0" marR="0" marT="0" marB="0"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9450">
                <a:tc>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800" b="0" i="0" u="none" strike="noStrike" cap="none" normalizeH="0" baseline="0" smtClean="0">
                          <a:ln>
                            <a:noFill/>
                          </a:ln>
                          <a:solidFill>
                            <a:schemeClr val="tx1"/>
                          </a:solidFill>
                          <a:effectLst/>
                          <a:latin typeface="+mn-lt"/>
                          <a:ea typeface="宋体" pitchFamily="2" charset="-122"/>
                          <a:cs typeface="Times New Roman" pitchFamily="18" charset="0"/>
                        </a:rPr>
                        <a:t>[21, 60]</a:t>
                      </a:r>
                    </a:p>
                  </a:txBody>
                  <a:tcPr marL="0" marR="0" marT="0" marB="0"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800" b="0" i="0" u="none" strike="noStrike" cap="none" normalizeH="0" baseline="0" smtClean="0">
                          <a:ln>
                            <a:noFill/>
                          </a:ln>
                          <a:solidFill>
                            <a:schemeClr val="tx1"/>
                          </a:solidFill>
                          <a:effectLst/>
                          <a:latin typeface="+mn-lt"/>
                          <a:ea typeface="宋体" pitchFamily="2" charset="-122"/>
                          <a:cs typeface="Times New Roman" pitchFamily="18" charset="0"/>
                        </a:rPr>
                        <a:t>F</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800" b="0" i="0" u="none" strike="noStrike" cap="none" normalizeH="0" baseline="0" smtClean="0">
                          <a:ln>
                            <a:noFill/>
                          </a:ln>
                          <a:solidFill>
                            <a:schemeClr val="tx1"/>
                          </a:solidFill>
                          <a:effectLst/>
                          <a:latin typeface="+mn-lt"/>
                          <a:ea typeface="宋体" pitchFamily="2" charset="-122"/>
                          <a:cs typeface="Times New Roman" pitchFamily="18" charset="0"/>
                        </a:rPr>
                        <a:t>[30001, 60000]</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800" b="0" i="0" u="none" strike="noStrike" cap="none" normalizeH="0" baseline="0" smtClean="0">
                          <a:ln>
                            <a:noFill/>
                          </a:ln>
                          <a:solidFill>
                            <a:schemeClr val="tx1"/>
                          </a:solidFill>
                          <a:effectLst/>
                          <a:latin typeface="+mn-lt"/>
                          <a:ea typeface="宋体" pitchFamily="2" charset="-122"/>
                          <a:cs typeface="Times New Roman" pitchFamily="18" charset="0"/>
                        </a:rPr>
                        <a:t>gastritis</a:t>
                      </a:r>
                    </a:p>
                  </a:txBody>
                  <a:tcPr marL="0" marR="0" marT="0" marB="0"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9450">
                <a:tc>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800" b="0" i="0" u="none" strike="noStrike" cap="none" normalizeH="0" baseline="0" smtClean="0">
                          <a:ln>
                            <a:noFill/>
                          </a:ln>
                          <a:solidFill>
                            <a:schemeClr val="tx1"/>
                          </a:solidFill>
                          <a:effectLst/>
                          <a:latin typeface="+mn-lt"/>
                          <a:ea typeface="宋体" pitchFamily="2" charset="-122"/>
                          <a:cs typeface="Times New Roman" pitchFamily="18" charset="0"/>
                        </a:rPr>
                        <a:t>[21, 60]</a:t>
                      </a:r>
                    </a:p>
                  </a:txBody>
                  <a:tcPr marL="0" marR="0" marT="0" marB="0"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800" b="0" i="0" u="none" strike="noStrike" cap="none" normalizeH="0" baseline="0" smtClean="0">
                          <a:ln>
                            <a:noFill/>
                          </a:ln>
                          <a:solidFill>
                            <a:schemeClr val="tx1"/>
                          </a:solidFill>
                          <a:effectLst/>
                          <a:latin typeface="+mn-lt"/>
                          <a:ea typeface="宋体" pitchFamily="2" charset="-122"/>
                          <a:cs typeface="Times New Roman" pitchFamily="18" charset="0"/>
                        </a:rPr>
                        <a:t>F</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800" b="0" i="0" u="none" strike="noStrike" cap="none" normalizeH="0" baseline="0" smtClean="0">
                          <a:ln>
                            <a:noFill/>
                          </a:ln>
                          <a:solidFill>
                            <a:schemeClr val="tx1"/>
                          </a:solidFill>
                          <a:effectLst/>
                          <a:latin typeface="+mn-lt"/>
                          <a:ea typeface="宋体" pitchFamily="2" charset="-122"/>
                          <a:cs typeface="Times New Roman" pitchFamily="18" charset="0"/>
                        </a:rPr>
                        <a:t>[30001, 60000]</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800" b="0" i="0" u="none" strike="noStrike" cap="none" normalizeH="0" baseline="0" smtClean="0">
                          <a:ln>
                            <a:noFill/>
                          </a:ln>
                          <a:solidFill>
                            <a:schemeClr val="tx1"/>
                          </a:solidFill>
                          <a:effectLst/>
                          <a:latin typeface="+mn-lt"/>
                          <a:ea typeface="宋体" pitchFamily="2" charset="-122"/>
                          <a:cs typeface="Times New Roman" pitchFamily="18" charset="0"/>
                        </a:rPr>
                        <a:t>gastritis</a:t>
                      </a:r>
                    </a:p>
                  </a:txBody>
                  <a:tcPr marL="0" marR="0" marT="0" marB="0"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9450">
                <a:tc>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800" b="0" i="0" u="none" strike="noStrike" cap="none" normalizeH="0" baseline="0" smtClean="0">
                          <a:ln>
                            <a:noFill/>
                          </a:ln>
                          <a:solidFill>
                            <a:schemeClr val="tx1"/>
                          </a:solidFill>
                          <a:effectLst/>
                          <a:latin typeface="+mn-lt"/>
                          <a:ea typeface="宋体" pitchFamily="2" charset="-122"/>
                          <a:cs typeface="Times New Roman" pitchFamily="18" charset="0"/>
                        </a:rPr>
                        <a:t>[21, 60]</a:t>
                      </a:r>
                    </a:p>
                  </a:txBody>
                  <a:tcPr marL="0" marR="0" marT="0" marB="0"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800" b="0" i="0" u="none" strike="noStrike" cap="none" normalizeH="0" baseline="0" smtClean="0">
                          <a:ln>
                            <a:noFill/>
                          </a:ln>
                          <a:solidFill>
                            <a:schemeClr val="tx1"/>
                          </a:solidFill>
                          <a:effectLst/>
                          <a:latin typeface="+mn-lt"/>
                          <a:ea typeface="宋体" pitchFamily="2" charset="-122"/>
                          <a:cs typeface="Times New Roman" pitchFamily="18" charset="0"/>
                        </a:rPr>
                        <a:t>F</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800" b="0" i="0" u="none" strike="noStrike" cap="none" normalizeH="0" baseline="0" smtClean="0">
                          <a:ln>
                            <a:noFill/>
                          </a:ln>
                          <a:solidFill>
                            <a:schemeClr val="tx1"/>
                          </a:solidFill>
                          <a:effectLst/>
                          <a:latin typeface="+mn-lt"/>
                          <a:ea typeface="宋体" pitchFamily="2" charset="-122"/>
                          <a:cs typeface="Times New Roman" pitchFamily="18" charset="0"/>
                        </a:rPr>
                        <a:t>[30001, 60000]</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800" b="0" i="0" u="none" strike="noStrike" cap="none" normalizeH="0" baseline="0" smtClean="0">
                          <a:ln>
                            <a:noFill/>
                          </a:ln>
                          <a:solidFill>
                            <a:schemeClr val="tx1"/>
                          </a:solidFill>
                          <a:effectLst/>
                          <a:latin typeface="+mn-lt"/>
                          <a:ea typeface="宋体" pitchFamily="2" charset="-122"/>
                          <a:cs typeface="Times New Roman" pitchFamily="18" charset="0"/>
                        </a:rPr>
                        <a:t>flu</a:t>
                      </a:r>
                    </a:p>
                  </a:txBody>
                  <a:tcPr marL="0" marR="0" marT="0" marB="0"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9450">
                <a:tc>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800" b="0" i="0" u="none" strike="noStrike" cap="none" normalizeH="0" baseline="0" smtClean="0">
                          <a:ln>
                            <a:noFill/>
                          </a:ln>
                          <a:solidFill>
                            <a:schemeClr val="tx1"/>
                          </a:solidFill>
                          <a:effectLst/>
                          <a:latin typeface="+mn-lt"/>
                          <a:ea typeface="宋体" pitchFamily="2" charset="-122"/>
                          <a:cs typeface="Times New Roman" pitchFamily="18" charset="0"/>
                        </a:rPr>
                        <a:t>[21, 60]</a:t>
                      </a:r>
                    </a:p>
                  </a:txBody>
                  <a:tcPr marL="0" marR="0" marT="0" marB="0"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800" b="0" i="0" u="none" strike="noStrike" cap="none" normalizeH="0" baseline="0" smtClean="0">
                          <a:ln>
                            <a:noFill/>
                          </a:ln>
                          <a:solidFill>
                            <a:schemeClr val="tx1"/>
                          </a:solidFill>
                          <a:effectLst/>
                          <a:latin typeface="+mn-lt"/>
                          <a:ea typeface="宋体" pitchFamily="2" charset="-122"/>
                          <a:cs typeface="Times New Roman" pitchFamily="18" charset="0"/>
                        </a:rPr>
                        <a:t>F</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800" b="0" i="0" u="none" strike="noStrike" cap="none" normalizeH="0" baseline="0" dirty="0" smtClean="0">
                          <a:ln>
                            <a:noFill/>
                          </a:ln>
                          <a:solidFill>
                            <a:schemeClr val="tx1"/>
                          </a:solidFill>
                          <a:effectLst/>
                          <a:latin typeface="+mn-lt"/>
                          <a:ea typeface="宋体" pitchFamily="2" charset="-122"/>
                          <a:cs typeface="Times New Roman" pitchFamily="18" charset="0"/>
                        </a:rPr>
                        <a:t>[30001, 60000]</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800" b="0" i="0" u="none" strike="noStrike" cap="none" normalizeH="0" baseline="0" dirty="0" smtClean="0">
                          <a:ln>
                            <a:noFill/>
                          </a:ln>
                          <a:solidFill>
                            <a:schemeClr val="tx1"/>
                          </a:solidFill>
                          <a:effectLst/>
                          <a:latin typeface="+mn-lt"/>
                          <a:ea typeface="宋体" pitchFamily="2" charset="-122"/>
                          <a:cs typeface="Times New Roman" pitchFamily="18" charset="0"/>
                        </a:rPr>
                        <a:t>flu</a:t>
                      </a:r>
                    </a:p>
                  </a:txBody>
                  <a:tcPr marL="0" marR="0" marT="0" marB="0"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6930" name="AutoShape 137"/>
          <p:cNvSpPr>
            <a:spLocks/>
          </p:cNvSpPr>
          <p:nvPr/>
        </p:nvSpPr>
        <p:spPr bwMode="auto">
          <a:xfrm>
            <a:off x="2143125" y="2857500"/>
            <a:ext cx="142875" cy="504825"/>
          </a:xfrm>
          <a:prstGeom prst="leftBrace">
            <a:avLst>
              <a:gd name="adj1" fmla="val 29444"/>
              <a:gd name="adj2" fmla="val 50000"/>
            </a:avLst>
          </a:prstGeom>
          <a:noFill/>
          <a:ln w="19050">
            <a:solidFill>
              <a:srgbClr val="FF0000"/>
            </a:solidFill>
            <a:round/>
            <a:headEnd/>
            <a:tailEnd/>
          </a:ln>
        </p:spPr>
        <p:txBody>
          <a:bodyPr wrap="none" anchor="ctr"/>
          <a:lstStyle/>
          <a:p>
            <a:endParaRPr lang="en-US"/>
          </a:p>
        </p:txBody>
      </p:sp>
      <p:sp>
        <p:nvSpPr>
          <p:cNvPr id="36931" name="AutoShape 138"/>
          <p:cNvSpPr>
            <a:spLocks/>
          </p:cNvSpPr>
          <p:nvPr/>
        </p:nvSpPr>
        <p:spPr bwMode="auto">
          <a:xfrm>
            <a:off x="2143125" y="3500438"/>
            <a:ext cx="142875" cy="504825"/>
          </a:xfrm>
          <a:prstGeom prst="leftBrace">
            <a:avLst>
              <a:gd name="adj1" fmla="val 29444"/>
              <a:gd name="adj2" fmla="val 50000"/>
            </a:avLst>
          </a:prstGeom>
          <a:noFill/>
          <a:ln w="19050">
            <a:solidFill>
              <a:srgbClr val="FF0000"/>
            </a:solidFill>
            <a:round/>
            <a:headEnd/>
            <a:tailEnd/>
          </a:ln>
        </p:spPr>
        <p:txBody>
          <a:bodyPr wrap="none" anchor="ctr"/>
          <a:lstStyle/>
          <a:p>
            <a:endParaRPr lang="en-US"/>
          </a:p>
        </p:txBody>
      </p:sp>
      <p:sp>
        <p:nvSpPr>
          <p:cNvPr id="36932" name="AutoShape 139"/>
          <p:cNvSpPr>
            <a:spLocks/>
          </p:cNvSpPr>
          <p:nvPr/>
        </p:nvSpPr>
        <p:spPr bwMode="auto">
          <a:xfrm>
            <a:off x="2143125" y="4143375"/>
            <a:ext cx="142875" cy="504825"/>
          </a:xfrm>
          <a:prstGeom prst="leftBrace">
            <a:avLst>
              <a:gd name="adj1" fmla="val 29444"/>
              <a:gd name="adj2" fmla="val 50000"/>
            </a:avLst>
          </a:prstGeom>
          <a:noFill/>
          <a:ln w="19050">
            <a:solidFill>
              <a:srgbClr val="FF0000"/>
            </a:solidFill>
            <a:round/>
            <a:headEnd/>
            <a:tailEnd/>
          </a:ln>
        </p:spPr>
        <p:txBody>
          <a:bodyPr wrap="none" anchor="ctr"/>
          <a:lstStyle/>
          <a:p>
            <a:endParaRPr lang="en-US"/>
          </a:p>
        </p:txBody>
      </p:sp>
      <p:sp>
        <p:nvSpPr>
          <p:cNvPr id="36933" name="AutoShape 147"/>
          <p:cNvSpPr>
            <a:spLocks/>
          </p:cNvSpPr>
          <p:nvPr/>
        </p:nvSpPr>
        <p:spPr bwMode="auto">
          <a:xfrm>
            <a:off x="2124075" y="4857750"/>
            <a:ext cx="161925" cy="1163638"/>
          </a:xfrm>
          <a:prstGeom prst="leftBrace">
            <a:avLst>
              <a:gd name="adj1" fmla="val 54030"/>
              <a:gd name="adj2" fmla="val 50000"/>
            </a:avLst>
          </a:prstGeom>
          <a:noFill/>
          <a:ln w="19050">
            <a:solidFill>
              <a:srgbClr val="FF0000"/>
            </a:solidFill>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107504" y="274638"/>
            <a:ext cx="8579296" cy="1143000"/>
          </a:xfrm>
        </p:spPr>
        <p:txBody>
          <a:bodyPr/>
          <a:lstStyle/>
          <a:p>
            <a:pPr eaLnBrk="1" hangingPunct="1"/>
            <a:r>
              <a:rPr lang="en-US" altLang="zh-CN" sz="4000" dirty="0" smtClean="0"/>
              <a:t>We can attack this probabilistically.</a:t>
            </a:r>
            <a:endParaRPr lang="en-US" altLang="zh-CN" sz="3200" dirty="0" smtClean="0"/>
          </a:p>
        </p:txBody>
      </p:sp>
      <p:sp>
        <p:nvSpPr>
          <p:cNvPr id="4100" name="Rectangle 3"/>
          <p:cNvSpPr>
            <a:spLocks noGrp="1" noChangeArrowheads="1"/>
          </p:cNvSpPr>
          <p:nvPr>
            <p:ph type="body" sz="half" idx="1"/>
          </p:nvPr>
        </p:nvSpPr>
        <p:spPr>
          <a:xfrm>
            <a:off x="468313" y="1628775"/>
            <a:ext cx="8362950" cy="442913"/>
          </a:xfrm>
        </p:spPr>
        <p:txBody>
          <a:bodyPr/>
          <a:lstStyle/>
          <a:p>
            <a:pPr eaLnBrk="1" hangingPunct="1">
              <a:buFont typeface="Wingdings" pitchFamily="2" charset="2"/>
              <a:buNone/>
            </a:pPr>
            <a:r>
              <a:rPr lang="en-US" altLang="zh-CN" sz="2000" smtClean="0"/>
              <a:t>If we know Joe’s QI group, what is the probability he has HIV?</a:t>
            </a:r>
          </a:p>
          <a:p>
            <a:pPr eaLnBrk="1" hangingPunct="1"/>
            <a:endParaRPr lang="en-US" altLang="zh-CN" sz="2000" smtClean="0"/>
          </a:p>
          <a:p>
            <a:pPr eaLnBrk="1" hangingPunct="1"/>
            <a:endParaRPr lang="en-US" altLang="zh-CN" smtClean="0"/>
          </a:p>
          <a:p>
            <a:pPr eaLnBrk="1" hangingPunct="1"/>
            <a:endParaRPr lang="en-US" altLang="zh-CN" smtClean="0"/>
          </a:p>
          <a:p>
            <a:pPr eaLnBrk="1" hangingPunct="1"/>
            <a:endParaRPr lang="en-US" altLang="zh-CN" smtClean="0"/>
          </a:p>
          <a:p>
            <a:pPr eaLnBrk="1" hangingPunct="1"/>
            <a:endParaRPr lang="en-US" altLang="zh-CN" smtClean="0"/>
          </a:p>
          <a:p>
            <a:pPr eaLnBrk="1" hangingPunct="1">
              <a:buFont typeface="Wingdings" pitchFamily="2" charset="2"/>
              <a:buNone/>
            </a:pPr>
            <a:endParaRPr lang="en-US" altLang="zh-CN" smtClean="0"/>
          </a:p>
        </p:txBody>
      </p:sp>
      <p:graphicFrame>
        <p:nvGraphicFramePr>
          <p:cNvPr id="4098" name="Object 72"/>
          <p:cNvGraphicFramePr>
            <a:graphicFrameLocks noChangeAspect="1"/>
          </p:cNvGraphicFramePr>
          <p:nvPr/>
        </p:nvGraphicFramePr>
        <p:xfrm>
          <a:off x="4110038" y="2060575"/>
          <a:ext cx="2349500" cy="2663825"/>
        </p:xfrm>
        <a:graphic>
          <a:graphicData uri="http://schemas.openxmlformats.org/presentationml/2006/ole">
            <p:oleObj spid="_x0000_s4098" name="Visio" r:id="rId3" imgW="2263902" imgH="2566822" progId="Visio.Drawing.11">
              <p:embed/>
            </p:oleObj>
          </a:graphicData>
        </a:graphic>
      </p:graphicFrame>
      <p:sp>
        <p:nvSpPr>
          <p:cNvPr id="4101" name="AutoShape 73"/>
          <p:cNvSpPr>
            <a:spLocks/>
          </p:cNvSpPr>
          <p:nvPr/>
        </p:nvSpPr>
        <p:spPr bwMode="auto">
          <a:xfrm>
            <a:off x="3768725" y="2708275"/>
            <a:ext cx="215900" cy="1655763"/>
          </a:xfrm>
          <a:prstGeom prst="leftBrace">
            <a:avLst>
              <a:gd name="adj1" fmla="val 63909"/>
              <a:gd name="adj2" fmla="val 50000"/>
            </a:avLst>
          </a:prstGeom>
          <a:noFill/>
          <a:ln w="19050">
            <a:solidFill>
              <a:srgbClr val="FF0000"/>
            </a:solidFill>
            <a:round/>
            <a:headEnd/>
            <a:tailEnd/>
          </a:ln>
        </p:spPr>
        <p:txBody>
          <a:bodyPr wrap="none" anchor="ctr"/>
          <a:lstStyle/>
          <a:p>
            <a:endParaRPr lang="en-US"/>
          </a:p>
        </p:txBody>
      </p:sp>
      <p:sp>
        <p:nvSpPr>
          <p:cNvPr id="4102" name="Text Box 74"/>
          <p:cNvSpPr txBox="1">
            <a:spLocks noChangeArrowheads="1"/>
          </p:cNvSpPr>
          <p:nvPr/>
        </p:nvSpPr>
        <p:spPr bwMode="auto">
          <a:xfrm>
            <a:off x="900113" y="3349625"/>
            <a:ext cx="2940050" cy="366713"/>
          </a:xfrm>
          <a:prstGeom prst="rect">
            <a:avLst/>
          </a:prstGeom>
          <a:noFill/>
          <a:ln w="9525" algn="ctr">
            <a:noFill/>
            <a:miter lim="800000"/>
            <a:headEnd/>
            <a:tailEnd/>
          </a:ln>
        </p:spPr>
        <p:txBody>
          <a:bodyPr wrap="none">
            <a:spAutoFit/>
          </a:bodyPr>
          <a:lstStyle/>
          <a:p>
            <a:r>
              <a:rPr lang="en-US" altLang="zh-CN">
                <a:solidFill>
                  <a:srgbClr val="FF0000"/>
                </a:solidFill>
              </a:rPr>
              <a:t>A QI group with 100 tuples </a:t>
            </a:r>
          </a:p>
        </p:txBody>
      </p:sp>
      <p:sp>
        <p:nvSpPr>
          <p:cNvPr id="4103" name="AutoShape 76"/>
          <p:cNvSpPr>
            <a:spLocks/>
          </p:cNvSpPr>
          <p:nvPr/>
        </p:nvSpPr>
        <p:spPr bwMode="auto">
          <a:xfrm rot="10800000">
            <a:off x="6432550" y="2781300"/>
            <a:ext cx="215900" cy="1008063"/>
          </a:xfrm>
          <a:prstGeom prst="leftBrace">
            <a:avLst>
              <a:gd name="adj1" fmla="val 38909"/>
              <a:gd name="adj2" fmla="val 50000"/>
            </a:avLst>
          </a:prstGeom>
          <a:noFill/>
          <a:ln w="19050">
            <a:solidFill>
              <a:srgbClr val="FF0000"/>
            </a:solidFill>
            <a:round/>
            <a:headEnd/>
            <a:tailEnd/>
          </a:ln>
        </p:spPr>
        <p:txBody>
          <a:bodyPr wrap="none" anchor="ctr"/>
          <a:lstStyle/>
          <a:p>
            <a:endParaRPr lang="en-US"/>
          </a:p>
        </p:txBody>
      </p:sp>
      <p:sp>
        <p:nvSpPr>
          <p:cNvPr id="4104" name="Text Box 77"/>
          <p:cNvSpPr txBox="1">
            <a:spLocks noChangeArrowheads="1"/>
          </p:cNvSpPr>
          <p:nvPr/>
        </p:nvSpPr>
        <p:spPr bwMode="auto">
          <a:xfrm>
            <a:off x="6618288" y="3068638"/>
            <a:ext cx="1174750" cy="366712"/>
          </a:xfrm>
          <a:prstGeom prst="rect">
            <a:avLst/>
          </a:prstGeom>
          <a:noFill/>
          <a:ln w="9525" algn="ctr">
            <a:noFill/>
            <a:miter lim="800000"/>
            <a:headEnd/>
            <a:tailEnd/>
          </a:ln>
        </p:spPr>
        <p:txBody>
          <a:bodyPr wrap="none">
            <a:spAutoFit/>
          </a:bodyPr>
          <a:lstStyle/>
          <a:p>
            <a:r>
              <a:rPr lang="en-US" altLang="zh-CN">
                <a:solidFill>
                  <a:srgbClr val="FF0000"/>
                </a:solidFill>
              </a:rPr>
              <a:t>98 tuples </a:t>
            </a:r>
          </a:p>
        </p:txBody>
      </p:sp>
      <p:sp>
        <p:nvSpPr>
          <p:cNvPr id="11" name="TextBox 10"/>
          <p:cNvSpPr txBox="1"/>
          <p:nvPr/>
        </p:nvSpPr>
        <p:spPr>
          <a:xfrm>
            <a:off x="0" y="5301208"/>
            <a:ext cx="8928992" cy="954107"/>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w="38100">
            <a:solidFill>
              <a:srgbClr val="FFC000"/>
            </a:solidFill>
          </a:ln>
        </p:spPr>
        <p:txBody>
          <a:bodyPr wrap="square">
            <a:spAutoFit/>
          </a:bodyPr>
          <a:lstStyle/>
          <a:p>
            <a:pPr>
              <a:defRPr/>
            </a:pPr>
            <a:r>
              <a:rPr lang="en-US" sz="2800" dirty="0">
                <a:latin typeface="Arial" charset="0"/>
              </a:rPr>
              <a:t>The conclusion researchers drew: </a:t>
            </a:r>
            <a:r>
              <a:rPr lang="en-US" sz="2800" dirty="0">
                <a:solidFill>
                  <a:srgbClr val="FF0000"/>
                </a:solidFill>
                <a:latin typeface="Arial" charset="0"/>
              </a:rPr>
              <a:t>The most frequent sensitive value in a QI group cannot be too frequent</a:t>
            </a:r>
            <a:r>
              <a:rPr lang="en-US" sz="2800" dirty="0" smtClean="0">
                <a:solidFill>
                  <a:srgbClr val="FF0000"/>
                </a:solidFill>
                <a:latin typeface="Arial" charset="0"/>
              </a:rPr>
              <a:t>.</a:t>
            </a:r>
            <a:endParaRPr lang="en-US" dirty="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900" decel="100000" fill="hold"/>
                                        <p:tgtEl>
                                          <p:spTgt spid="11"/>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0" y="274638"/>
            <a:ext cx="8686800" cy="1143000"/>
          </a:xfrm>
        </p:spPr>
        <p:txBody>
          <a:bodyPr/>
          <a:lstStyle/>
          <a:p>
            <a:pPr eaLnBrk="1" hangingPunct="1"/>
            <a:r>
              <a:rPr lang="en-US" altLang="zh-CN" sz="3600" smtClean="0"/>
              <a:t>Even then, we can still attack using background knowledge.</a:t>
            </a:r>
          </a:p>
        </p:txBody>
      </p:sp>
      <p:sp>
        <p:nvSpPr>
          <p:cNvPr id="5124" name="Rectangle 3"/>
          <p:cNvSpPr>
            <a:spLocks noGrp="1" noChangeArrowheads="1"/>
          </p:cNvSpPr>
          <p:nvPr>
            <p:ph type="body" sz="half" idx="1"/>
          </p:nvPr>
        </p:nvSpPr>
        <p:spPr>
          <a:xfrm>
            <a:off x="179388" y="1484313"/>
            <a:ext cx="8651875" cy="5373687"/>
          </a:xfrm>
        </p:spPr>
        <p:txBody>
          <a:bodyPr/>
          <a:lstStyle/>
          <a:p>
            <a:pPr eaLnBrk="1" hangingPunct="1">
              <a:buFont typeface="Wingdings" pitchFamily="2" charset="2"/>
              <a:buNone/>
            </a:pPr>
            <a:r>
              <a:rPr lang="en-US" altLang="zh-CN" sz="2000" smtClean="0">
                <a:solidFill>
                  <a:srgbClr val="FF0000"/>
                </a:solidFill>
              </a:rPr>
              <a:t>Joe</a:t>
            </a:r>
            <a:r>
              <a:rPr lang="en-US" altLang="zh-CN" sz="2000" smtClean="0"/>
              <a:t> has </a:t>
            </a:r>
            <a:r>
              <a:rPr lang="en-US" altLang="zh-CN" sz="2000" smtClean="0">
                <a:solidFill>
                  <a:srgbClr val="FF0000"/>
                </a:solidFill>
              </a:rPr>
              <a:t>HIV</a:t>
            </a:r>
            <a:r>
              <a:rPr lang="en-US" altLang="zh-CN" sz="2000" smtClean="0"/>
              <a:t>.</a:t>
            </a:r>
          </a:p>
          <a:p>
            <a:pPr eaLnBrk="1" hangingPunct="1">
              <a:buFont typeface="Wingdings" pitchFamily="2" charset="2"/>
              <a:buNone/>
            </a:pPr>
            <a:r>
              <a:rPr lang="en-US" altLang="zh-CN" sz="2000" smtClean="0"/>
              <a:t>Sally knows </a:t>
            </a:r>
            <a:r>
              <a:rPr lang="en-US" altLang="zh-CN" sz="2000" smtClean="0">
                <a:solidFill>
                  <a:srgbClr val="FF0000"/>
                </a:solidFill>
              </a:rPr>
              <a:t>Joe does not have pneumonia</a:t>
            </a:r>
            <a:r>
              <a:rPr lang="en-US" altLang="zh-CN" sz="2000" smtClean="0"/>
              <a:t>. </a:t>
            </a:r>
          </a:p>
          <a:p>
            <a:pPr eaLnBrk="1" hangingPunct="1">
              <a:buFont typeface="Wingdings" pitchFamily="2" charset="2"/>
              <a:buNone/>
            </a:pPr>
            <a:r>
              <a:rPr lang="en-US" altLang="zh-CN" sz="2000" smtClean="0"/>
              <a:t>Sally can guess that Joe has HIV.</a:t>
            </a:r>
          </a:p>
          <a:p>
            <a:pPr eaLnBrk="1" hangingPunct="1"/>
            <a:endParaRPr lang="en-US" altLang="zh-CN" sz="2000" smtClean="0"/>
          </a:p>
          <a:p>
            <a:pPr eaLnBrk="1" hangingPunct="1"/>
            <a:endParaRPr lang="en-US" altLang="zh-CN" sz="2000" smtClean="0"/>
          </a:p>
          <a:p>
            <a:pPr eaLnBrk="1" hangingPunct="1"/>
            <a:endParaRPr lang="en-US" altLang="zh-CN" sz="2000" smtClean="0"/>
          </a:p>
          <a:p>
            <a:pPr eaLnBrk="1" hangingPunct="1"/>
            <a:endParaRPr lang="en-US" altLang="zh-CN" sz="2000" smtClean="0"/>
          </a:p>
          <a:p>
            <a:pPr eaLnBrk="1" hangingPunct="1"/>
            <a:endParaRPr lang="en-US" altLang="zh-CN" smtClean="0"/>
          </a:p>
          <a:p>
            <a:pPr eaLnBrk="1" hangingPunct="1"/>
            <a:endParaRPr lang="en-US" altLang="zh-CN" smtClean="0"/>
          </a:p>
          <a:p>
            <a:pPr eaLnBrk="1" hangingPunct="1"/>
            <a:endParaRPr lang="en-US" altLang="zh-CN" smtClean="0"/>
          </a:p>
          <a:p>
            <a:pPr eaLnBrk="1" hangingPunct="1"/>
            <a:endParaRPr lang="en-US" altLang="zh-CN" smtClean="0"/>
          </a:p>
        </p:txBody>
      </p:sp>
      <p:sp>
        <p:nvSpPr>
          <p:cNvPr id="5125" name="AutoShape 5"/>
          <p:cNvSpPr>
            <a:spLocks/>
          </p:cNvSpPr>
          <p:nvPr/>
        </p:nvSpPr>
        <p:spPr bwMode="auto">
          <a:xfrm>
            <a:off x="3498850" y="3860800"/>
            <a:ext cx="144463" cy="1873250"/>
          </a:xfrm>
          <a:prstGeom prst="leftBrace">
            <a:avLst>
              <a:gd name="adj1" fmla="val 108058"/>
              <a:gd name="adj2" fmla="val 50000"/>
            </a:avLst>
          </a:prstGeom>
          <a:noFill/>
          <a:ln w="19050">
            <a:solidFill>
              <a:srgbClr val="FF0000"/>
            </a:solidFill>
            <a:round/>
            <a:headEnd/>
            <a:tailEnd/>
          </a:ln>
        </p:spPr>
        <p:txBody>
          <a:bodyPr wrap="none" anchor="ctr"/>
          <a:lstStyle/>
          <a:p>
            <a:endParaRPr lang="en-US"/>
          </a:p>
        </p:txBody>
      </p:sp>
      <p:sp>
        <p:nvSpPr>
          <p:cNvPr id="5126" name="Text Box 6"/>
          <p:cNvSpPr txBox="1">
            <a:spLocks noChangeArrowheads="1"/>
          </p:cNvSpPr>
          <p:nvPr/>
        </p:nvSpPr>
        <p:spPr bwMode="auto">
          <a:xfrm>
            <a:off x="619125" y="4575175"/>
            <a:ext cx="2940050" cy="366713"/>
          </a:xfrm>
          <a:prstGeom prst="rect">
            <a:avLst/>
          </a:prstGeom>
          <a:noFill/>
          <a:ln w="9525" algn="ctr">
            <a:noFill/>
            <a:miter lim="800000"/>
            <a:headEnd/>
            <a:tailEnd/>
          </a:ln>
        </p:spPr>
        <p:txBody>
          <a:bodyPr wrap="none">
            <a:spAutoFit/>
          </a:bodyPr>
          <a:lstStyle/>
          <a:p>
            <a:r>
              <a:rPr lang="en-US" altLang="zh-CN">
                <a:solidFill>
                  <a:srgbClr val="FF0000"/>
                </a:solidFill>
              </a:rPr>
              <a:t>A QI group with 100 tuples </a:t>
            </a:r>
          </a:p>
        </p:txBody>
      </p:sp>
      <p:sp>
        <p:nvSpPr>
          <p:cNvPr id="5127" name="AutoShape 7"/>
          <p:cNvSpPr>
            <a:spLocks/>
          </p:cNvSpPr>
          <p:nvPr/>
        </p:nvSpPr>
        <p:spPr bwMode="auto">
          <a:xfrm rot="10800000">
            <a:off x="6350000" y="3716338"/>
            <a:ext cx="215900" cy="863600"/>
          </a:xfrm>
          <a:prstGeom prst="leftBrace">
            <a:avLst>
              <a:gd name="adj1" fmla="val 33333"/>
              <a:gd name="adj2" fmla="val 50000"/>
            </a:avLst>
          </a:prstGeom>
          <a:noFill/>
          <a:ln w="19050">
            <a:solidFill>
              <a:srgbClr val="FF0000"/>
            </a:solidFill>
            <a:round/>
            <a:headEnd/>
            <a:tailEnd/>
          </a:ln>
        </p:spPr>
        <p:txBody>
          <a:bodyPr wrap="none" anchor="ctr"/>
          <a:lstStyle/>
          <a:p>
            <a:endParaRPr lang="en-US"/>
          </a:p>
        </p:txBody>
      </p:sp>
      <p:sp>
        <p:nvSpPr>
          <p:cNvPr id="5128" name="Text Box 8"/>
          <p:cNvSpPr txBox="1">
            <a:spLocks noChangeArrowheads="1"/>
          </p:cNvSpPr>
          <p:nvPr/>
        </p:nvSpPr>
        <p:spPr bwMode="auto">
          <a:xfrm>
            <a:off x="6637338" y="3932238"/>
            <a:ext cx="1174750" cy="366712"/>
          </a:xfrm>
          <a:prstGeom prst="rect">
            <a:avLst/>
          </a:prstGeom>
          <a:noFill/>
          <a:ln w="9525" algn="ctr">
            <a:noFill/>
            <a:miter lim="800000"/>
            <a:headEnd/>
            <a:tailEnd/>
          </a:ln>
        </p:spPr>
        <p:txBody>
          <a:bodyPr wrap="none">
            <a:spAutoFit/>
          </a:bodyPr>
          <a:lstStyle/>
          <a:p>
            <a:r>
              <a:rPr lang="en-US" altLang="zh-CN">
                <a:solidFill>
                  <a:srgbClr val="FF0000"/>
                </a:solidFill>
              </a:rPr>
              <a:t>50 tuples </a:t>
            </a:r>
          </a:p>
        </p:txBody>
      </p:sp>
      <p:graphicFrame>
        <p:nvGraphicFramePr>
          <p:cNvPr id="5122" name="Object 9"/>
          <p:cNvGraphicFramePr>
            <a:graphicFrameLocks noChangeAspect="1"/>
          </p:cNvGraphicFramePr>
          <p:nvPr/>
        </p:nvGraphicFramePr>
        <p:xfrm>
          <a:off x="3814763" y="3068638"/>
          <a:ext cx="2535237" cy="3168650"/>
        </p:xfrm>
        <a:graphic>
          <a:graphicData uri="http://schemas.openxmlformats.org/presentationml/2006/ole">
            <p:oleObj spid="_x0000_s5122" name="Visio" r:id="rId3" imgW="2290953" imgH="2863901" progId="Visio.Drawing.11">
              <p:embed/>
            </p:oleObj>
          </a:graphicData>
        </a:graphic>
      </p:graphicFrame>
      <p:sp>
        <p:nvSpPr>
          <p:cNvPr id="5129" name="Text Box 10"/>
          <p:cNvSpPr txBox="1">
            <a:spLocks noChangeArrowheads="1"/>
          </p:cNvSpPr>
          <p:nvPr/>
        </p:nvSpPr>
        <p:spPr bwMode="auto">
          <a:xfrm>
            <a:off x="6637338" y="4868863"/>
            <a:ext cx="1174750" cy="366712"/>
          </a:xfrm>
          <a:prstGeom prst="rect">
            <a:avLst/>
          </a:prstGeom>
          <a:noFill/>
          <a:ln w="9525" algn="ctr">
            <a:noFill/>
            <a:miter lim="800000"/>
            <a:headEnd/>
            <a:tailEnd/>
          </a:ln>
        </p:spPr>
        <p:txBody>
          <a:bodyPr wrap="none">
            <a:spAutoFit/>
          </a:bodyPr>
          <a:lstStyle/>
          <a:p>
            <a:r>
              <a:rPr lang="en-US" altLang="zh-CN">
                <a:solidFill>
                  <a:srgbClr val="FF0000"/>
                </a:solidFill>
              </a:rPr>
              <a:t>49 tuples </a:t>
            </a:r>
          </a:p>
        </p:txBody>
      </p:sp>
      <p:sp>
        <p:nvSpPr>
          <p:cNvPr id="5130" name="AutoShape 11"/>
          <p:cNvSpPr>
            <a:spLocks/>
          </p:cNvSpPr>
          <p:nvPr/>
        </p:nvSpPr>
        <p:spPr bwMode="auto">
          <a:xfrm rot="10800000">
            <a:off x="6350000" y="4652963"/>
            <a:ext cx="215900" cy="863600"/>
          </a:xfrm>
          <a:prstGeom prst="leftBrace">
            <a:avLst>
              <a:gd name="adj1" fmla="val 33333"/>
              <a:gd name="adj2" fmla="val 50000"/>
            </a:avLst>
          </a:prstGeom>
          <a:noFill/>
          <a:ln w="19050">
            <a:solidFill>
              <a:srgbClr val="FF0000"/>
            </a:solidFill>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0" y="274638"/>
            <a:ext cx="8686800" cy="1143000"/>
          </a:xfrm>
        </p:spPr>
        <p:txBody>
          <a:bodyPr/>
          <a:lstStyle/>
          <a:p>
            <a:pPr eaLnBrk="1" hangingPunct="1"/>
            <a:r>
              <a:rPr lang="en-US" altLang="zh-CN" sz="3600" i="1" smtClean="0">
                <a:latin typeface="Times New Roman" pitchFamily="18" charset="0"/>
              </a:rPr>
              <a:t>l</a:t>
            </a:r>
            <a:r>
              <a:rPr lang="en-US" altLang="zh-CN" sz="3600" smtClean="0"/>
              <a:t>-diversity variants have been proposed to address these weaknesses.</a:t>
            </a:r>
          </a:p>
        </p:txBody>
      </p:sp>
      <p:sp>
        <p:nvSpPr>
          <p:cNvPr id="37891" name="Rectangle 3"/>
          <p:cNvSpPr>
            <a:spLocks noGrp="1" noChangeArrowheads="1"/>
          </p:cNvSpPr>
          <p:nvPr>
            <p:ph type="body" idx="1"/>
          </p:nvPr>
        </p:nvSpPr>
        <p:spPr>
          <a:xfrm>
            <a:off x="251520" y="1556792"/>
            <a:ext cx="8702551" cy="4700588"/>
          </a:xfrm>
        </p:spPr>
        <p:txBody>
          <a:bodyPr/>
          <a:lstStyle/>
          <a:p>
            <a:pPr eaLnBrk="1" hangingPunct="1"/>
            <a:r>
              <a:rPr lang="en-US" altLang="zh-CN" dirty="0" smtClean="0"/>
              <a:t>Probabilistic </a:t>
            </a:r>
            <a:r>
              <a:rPr lang="en-US" altLang="zh-CN" i="1" dirty="0" smtClean="0">
                <a:latin typeface="Times New Roman" pitchFamily="18" charset="0"/>
              </a:rPr>
              <a:t>l</a:t>
            </a:r>
            <a:r>
              <a:rPr lang="en-US" altLang="zh-CN" dirty="0" smtClean="0"/>
              <a:t>-diversity</a:t>
            </a:r>
          </a:p>
          <a:p>
            <a:pPr lvl="1" eaLnBrk="1" hangingPunct="1"/>
            <a:r>
              <a:rPr lang="en-US" altLang="zh-CN" dirty="0" smtClean="0"/>
              <a:t>The frequency of the most frequent value in an equivalence class is bounded by 1/</a:t>
            </a:r>
            <a:r>
              <a:rPr lang="en-US" altLang="zh-CN" i="1" dirty="0" smtClean="0">
                <a:latin typeface="Times New Roman" pitchFamily="18" charset="0"/>
              </a:rPr>
              <a:t>l</a:t>
            </a:r>
            <a:r>
              <a:rPr lang="en-US" altLang="zh-CN" dirty="0" smtClean="0"/>
              <a:t>.</a:t>
            </a:r>
            <a:endParaRPr lang="en-US" altLang="zh-CN" sz="800" dirty="0" smtClean="0"/>
          </a:p>
          <a:p>
            <a:pPr eaLnBrk="1" hangingPunct="1"/>
            <a:r>
              <a:rPr lang="en-US" altLang="zh-CN" dirty="0" smtClean="0"/>
              <a:t>Entropy </a:t>
            </a:r>
            <a:r>
              <a:rPr lang="en-US" altLang="zh-CN" i="1" dirty="0" smtClean="0">
                <a:latin typeface="Times New Roman" pitchFamily="18" charset="0"/>
              </a:rPr>
              <a:t>l</a:t>
            </a:r>
            <a:r>
              <a:rPr lang="en-US" altLang="zh-CN" dirty="0" smtClean="0"/>
              <a:t>-diversity</a:t>
            </a:r>
          </a:p>
          <a:p>
            <a:pPr lvl="1" eaLnBrk="1" hangingPunct="1"/>
            <a:r>
              <a:rPr lang="en-US" altLang="zh-CN" dirty="0" smtClean="0"/>
              <a:t>The entropy of the distribution of sensitive values in each equivalence class is at least </a:t>
            </a:r>
            <a:r>
              <a:rPr lang="en-US" altLang="zh-CN" i="1" dirty="0" smtClean="0">
                <a:latin typeface="Times New Roman" pitchFamily="18" charset="0"/>
              </a:rPr>
              <a:t>log</a:t>
            </a:r>
            <a:r>
              <a:rPr lang="en-US" altLang="zh-CN" dirty="0" smtClean="0">
                <a:latin typeface="Times New Roman" pitchFamily="18" charset="0"/>
              </a:rPr>
              <a:t>(</a:t>
            </a:r>
            <a:r>
              <a:rPr lang="en-US" altLang="zh-CN" i="1" dirty="0" smtClean="0">
                <a:latin typeface="Times New Roman" pitchFamily="18" charset="0"/>
              </a:rPr>
              <a:t>l</a:t>
            </a:r>
            <a:r>
              <a:rPr lang="en-US" altLang="zh-CN" dirty="0" smtClean="0">
                <a:latin typeface="Times New Roman" pitchFamily="18" charset="0"/>
              </a:rPr>
              <a:t>)</a:t>
            </a:r>
            <a:endParaRPr lang="en-US" altLang="zh-CN" sz="800" i="1" dirty="0" smtClean="0">
              <a:latin typeface="Times New Roman" pitchFamily="18" charset="0"/>
            </a:endParaRPr>
          </a:p>
          <a:p>
            <a:pPr eaLnBrk="1" hangingPunct="1"/>
            <a:r>
              <a:rPr lang="en-US" altLang="zh-CN" dirty="0" smtClean="0"/>
              <a:t>Recursive </a:t>
            </a:r>
            <a:r>
              <a:rPr lang="en-US" altLang="zh-CN" i="1" dirty="0" smtClean="0">
                <a:latin typeface="Times New Roman" pitchFamily="18" charset="0"/>
              </a:rPr>
              <a:t>(</a:t>
            </a:r>
            <a:r>
              <a:rPr lang="en-US" altLang="zh-CN" i="1" dirty="0" err="1" smtClean="0">
                <a:latin typeface="Times New Roman" pitchFamily="18" charset="0"/>
              </a:rPr>
              <a:t>c,l</a:t>
            </a:r>
            <a:r>
              <a:rPr lang="en-US" altLang="zh-CN" i="1" dirty="0" smtClean="0">
                <a:latin typeface="Times New Roman" pitchFamily="18" charset="0"/>
              </a:rPr>
              <a:t>)</a:t>
            </a:r>
            <a:r>
              <a:rPr lang="en-US" altLang="zh-CN" dirty="0" smtClean="0">
                <a:latin typeface="Times New Roman" pitchFamily="18" charset="0"/>
              </a:rPr>
              <a:t>-</a:t>
            </a:r>
            <a:r>
              <a:rPr lang="en-US" altLang="zh-CN" dirty="0" smtClean="0"/>
              <a:t>diversity</a:t>
            </a:r>
          </a:p>
          <a:p>
            <a:pPr lvl="1" eaLnBrk="1" hangingPunct="1"/>
            <a:r>
              <a:rPr lang="en-US" altLang="zh-CN" dirty="0" smtClean="0"/>
              <a:t>The most frequent value does not appear too frequently</a:t>
            </a:r>
          </a:p>
          <a:p>
            <a:pPr lvl="1" eaLnBrk="1" hangingPunct="1"/>
            <a:r>
              <a:rPr lang="en-US" altLang="zh-CN" i="1" dirty="0" smtClean="0">
                <a:latin typeface="Times New Roman" pitchFamily="18" charset="0"/>
              </a:rPr>
              <a:t>r</a:t>
            </a:r>
            <a:r>
              <a:rPr lang="en-US" altLang="zh-CN" baseline="-25000" dirty="0" smtClean="0">
                <a:latin typeface="Times New Roman" pitchFamily="18" charset="0"/>
              </a:rPr>
              <a:t>1</a:t>
            </a:r>
            <a:r>
              <a:rPr lang="en-US" altLang="zh-CN" i="1" dirty="0" smtClean="0">
                <a:latin typeface="Times New Roman" pitchFamily="18" charset="0"/>
              </a:rPr>
              <a:t>&lt;c</a:t>
            </a:r>
            <a:r>
              <a:rPr lang="en-US" altLang="zh-CN" dirty="0" smtClean="0">
                <a:latin typeface="Times New Roman" pitchFamily="18" charset="0"/>
              </a:rPr>
              <a:t>(</a:t>
            </a:r>
            <a:r>
              <a:rPr lang="en-US" altLang="zh-CN" i="1" dirty="0" smtClean="0">
                <a:latin typeface="Times New Roman" pitchFamily="18" charset="0"/>
              </a:rPr>
              <a:t>r</a:t>
            </a:r>
            <a:r>
              <a:rPr lang="en-US" altLang="zh-CN" i="1" baseline="-25000" dirty="0" smtClean="0">
                <a:latin typeface="Times New Roman" pitchFamily="18" charset="0"/>
              </a:rPr>
              <a:t>l</a:t>
            </a:r>
            <a:r>
              <a:rPr lang="en-US" altLang="zh-CN" dirty="0" smtClean="0">
                <a:latin typeface="Times New Roman" pitchFamily="18" charset="0"/>
              </a:rPr>
              <a:t>+</a:t>
            </a:r>
            <a:r>
              <a:rPr lang="en-US" altLang="zh-CN" i="1" dirty="0" smtClean="0">
                <a:latin typeface="Times New Roman" pitchFamily="18" charset="0"/>
              </a:rPr>
              <a:t>r</a:t>
            </a:r>
            <a:r>
              <a:rPr lang="en-US" altLang="zh-CN" i="1" baseline="-25000" dirty="0" smtClean="0">
                <a:latin typeface="Times New Roman" pitchFamily="18" charset="0"/>
              </a:rPr>
              <a:t>l</a:t>
            </a:r>
            <a:r>
              <a:rPr lang="en-US" altLang="zh-CN" baseline="-25000" dirty="0" smtClean="0">
                <a:latin typeface="Times New Roman" pitchFamily="18" charset="0"/>
              </a:rPr>
              <a:t>+1</a:t>
            </a:r>
            <a:r>
              <a:rPr lang="en-US" altLang="zh-CN" dirty="0" smtClean="0">
                <a:latin typeface="Times New Roman" pitchFamily="18" charset="0"/>
              </a:rPr>
              <a:t>+</a:t>
            </a:r>
            <a:r>
              <a:rPr lang="en-US" altLang="zh-CN" i="1" dirty="0" smtClean="0">
                <a:latin typeface="Times New Roman" pitchFamily="18" charset="0"/>
              </a:rPr>
              <a:t>…</a:t>
            </a:r>
            <a:r>
              <a:rPr lang="en-US" altLang="zh-CN" dirty="0" smtClean="0">
                <a:latin typeface="Times New Roman" pitchFamily="18" charset="0"/>
              </a:rPr>
              <a:t>+</a:t>
            </a:r>
            <a:r>
              <a:rPr lang="en-US" altLang="zh-CN" i="1" dirty="0" err="1" smtClean="0">
                <a:latin typeface="Times New Roman" pitchFamily="18" charset="0"/>
              </a:rPr>
              <a:t>r</a:t>
            </a:r>
            <a:r>
              <a:rPr lang="en-US" altLang="zh-CN" i="1" baseline="-25000" dirty="0" err="1" smtClean="0">
                <a:latin typeface="Times New Roman" pitchFamily="18" charset="0"/>
              </a:rPr>
              <a:t>m</a:t>
            </a:r>
            <a:r>
              <a:rPr lang="en-US" altLang="zh-CN" dirty="0" smtClean="0">
                <a:latin typeface="Times New Roman" pitchFamily="18" charset="0"/>
              </a:rPr>
              <a:t>), </a:t>
            </a:r>
            <a:r>
              <a:rPr lang="en-US" altLang="zh-CN" dirty="0" smtClean="0"/>
              <a:t>where </a:t>
            </a:r>
            <a:r>
              <a:rPr lang="en-US" altLang="zh-CN" dirty="0" err="1" smtClean="0"/>
              <a:t>r</a:t>
            </a:r>
            <a:r>
              <a:rPr lang="en-US" altLang="zh-CN" i="1" baseline="-25000" dirty="0" err="1" smtClean="0"/>
              <a:t>i</a:t>
            </a:r>
            <a:r>
              <a:rPr lang="en-US" altLang="zh-CN" dirty="0" smtClean="0"/>
              <a:t> is the frequency of the </a:t>
            </a:r>
            <a:r>
              <a:rPr lang="en-US" altLang="zh-CN" i="1" dirty="0" smtClean="0"/>
              <a:t>i</a:t>
            </a:r>
            <a:r>
              <a:rPr lang="en-US" altLang="zh-CN" dirty="0" smtClean="0"/>
              <a:t>-</a:t>
            </a:r>
            <a:r>
              <a:rPr lang="en-US" altLang="zh-CN" dirty="0" err="1" smtClean="0"/>
              <a:t>th</a:t>
            </a:r>
            <a:r>
              <a:rPr lang="en-US" altLang="zh-CN" dirty="0" smtClean="0"/>
              <a:t> most frequent value.</a:t>
            </a:r>
          </a:p>
        </p:txBody>
      </p:sp>
      <p:sp>
        <p:nvSpPr>
          <p:cNvPr id="37892" name="AutoShape 4"/>
          <p:cNvSpPr>
            <a:spLocks noChangeArrowheads="1"/>
          </p:cNvSpPr>
          <p:nvPr/>
        </p:nvSpPr>
        <p:spPr bwMode="auto">
          <a:xfrm>
            <a:off x="0" y="4149080"/>
            <a:ext cx="323528" cy="287338"/>
          </a:xfrm>
          <a:prstGeom prst="rightArrow">
            <a:avLst>
              <a:gd name="adj1" fmla="val 50000"/>
              <a:gd name="adj2" fmla="val 37569"/>
            </a:avLst>
          </a:prstGeom>
          <a:solidFill>
            <a:srgbClr val="3333FF"/>
          </a:solidFill>
          <a:ln w="9525" algn="ctr">
            <a:solidFill>
              <a:srgbClr val="3333FF"/>
            </a:solidFill>
            <a:miter lim="800000"/>
            <a:headEnd/>
            <a:tailEnd/>
          </a:ln>
        </p:spPr>
        <p:txBody>
          <a:bodyPr wrap="none" anchor="ctr"/>
          <a:lstStyle/>
          <a:p>
            <a:endParaRPr lang="en-US"/>
          </a:p>
        </p:txBody>
      </p:sp>
      <p:sp>
        <p:nvSpPr>
          <p:cNvPr id="5" name="TextBox 4"/>
          <p:cNvSpPr txBox="1"/>
          <p:nvPr/>
        </p:nvSpPr>
        <p:spPr>
          <a:xfrm>
            <a:off x="0" y="5934670"/>
            <a:ext cx="8856984" cy="923330"/>
          </a:xfrm>
          <a:prstGeom prst="rect">
            <a:avLst/>
          </a:prstGeom>
          <a:gradFill>
            <a:gsLst>
              <a:gs pos="44000">
                <a:srgbClr val="FFF200"/>
              </a:gs>
              <a:gs pos="45000">
                <a:srgbClr val="FF7A00"/>
              </a:gs>
              <a:gs pos="70000">
                <a:srgbClr val="FF0300"/>
              </a:gs>
              <a:gs pos="100000">
                <a:srgbClr val="4D0808"/>
              </a:gs>
            </a:gsLst>
            <a:lin ang="4200000" scaled="0"/>
          </a:gradFill>
          <a:ln w="38100">
            <a:solidFill>
              <a:srgbClr val="FFC000"/>
            </a:solidFill>
          </a:ln>
        </p:spPr>
        <p:txBody>
          <a:bodyPr wrap="square">
            <a:spAutoFit/>
          </a:bodyPr>
          <a:lstStyle/>
          <a:p>
            <a:pPr>
              <a:defRPr/>
            </a:pPr>
            <a:r>
              <a:rPr lang="en-US" dirty="0">
                <a:latin typeface="Arial" charset="0"/>
              </a:rPr>
              <a:t>When you see patches upon patches upon patches, it is a sign that a completely different approach is needed… like Jim Gray’s theory of transactions, versus how concurrency was previously handled.</a:t>
            </a:r>
            <a:endParaRPr lang="en-US" dirty="0">
              <a:latin typeface="Arial"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0" y="115888"/>
            <a:ext cx="8964613" cy="1301750"/>
          </a:xfrm>
        </p:spPr>
        <p:txBody>
          <a:bodyPr/>
          <a:lstStyle/>
          <a:p>
            <a:pPr eaLnBrk="1" hangingPunct="1"/>
            <a:r>
              <a:rPr lang="en-US" altLang="zh-CN" sz="2800" smtClean="0"/>
              <a:t>(</a:t>
            </a:r>
            <a:r>
              <a:rPr lang="en-US" altLang="zh-CN" sz="2800" i="1" smtClean="0"/>
              <a:t>c</a:t>
            </a:r>
            <a:r>
              <a:rPr lang="en-US" altLang="zh-CN" sz="2800" smtClean="0"/>
              <a:t>=1, </a:t>
            </a:r>
            <a:r>
              <a:rPr lang="en-US" altLang="zh-CN" sz="2800" i="1" smtClean="0"/>
              <a:t>l</a:t>
            </a:r>
            <a:r>
              <a:rPr lang="en-US" altLang="zh-CN" sz="2800" smtClean="0"/>
              <a:t>=4) diversity example: </a:t>
            </a:r>
            <a:br>
              <a:rPr lang="en-US" altLang="zh-CN" sz="2800" smtClean="0"/>
            </a:br>
            <a:r>
              <a:rPr lang="en-US" altLang="zh-CN" sz="2800" smtClean="0"/>
              <a:t>If Sally eliminates </a:t>
            </a:r>
            <a:r>
              <a:rPr lang="en-US" altLang="zh-CN" sz="2800" smtClean="0">
                <a:solidFill>
                  <a:srgbClr val="FF0000"/>
                </a:solidFill>
                <a:sym typeface="Symbol" pitchFamily="18" charset="2"/>
              </a:rPr>
              <a:t> </a:t>
            </a:r>
            <a:r>
              <a:rPr lang="en-US" altLang="zh-CN" sz="2800" smtClean="0">
                <a:solidFill>
                  <a:srgbClr val="FF0000"/>
                </a:solidFill>
              </a:rPr>
              <a:t>3</a:t>
            </a:r>
            <a:r>
              <a:rPr lang="en-US" altLang="zh-CN" sz="2800" smtClean="0"/>
              <a:t> diseases, she can guess Joe’s disease with at most </a:t>
            </a:r>
            <a:r>
              <a:rPr lang="en-US" altLang="zh-CN" sz="2800" smtClean="0">
                <a:solidFill>
                  <a:srgbClr val="FF0000"/>
                </a:solidFill>
              </a:rPr>
              <a:t>50%</a:t>
            </a:r>
            <a:r>
              <a:rPr lang="en-US" altLang="zh-CN" sz="2800" smtClean="0"/>
              <a:t> probability</a:t>
            </a:r>
            <a:r>
              <a:rPr lang="en-US" altLang="zh-CN" sz="3200" smtClean="0"/>
              <a:t>.</a:t>
            </a:r>
          </a:p>
        </p:txBody>
      </p:sp>
      <p:sp>
        <p:nvSpPr>
          <p:cNvPr id="6148" name="Rectangle 3"/>
          <p:cNvSpPr>
            <a:spLocks noGrp="1" noChangeArrowheads="1"/>
          </p:cNvSpPr>
          <p:nvPr>
            <p:ph type="body" sz="half" idx="1"/>
          </p:nvPr>
        </p:nvSpPr>
        <p:spPr>
          <a:xfrm>
            <a:off x="179388" y="1484313"/>
            <a:ext cx="8651875" cy="5373687"/>
          </a:xfrm>
        </p:spPr>
        <p:txBody>
          <a:bodyPr/>
          <a:lstStyle/>
          <a:p>
            <a:pPr eaLnBrk="1" hangingPunct="1"/>
            <a:endParaRPr lang="en-US" altLang="zh-CN" sz="2000" smtClean="0"/>
          </a:p>
          <a:p>
            <a:pPr eaLnBrk="1" hangingPunct="1"/>
            <a:endParaRPr lang="en-US" altLang="zh-CN" sz="2000" smtClean="0"/>
          </a:p>
          <a:p>
            <a:pPr eaLnBrk="1" hangingPunct="1"/>
            <a:endParaRPr lang="en-US" altLang="zh-CN" sz="2000" smtClean="0"/>
          </a:p>
          <a:p>
            <a:pPr eaLnBrk="1" hangingPunct="1"/>
            <a:endParaRPr lang="en-US" altLang="zh-CN" sz="2000" smtClean="0"/>
          </a:p>
          <a:p>
            <a:pPr eaLnBrk="1" hangingPunct="1"/>
            <a:endParaRPr lang="en-US" altLang="zh-CN" smtClean="0"/>
          </a:p>
          <a:p>
            <a:pPr eaLnBrk="1" hangingPunct="1"/>
            <a:endParaRPr lang="en-US" altLang="zh-CN" smtClean="0"/>
          </a:p>
          <a:p>
            <a:pPr eaLnBrk="1" hangingPunct="1"/>
            <a:endParaRPr lang="en-US" altLang="zh-CN" smtClean="0"/>
          </a:p>
          <a:p>
            <a:pPr eaLnBrk="1" hangingPunct="1"/>
            <a:endParaRPr lang="en-US" altLang="zh-CN" smtClean="0"/>
          </a:p>
          <a:p>
            <a:pPr eaLnBrk="1" hangingPunct="1"/>
            <a:endParaRPr lang="en-US" altLang="zh-CN" sz="2000" smtClean="0"/>
          </a:p>
          <a:p>
            <a:pPr eaLnBrk="1" hangingPunct="1"/>
            <a:endParaRPr lang="en-US" altLang="zh-CN" sz="2000" smtClean="0"/>
          </a:p>
        </p:txBody>
      </p:sp>
      <p:sp>
        <p:nvSpPr>
          <p:cNvPr id="6149" name="AutoShape 4"/>
          <p:cNvSpPr>
            <a:spLocks/>
          </p:cNvSpPr>
          <p:nvPr/>
        </p:nvSpPr>
        <p:spPr bwMode="auto">
          <a:xfrm>
            <a:off x="1281113" y="2635250"/>
            <a:ext cx="209550" cy="2663825"/>
          </a:xfrm>
          <a:prstGeom prst="leftBrace">
            <a:avLst>
              <a:gd name="adj1" fmla="val 105934"/>
              <a:gd name="adj2" fmla="val 50000"/>
            </a:avLst>
          </a:prstGeom>
          <a:noFill/>
          <a:ln w="19050">
            <a:solidFill>
              <a:srgbClr val="FF0000"/>
            </a:solidFill>
            <a:round/>
            <a:headEnd/>
            <a:tailEnd/>
          </a:ln>
        </p:spPr>
        <p:txBody>
          <a:bodyPr wrap="none" anchor="ctr"/>
          <a:lstStyle/>
          <a:p>
            <a:endParaRPr lang="en-US"/>
          </a:p>
        </p:txBody>
      </p:sp>
      <p:sp>
        <p:nvSpPr>
          <p:cNvPr id="6150" name="Text Box 5"/>
          <p:cNvSpPr txBox="1">
            <a:spLocks noChangeArrowheads="1"/>
          </p:cNvSpPr>
          <p:nvPr/>
        </p:nvSpPr>
        <p:spPr bwMode="auto">
          <a:xfrm>
            <a:off x="103188" y="3783013"/>
            <a:ext cx="1082675" cy="368300"/>
          </a:xfrm>
          <a:prstGeom prst="rect">
            <a:avLst/>
          </a:prstGeom>
          <a:noFill/>
          <a:ln w="9525" algn="ctr">
            <a:noFill/>
            <a:miter lim="800000"/>
            <a:headEnd/>
            <a:tailEnd/>
          </a:ln>
        </p:spPr>
        <p:txBody>
          <a:bodyPr wrap="none">
            <a:spAutoFit/>
          </a:bodyPr>
          <a:lstStyle/>
          <a:p>
            <a:r>
              <a:rPr lang="en-US" altLang="zh-CN">
                <a:solidFill>
                  <a:srgbClr val="FF0000"/>
                </a:solidFill>
              </a:rPr>
              <a:t>QI group</a:t>
            </a:r>
          </a:p>
        </p:txBody>
      </p:sp>
      <p:sp>
        <p:nvSpPr>
          <p:cNvPr id="6151" name="AutoShape 6"/>
          <p:cNvSpPr>
            <a:spLocks/>
          </p:cNvSpPr>
          <p:nvPr/>
        </p:nvSpPr>
        <p:spPr bwMode="auto">
          <a:xfrm rot="10800000">
            <a:off x="4132263" y="2638425"/>
            <a:ext cx="215900" cy="863600"/>
          </a:xfrm>
          <a:prstGeom prst="leftBrace">
            <a:avLst>
              <a:gd name="adj1" fmla="val 33333"/>
              <a:gd name="adj2" fmla="val 50000"/>
            </a:avLst>
          </a:prstGeom>
          <a:noFill/>
          <a:ln w="19050">
            <a:solidFill>
              <a:srgbClr val="FF0000"/>
            </a:solidFill>
            <a:round/>
            <a:headEnd/>
            <a:tailEnd/>
          </a:ln>
        </p:spPr>
        <p:txBody>
          <a:bodyPr wrap="none" anchor="ctr"/>
          <a:lstStyle/>
          <a:p>
            <a:endParaRPr lang="en-US"/>
          </a:p>
        </p:txBody>
      </p:sp>
      <p:graphicFrame>
        <p:nvGraphicFramePr>
          <p:cNvPr id="6146" name="Object 8"/>
          <p:cNvGraphicFramePr>
            <a:graphicFrameLocks noChangeAspect="1"/>
          </p:cNvGraphicFramePr>
          <p:nvPr/>
        </p:nvGraphicFramePr>
        <p:xfrm>
          <a:off x="1512888" y="1989138"/>
          <a:ext cx="2619375" cy="3673475"/>
        </p:xfrm>
        <a:graphic>
          <a:graphicData uri="http://schemas.openxmlformats.org/presentationml/2006/ole">
            <p:oleObj spid="_x0000_s6146" name="Visio" r:id="rId3" imgW="2141640" imgH="3003480" progId="Visio.Drawing.11">
              <p:embed/>
            </p:oleObj>
          </a:graphicData>
        </a:graphic>
      </p:graphicFrame>
      <p:sp>
        <p:nvSpPr>
          <p:cNvPr id="6152" name="Text Box 9"/>
          <p:cNvSpPr txBox="1">
            <a:spLocks noChangeArrowheads="1"/>
          </p:cNvSpPr>
          <p:nvPr/>
        </p:nvSpPr>
        <p:spPr bwMode="auto">
          <a:xfrm>
            <a:off x="4321175" y="2925763"/>
            <a:ext cx="2647950" cy="366712"/>
          </a:xfrm>
          <a:prstGeom prst="rect">
            <a:avLst/>
          </a:prstGeom>
          <a:noFill/>
          <a:ln w="9525" algn="ctr">
            <a:noFill/>
            <a:miter lim="800000"/>
            <a:headEnd/>
            <a:tailEnd/>
          </a:ln>
        </p:spPr>
        <p:txBody>
          <a:bodyPr wrap="none">
            <a:spAutoFit/>
          </a:bodyPr>
          <a:lstStyle/>
          <a:p>
            <a:r>
              <a:rPr lang="en-US" altLang="zh-CN">
                <a:solidFill>
                  <a:srgbClr val="FF0000"/>
                </a:solidFill>
              </a:rPr>
              <a:t>The most frequent value</a:t>
            </a:r>
          </a:p>
        </p:txBody>
      </p:sp>
      <p:sp>
        <p:nvSpPr>
          <p:cNvPr id="6153" name="AutoShape 10"/>
          <p:cNvSpPr>
            <a:spLocks/>
          </p:cNvSpPr>
          <p:nvPr/>
        </p:nvSpPr>
        <p:spPr bwMode="auto">
          <a:xfrm rot="10800000">
            <a:off x="4105275" y="3502025"/>
            <a:ext cx="215900" cy="433388"/>
          </a:xfrm>
          <a:prstGeom prst="leftBrace">
            <a:avLst>
              <a:gd name="adj1" fmla="val 16728"/>
              <a:gd name="adj2" fmla="val 50000"/>
            </a:avLst>
          </a:prstGeom>
          <a:noFill/>
          <a:ln w="19050">
            <a:solidFill>
              <a:srgbClr val="FF0000"/>
            </a:solidFill>
            <a:round/>
            <a:headEnd/>
            <a:tailEnd/>
          </a:ln>
        </p:spPr>
        <p:txBody>
          <a:bodyPr wrap="none" anchor="ctr"/>
          <a:lstStyle/>
          <a:p>
            <a:endParaRPr lang="en-US"/>
          </a:p>
        </p:txBody>
      </p:sp>
      <p:sp>
        <p:nvSpPr>
          <p:cNvPr id="6154" name="Text Box 11"/>
          <p:cNvSpPr txBox="1">
            <a:spLocks noChangeArrowheads="1"/>
          </p:cNvSpPr>
          <p:nvPr/>
        </p:nvSpPr>
        <p:spPr bwMode="auto">
          <a:xfrm>
            <a:off x="4321175" y="3502025"/>
            <a:ext cx="3092450" cy="366713"/>
          </a:xfrm>
          <a:prstGeom prst="rect">
            <a:avLst/>
          </a:prstGeom>
          <a:noFill/>
          <a:ln w="9525" algn="ctr">
            <a:noFill/>
            <a:miter lim="800000"/>
            <a:headEnd/>
            <a:tailEnd/>
          </a:ln>
        </p:spPr>
        <p:txBody>
          <a:bodyPr wrap="none">
            <a:spAutoFit/>
          </a:bodyPr>
          <a:lstStyle/>
          <a:p>
            <a:r>
              <a:rPr lang="en-US" altLang="zh-CN">
                <a:solidFill>
                  <a:srgbClr val="FF0000"/>
                </a:solidFill>
              </a:rPr>
              <a:t>The 2nd most frequent value</a:t>
            </a:r>
          </a:p>
        </p:txBody>
      </p:sp>
      <p:sp>
        <p:nvSpPr>
          <p:cNvPr id="6155" name="AutoShape 12"/>
          <p:cNvSpPr>
            <a:spLocks/>
          </p:cNvSpPr>
          <p:nvPr/>
        </p:nvSpPr>
        <p:spPr bwMode="auto">
          <a:xfrm rot="10800000">
            <a:off x="4105275" y="3935413"/>
            <a:ext cx="215900" cy="360362"/>
          </a:xfrm>
          <a:prstGeom prst="leftBrace">
            <a:avLst>
              <a:gd name="adj1" fmla="val 13909"/>
              <a:gd name="adj2" fmla="val 50000"/>
            </a:avLst>
          </a:prstGeom>
          <a:noFill/>
          <a:ln w="19050">
            <a:solidFill>
              <a:srgbClr val="FF0000"/>
            </a:solidFill>
            <a:round/>
            <a:headEnd/>
            <a:tailEnd/>
          </a:ln>
        </p:spPr>
        <p:txBody>
          <a:bodyPr wrap="none" anchor="ctr"/>
          <a:lstStyle/>
          <a:p>
            <a:endParaRPr lang="en-US"/>
          </a:p>
        </p:txBody>
      </p:sp>
      <p:sp>
        <p:nvSpPr>
          <p:cNvPr id="6156" name="Text Box 13"/>
          <p:cNvSpPr txBox="1">
            <a:spLocks noChangeArrowheads="1"/>
          </p:cNvSpPr>
          <p:nvPr/>
        </p:nvSpPr>
        <p:spPr bwMode="auto">
          <a:xfrm>
            <a:off x="4321175" y="3935413"/>
            <a:ext cx="3041650" cy="366712"/>
          </a:xfrm>
          <a:prstGeom prst="rect">
            <a:avLst/>
          </a:prstGeom>
          <a:noFill/>
          <a:ln w="9525" algn="ctr">
            <a:noFill/>
            <a:miter lim="800000"/>
            <a:headEnd/>
            <a:tailEnd/>
          </a:ln>
        </p:spPr>
        <p:txBody>
          <a:bodyPr wrap="none">
            <a:spAutoFit/>
          </a:bodyPr>
          <a:lstStyle/>
          <a:p>
            <a:r>
              <a:rPr lang="en-US" altLang="zh-CN">
                <a:solidFill>
                  <a:srgbClr val="FF0000"/>
                </a:solidFill>
              </a:rPr>
              <a:t>The 3rd most frequent value</a:t>
            </a:r>
          </a:p>
        </p:txBody>
      </p:sp>
      <p:sp>
        <p:nvSpPr>
          <p:cNvPr id="6157" name="Text Box 15"/>
          <p:cNvSpPr txBox="1">
            <a:spLocks noChangeArrowheads="1"/>
          </p:cNvSpPr>
          <p:nvPr/>
        </p:nvSpPr>
        <p:spPr bwMode="auto">
          <a:xfrm>
            <a:off x="4316413" y="4222750"/>
            <a:ext cx="3028950" cy="366713"/>
          </a:xfrm>
          <a:prstGeom prst="rect">
            <a:avLst/>
          </a:prstGeom>
          <a:noFill/>
          <a:ln w="9525" algn="ctr">
            <a:noFill/>
            <a:miter lim="800000"/>
            <a:headEnd/>
            <a:tailEnd/>
          </a:ln>
        </p:spPr>
        <p:txBody>
          <a:bodyPr wrap="none">
            <a:spAutoFit/>
          </a:bodyPr>
          <a:lstStyle/>
          <a:p>
            <a:r>
              <a:rPr lang="en-US" altLang="zh-CN">
                <a:solidFill>
                  <a:srgbClr val="FF0000"/>
                </a:solidFill>
              </a:rPr>
              <a:t>The 4th most frequent value</a:t>
            </a:r>
          </a:p>
        </p:txBody>
      </p:sp>
      <p:sp>
        <p:nvSpPr>
          <p:cNvPr id="6158" name="AutoShape 16"/>
          <p:cNvSpPr>
            <a:spLocks/>
          </p:cNvSpPr>
          <p:nvPr/>
        </p:nvSpPr>
        <p:spPr bwMode="auto">
          <a:xfrm rot="10800000">
            <a:off x="4105275" y="4510088"/>
            <a:ext cx="215900" cy="792162"/>
          </a:xfrm>
          <a:prstGeom prst="leftBrace">
            <a:avLst>
              <a:gd name="adj1" fmla="val 91728"/>
              <a:gd name="adj2" fmla="val 50000"/>
            </a:avLst>
          </a:prstGeom>
          <a:noFill/>
          <a:ln w="19050">
            <a:solidFill>
              <a:schemeClr val="tx1"/>
            </a:solidFill>
            <a:round/>
            <a:headEnd/>
            <a:tailEnd/>
          </a:ln>
        </p:spPr>
        <p:txBody>
          <a:bodyPr wrap="none" anchor="ctr"/>
          <a:lstStyle/>
          <a:p>
            <a:endParaRPr lang="en-US"/>
          </a:p>
        </p:txBody>
      </p:sp>
      <p:sp>
        <p:nvSpPr>
          <p:cNvPr id="6159" name="AutoShape 17"/>
          <p:cNvSpPr>
            <a:spLocks/>
          </p:cNvSpPr>
          <p:nvPr/>
        </p:nvSpPr>
        <p:spPr bwMode="auto">
          <a:xfrm rot="10800000">
            <a:off x="4105275" y="4294188"/>
            <a:ext cx="215900" cy="142875"/>
          </a:xfrm>
          <a:prstGeom prst="leftBrace">
            <a:avLst>
              <a:gd name="adj1" fmla="val 25000"/>
              <a:gd name="adj2" fmla="val 50000"/>
            </a:avLst>
          </a:prstGeom>
          <a:noFill/>
          <a:ln w="19050">
            <a:solidFill>
              <a:srgbClr val="FF0000"/>
            </a:solidFill>
            <a:round/>
            <a:headEnd/>
            <a:tailEnd/>
          </a:ln>
        </p:spPr>
        <p:txBody>
          <a:bodyPr wrap="none" anchor="ctr"/>
          <a:lstStyle/>
          <a:p>
            <a:endParaRPr lang="en-US"/>
          </a:p>
        </p:txBody>
      </p:sp>
      <p:sp>
        <p:nvSpPr>
          <p:cNvPr id="6160" name="Text Box 18"/>
          <p:cNvSpPr txBox="1">
            <a:spLocks noChangeArrowheads="1"/>
          </p:cNvSpPr>
          <p:nvPr/>
        </p:nvSpPr>
        <p:spPr bwMode="auto">
          <a:xfrm>
            <a:off x="4321175" y="4725988"/>
            <a:ext cx="1885950" cy="366712"/>
          </a:xfrm>
          <a:prstGeom prst="rect">
            <a:avLst/>
          </a:prstGeom>
          <a:noFill/>
          <a:ln w="9525" algn="ctr">
            <a:noFill/>
            <a:miter lim="800000"/>
            <a:headEnd/>
            <a:tailEnd/>
          </a:ln>
        </p:spPr>
        <p:txBody>
          <a:bodyPr wrap="none">
            <a:spAutoFit/>
          </a:bodyPr>
          <a:lstStyle/>
          <a:p>
            <a:r>
              <a:rPr lang="en-US" altLang="zh-CN"/>
              <a:t>The other values</a:t>
            </a:r>
          </a:p>
        </p:txBody>
      </p:sp>
      <p:sp>
        <p:nvSpPr>
          <p:cNvPr id="6161" name="Text Box 17"/>
          <p:cNvSpPr txBox="1">
            <a:spLocks noChangeArrowheads="1"/>
          </p:cNvSpPr>
          <p:nvPr/>
        </p:nvSpPr>
        <p:spPr bwMode="auto">
          <a:xfrm>
            <a:off x="7920038" y="2781300"/>
            <a:ext cx="1223962" cy="646113"/>
          </a:xfrm>
          <a:prstGeom prst="rect">
            <a:avLst/>
          </a:prstGeom>
          <a:noFill/>
          <a:ln w="9525" algn="ctr">
            <a:noFill/>
            <a:miter lim="800000"/>
            <a:headEnd/>
            <a:tailEnd/>
          </a:ln>
        </p:spPr>
        <p:txBody>
          <a:bodyPr wrap="none">
            <a:spAutoFit/>
          </a:bodyPr>
          <a:lstStyle/>
          <a:p>
            <a:r>
              <a:rPr lang="en-US" altLang="zh-CN" u="sng"/>
              <a:t>Same </a:t>
            </a:r>
          </a:p>
          <a:p>
            <a:r>
              <a:rPr lang="en-US" altLang="zh-CN" u="sng"/>
              <a:t>cardinality</a:t>
            </a:r>
          </a:p>
        </p:txBody>
      </p:sp>
      <p:sp>
        <p:nvSpPr>
          <p:cNvPr id="6162" name="AutoShape 16"/>
          <p:cNvSpPr>
            <a:spLocks/>
          </p:cNvSpPr>
          <p:nvPr/>
        </p:nvSpPr>
        <p:spPr bwMode="auto">
          <a:xfrm rot="10800000">
            <a:off x="7740650" y="4437063"/>
            <a:ext cx="215900" cy="936625"/>
          </a:xfrm>
          <a:prstGeom prst="leftBrace">
            <a:avLst>
              <a:gd name="adj1" fmla="val 91786"/>
              <a:gd name="adj2" fmla="val 50000"/>
            </a:avLst>
          </a:prstGeom>
          <a:noFill/>
          <a:ln w="19050">
            <a:solidFill>
              <a:schemeClr val="tx1"/>
            </a:solidFill>
            <a:round/>
            <a:headEnd/>
            <a:tailEnd/>
          </a:ln>
        </p:spPr>
        <p:txBody>
          <a:bodyPr wrap="none" anchor="ctr"/>
          <a:lstStyle/>
          <a:p>
            <a:endParaRPr lang="en-US"/>
          </a:p>
        </p:txBody>
      </p:sp>
      <p:sp>
        <p:nvSpPr>
          <p:cNvPr id="6163" name="AutoShape 16"/>
          <p:cNvSpPr>
            <a:spLocks/>
          </p:cNvSpPr>
          <p:nvPr/>
        </p:nvSpPr>
        <p:spPr bwMode="auto">
          <a:xfrm rot="10800000">
            <a:off x="7740650" y="2565400"/>
            <a:ext cx="215900" cy="935038"/>
          </a:xfrm>
          <a:prstGeom prst="leftBrace">
            <a:avLst>
              <a:gd name="adj1" fmla="val 91630"/>
              <a:gd name="adj2" fmla="val 50000"/>
            </a:avLst>
          </a:prstGeom>
          <a:noFill/>
          <a:ln w="19050">
            <a:solidFill>
              <a:schemeClr val="tx1"/>
            </a:solidFill>
            <a:round/>
            <a:headEnd/>
            <a:tailEnd/>
          </a:ln>
        </p:spPr>
        <p:txBody>
          <a:bodyPr wrap="none" anchor="ctr"/>
          <a:lstStyle/>
          <a:p>
            <a:endParaRPr lang="en-US"/>
          </a:p>
        </p:txBody>
      </p:sp>
      <p:sp>
        <p:nvSpPr>
          <p:cNvPr id="6164" name="Text Box 17"/>
          <p:cNvSpPr txBox="1">
            <a:spLocks noChangeArrowheads="1"/>
          </p:cNvSpPr>
          <p:nvPr/>
        </p:nvSpPr>
        <p:spPr bwMode="auto">
          <a:xfrm>
            <a:off x="7920038" y="4581525"/>
            <a:ext cx="1223962" cy="646113"/>
          </a:xfrm>
          <a:prstGeom prst="rect">
            <a:avLst/>
          </a:prstGeom>
          <a:noFill/>
          <a:ln w="9525" algn="ctr">
            <a:noFill/>
            <a:miter lim="800000"/>
            <a:headEnd/>
            <a:tailEnd/>
          </a:ln>
        </p:spPr>
        <p:txBody>
          <a:bodyPr wrap="none">
            <a:spAutoFit/>
          </a:bodyPr>
          <a:lstStyle/>
          <a:p>
            <a:r>
              <a:rPr lang="en-US" altLang="zh-CN" u="sng"/>
              <a:t>Same </a:t>
            </a:r>
          </a:p>
          <a:p>
            <a:r>
              <a:rPr lang="en-US" altLang="zh-CN" u="sng"/>
              <a:t>cardinality</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107950" y="274638"/>
            <a:ext cx="8856663" cy="1143000"/>
          </a:xfrm>
        </p:spPr>
        <p:txBody>
          <a:bodyPr/>
          <a:lstStyle/>
          <a:p>
            <a:r>
              <a:rPr lang="en-US" smtClean="0"/>
              <a:t>Many important applications involve publishing sensitive data about individuals.</a:t>
            </a:r>
          </a:p>
        </p:txBody>
      </p:sp>
      <p:sp>
        <p:nvSpPr>
          <p:cNvPr id="17411" name="Content Placeholder 2"/>
          <p:cNvSpPr>
            <a:spLocks noGrp="1"/>
          </p:cNvSpPr>
          <p:nvPr>
            <p:ph idx="1"/>
          </p:nvPr>
        </p:nvSpPr>
        <p:spPr>
          <a:xfrm>
            <a:off x="107950" y="1628775"/>
            <a:ext cx="8856663" cy="4525963"/>
          </a:xfrm>
        </p:spPr>
        <p:txBody>
          <a:bodyPr/>
          <a:lstStyle/>
          <a:p>
            <a:r>
              <a:rPr lang="en-US" smtClean="0"/>
              <a:t>Urban planning</a:t>
            </a:r>
          </a:p>
          <a:p>
            <a:pPr lvl="1"/>
            <a:r>
              <a:rPr lang="en-US" smtClean="0"/>
              <a:t>Where do people live, work, and play, e.g., as tracked by their phone’s GPS?</a:t>
            </a:r>
          </a:p>
          <a:p>
            <a:pPr lvl="1"/>
            <a:r>
              <a:rPr lang="en-US" smtClean="0"/>
              <a:t>How do they travel between those places, e.g., via foot, bus, train, taxi, car?  What is their travel experience, e.g., how much time do they spend waiting for transport or stuck in traffic?</a:t>
            </a:r>
          </a:p>
          <a:p>
            <a:r>
              <a:rPr lang="en-US" smtClean="0"/>
              <a:t>Energy conservation</a:t>
            </a:r>
          </a:p>
          <a:p>
            <a:pPr lvl="1"/>
            <a:r>
              <a:rPr lang="en-US" smtClean="0"/>
              <a:t>How much energy do households/offices use at each time of day?  </a:t>
            </a:r>
          </a:p>
          <a:p>
            <a:pPr lvl="1"/>
            <a:r>
              <a:rPr lang="en-US" smtClean="0"/>
              <a:t>How could the peak loads associated with this behavior be changed, e.g., by smart appliances and demand response, so that we can build fewer power plants?</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0" y="274638"/>
            <a:ext cx="9144000" cy="1143000"/>
          </a:xfrm>
        </p:spPr>
        <p:txBody>
          <a:bodyPr/>
          <a:lstStyle/>
          <a:p>
            <a:pPr eaLnBrk="1" hangingPunct="1"/>
            <a:r>
              <a:rPr lang="en-US" altLang="zh-CN" sz="2800" smtClean="0">
                <a:sym typeface="Symbol" pitchFamily="18" charset="2"/>
              </a:rPr>
              <a:t>(</a:t>
            </a:r>
            <a:r>
              <a:rPr lang="en-US" altLang="zh-CN" sz="2800" i="1" smtClean="0">
                <a:sym typeface="Symbol" pitchFamily="18" charset="2"/>
              </a:rPr>
              <a:t>c</a:t>
            </a:r>
            <a:r>
              <a:rPr lang="en-US" altLang="zh-CN" sz="2800" smtClean="0">
                <a:sym typeface="Symbol" pitchFamily="18" charset="2"/>
              </a:rPr>
              <a:t>, </a:t>
            </a:r>
            <a:r>
              <a:rPr lang="en-US" altLang="zh-CN" sz="2800" i="1" smtClean="0">
                <a:sym typeface="Symbol" pitchFamily="18" charset="2"/>
              </a:rPr>
              <a:t>l</a:t>
            </a:r>
            <a:r>
              <a:rPr lang="en-US" altLang="zh-CN" sz="2800" smtClean="0">
                <a:sym typeface="Symbol" pitchFamily="18" charset="2"/>
              </a:rPr>
              <a:t>)-diversity:    If Sally can eliminate only </a:t>
            </a:r>
            <a:r>
              <a:rPr lang="en-US" altLang="zh-CN" sz="2800" i="1" smtClean="0">
                <a:solidFill>
                  <a:srgbClr val="FF0000"/>
                </a:solidFill>
                <a:sym typeface="Symbol" pitchFamily="18" charset="2"/>
              </a:rPr>
              <a:t>l</a:t>
            </a:r>
            <a:r>
              <a:rPr lang="en-US" altLang="zh-CN" sz="2800" smtClean="0">
                <a:solidFill>
                  <a:srgbClr val="FF0000"/>
                </a:solidFill>
                <a:sym typeface="Symbol" pitchFamily="18" charset="2"/>
              </a:rPr>
              <a:t> – 1</a:t>
            </a:r>
            <a:r>
              <a:rPr lang="en-US" altLang="zh-CN" sz="2800" smtClean="0">
                <a:sym typeface="Symbol" pitchFamily="18" charset="2"/>
              </a:rPr>
              <a:t> sensitive values, she can infer Joe’s disease with probability at most </a:t>
            </a:r>
            <a:r>
              <a:rPr lang="en-US" altLang="zh-CN" sz="2800" smtClean="0">
                <a:solidFill>
                  <a:srgbClr val="FF0000"/>
                </a:solidFill>
                <a:sym typeface="Symbol" pitchFamily="18" charset="2"/>
              </a:rPr>
              <a:t>1 / (</a:t>
            </a:r>
            <a:r>
              <a:rPr lang="en-US" altLang="zh-CN" sz="2800" i="1" smtClean="0">
                <a:solidFill>
                  <a:srgbClr val="FF0000"/>
                </a:solidFill>
                <a:sym typeface="Symbol" pitchFamily="18" charset="2"/>
              </a:rPr>
              <a:t>c</a:t>
            </a:r>
            <a:r>
              <a:rPr lang="en-US" altLang="zh-CN" sz="2800" smtClean="0">
                <a:solidFill>
                  <a:srgbClr val="FF0000"/>
                </a:solidFill>
                <a:sym typeface="Symbol" pitchFamily="18" charset="2"/>
              </a:rPr>
              <a:t> + 1)</a:t>
            </a:r>
            <a:r>
              <a:rPr lang="en-US" altLang="zh-CN" sz="2800" smtClean="0">
                <a:sym typeface="Symbol" pitchFamily="18" charset="2"/>
              </a:rPr>
              <a:t>.</a:t>
            </a:r>
            <a:br>
              <a:rPr lang="en-US" altLang="zh-CN" sz="2800" smtClean="0">
                <a:sym typeface="Symbol" pitchFamily="18" charset="2"/>
              </a:rPr>
            </a:br>
            <a:endParaRPr lang="en-US" altLang="zh-CN" sz="2800" smtClean="0"/>
          </a:p>
        </p:txBody>
      </p:sp>
      <p:sp>
        <p:nvSpPr>
          <p:cNvPr id="7172" name="Text Box 5"/>
          <p:cNvSpPr txBox="1">
            <a:spLocks noChangeArrowheads="1"/>
          </p:cNvSpPr>
          <p:nvPr/>
        </p:nvSpPr>
        <p:spPr bwMode="auto">
          <a:xfrm>
            <a:off x="0" y="3071813"/>
            <a:ext cx="1082675" cy="1754187"/>
          </a:xfrm>
          <a:prstGeom prst="rect">
            <a:avLst/>
          </a:prstGeom>
          <a:noFill/>
          <a:ln w="9525" algn="ctr">
            <a:noFill/>
            <a:miter lim="800000"/>
            <a:headEnd/>
            <a:tailEnd/>
          </a:ln>
        </p:spPr>
        <p:txBody>
          <a:bodyPr wrap="none">
            <a:spAutoFit/>
          </a:bodyPr>
          <a:lstStyle/>
          <a:p>
            <a:pPr algn="l"/>
            <a:r>
              <a:rPr lang="en-US" altLang="zh-CN">
                <a:solidFill>
                  <a:srgbClr val="C00000"/>
                </a:solidFill>
              </a:rPr>
              <a:t>QI </a:t>
            </a:r>
          </a:p>
          <a:p>
            <a:pPr algn="l"/>
            <a:r>
              <a:rPr lang="en-US" altLang="zh-CN">
                <a:solidFill>
                  <a:srgbClr val="C00000"/>
                </a:solidFill>
              </a:rPr>
              <a:t>group</a:t>
            </a:r>
          </a:p>
          <a:p>
            <a:pPr algn="l"/>
            <a:r>
              <a:rPr lang="en-US" altLang="zh-CN">
                <a:solidFill>
                  <a:srgbClr val="C00000"/>
                </a:solidFill>
              </a:rPr>
              <a:t>with</a:t>
            </a:r>
          </a:p>
          <a:p>
            <a:pPr algn="l"/>
            <a:r>
              <a:rPr lang="en-US" altLang="zh-CN" i="1">
                <a:solidFill>
                  <a:srgbClr val="FF0000"/>
                </a:solidFill>
              </a:rPr>
              <a:t>m</a:t>
            </a:r>
          </a:p>
          <a:p>
            <a:pPr algn="l"/>
            <a:r>
              <a:rPr lang="en-US" altLang="zh-CN">
                <a:solidFill>
                  <a:srgbClr val="C00000"/>
                </a:solidFill>
              </a:rPr>
              <a:t>sensitive</a:t>
            </a:r>
          </a:p>
          <a:p>
            <a:pPr algn="l"/>
            <a:r>
              <a:rPr lang="en-US" altLang="zh-CN">
                <a:solidFill>
                  <a:srgbClr val="C00000"/>
                </a:solidFill>
              </a:rPr>
              <a:t>values</a:t>
            </a:r>
          </a:p>
        </p:txBody>
      </p:sp>
      <p:sp>
        <p:nvSpPr>
          <p:cNvPr id="7173" name="Text Box 8"/>
          <p:cNvSpPr txBox="1">
            <a:spLocks noChangeArrowheads="1"/>
          </p:cNvSpPr>
          <p:nvPr/>
        </p:nvSpPr>
        <p:spPr bwMode="auto">
          <a:xfrm>
            <a:off x="3786188" y="2714625"/>
            <a:ext cx="1025525" cy="369888"/>
          </a:xfrm>
          <a:prstGeom prst="rect">
            <a:avLst/>
          </a:prstGeom>
          <a:noFill/>
          <a:ln w="9525" algn="ctr">
            <a:noFill/>
            <a:miter lim="800000"/>
            <a:headEnd/>
            <a:tailEnd/>
          </a:ln>
        </p:spPr>
        <p:txBody>
          <a:bodyPr wrap="none">
            <a:spAutoFit/>
          </a:bodyPr>
          <a:lstStyle/>
          <a:p>
            <a:r>
              <a:rPr lang="en-US" altLang="zh-CN" i="1">
                <a:solidFill>
                  <a:srgbClr val="FF0000"/>
                </a:solidFill>
              </a:rPr>
              <a:t>r</a:t>
            </a:r>
            <a:r>
              <a:rPr lang="en-US" altLang="zh-CN" baseline="-25000">
                <a:solidFill>
                  <a:srgbClr val="FF0000"/>
                </a:solidFill>
              </a:rPr>
              <a:t>1</a:t>
            </a:r>
            <a:r>
              <a:rPr lang="en-US" altLang="zh-CN">
                <a:solidFill>
                  <a:srgbClr val="FF0000"/>
                </a:solidFill>
              </a:rPr>
              <a:t> </a:t>
            </a:r>
            <a:r>
              <a:rPr lang="en-US" altLang="zh-CN"/>
              <a:t>tuples</a:t>
            </a:r>
          </a:p>
        </p:txBody>
      </p:sp>
      <p:sp>
        <p:nvSpPr>
          <p:cNvPr id="7174" name="Text Box 10"/>
          <p:cNvSpPr txBox="1">
            <a:spLocks noChangeArrowheads="1"/>
          </p:cNvSpPr>
          <p:nvPr/>
        </p:nvSpPr>
        <p:spPr bwMode="auto">
          <a:xfrm>
            <a:off x="3790950" y="3362325"/>
            <a:ext cx="1025525" cy="369888"/>
          </a:xfrm>
          <a:prstGeom prst="rect">
            <a:avLst/>
          </a:prstGeom>
          <a:noFill/>
          <a:ln w="9525" algn="ctr">
            <a:noFill/>
            <a:miter lim="800000"/>
            <a:headEnd/>
            <a:tailEnd/>
          </a:ln>
        </p:spPr>
        <p:txBody>
          <a:bodyPr wrap="none">
            <a:spAutoFit/>
          </a:bodyPr>
          <a:lstStyle/>
          <a:p>
            <a:r>
              <a:rPr lang="en-US" altLang="zh-CN" i="1">
                <a:solidFill>
                  <a:srgbClr val="FF0000"/>
                </a:solidFill>
              </a:rPr>
              <a:t>r</a:t>
            </a:r>
            <a:r>
              <a:rPr lang="en-US" altLang="zh-CN" baseline="-25000">
                <a:solidFill>
                  <a:srgbClr val="FF0000"/>
                </a:solidFill>
              </a:rPr>
              <a:t>2</a:t>
            </a:r>
            <a:r>
              <a:rPr lang="en-US" altLang="zh-CN">
                <a:solidFill>
                  <a:srgbClr val="FF0000"/>
                </a:solidFill>
              </a:rPr>
              <a:t> </a:t>
            </a:r>
            <a:r>
              <a:rPr lang="en-US" altLang="zh-CN"/>
              <a:t>tuples</a:t>
            </a:r>
          </a:p>
        </p:txBody>
      </p:sp>
      <p:sp>
        <p:nvSpPr>
          <p:cNvPr id="7175" name="Text Box 12"/>
          <p:cNvSpPr txBox="1">
            <a:spLocks noChangeArrowheads="1"/>
          </p:cNvSpPr>
          <p:nvPr/>
        </p:nvSpPr>
        <p:spPr bwMode="auto">
          <a:xfrm>
            <a:off x="3798888" y="3729038"/>
            <a:ext cx="1025525" cy="369887"/>
          </a:xfrm>
          <a:prstGeom prst="rect">
            <a:avLst/>
          </a:prstGeom>
          <a:noFill/>
          <a:ln w="9525" algn="ctr">
            <a:noFill/>
            <a:miter lim="800000"/>
            <a:headEnd/>
            <a:tailEnd/>
          </a:ln>
        </p:spPr>
        <p:txBody>
          <a:bodyPr wrap="none">
            <a:spAutoFit/>
          </a:bodyPr>
          <a:lstStyle/>
          <a:p>
            <a:r>
              <a:rPr lang="en-US" altLang="zh-CN" i="1">
                <a:solidFill>
                  <a:srgbClr val="FF0000"/>
                </a:solidFill>
              </a:rPr>
              <a:t>r</a:t>
            </a:r>
            <a:r>
              <a:rPr lang="en-US" altLang="zh-CN" baseline="-25000">
                <a:solidFill>
                  <a:srgbClr val="FF0000"/>
                </a:solidFill>
              </a:rPr>
              <a:t>3</a:t>
            </a:r>
            <a:r>
              <a:rPr lang="en-US" altLang="zh-CN">
                <a:solidFill>
                  <a:srgbClr val="FF0000"/>
                </a:solidFill>
              </a:rPr>
              <a:t> </a:t>
            </a:r>
            <a:r>
              <a:rPr lang="en-US" altLang="zh-CN"/>
              <a:t>tuples</a:t>
            </a:r>
          </a:p>
        </p:txBody>
      </p:sp>
      <p:sp>
        <p:nvSpPr>
          <p:cNvPr id="7176" name="Text Box 13"/>
          <p:cNvSpPr txBox="1">
            <a:spLocks noChangeArrowheads="1"/>
          </p:cNvSpPr>
          <p:nvPr/>
        </p:nvSpPr>
        <p:spPr bwMode="auto">
          <a:xfrm>
            <a:off x="3803650" y="4011613"/>
            <a:ext cx="1025525" cy="369887"/>
          </a:xfrm>
          <a:prstGeom prst="rect">
            <a:avLst/>
          </a:prstGeom>
          <a:noFill/>
          <a:ln w="9525" algn="ctr">
            <a:noFill/>
            <a:miter lim="800000"/>
            <a:headEnd/>
            <a:tailEnd/>
          </a:ln>
        </p:spPr>
        <p:txBody>
          <a:bodyPr wrap="none">
            <a:spAutoFit/>
          </a:bodyPr>
          <a:lstStyle/>
          <a:p>
            <a:r>
              <a:rPr lang="en-US" altLang="zh-CN" i="1">
                <a:solidFill>
                  <a:srgbClr val="FF0000"/>
                </a:solidFill>
              </a:rPr>
              <a:t>r</a:t>
            </a:r>
            <a:r>
              <a:rPr lang="en-US" altLang="zh-CN" i="1" baseline="-25000">
                <a:solidFill>
                  <a:srgbClr val="FF0000"/>
                </a:solidFill>
              </a:rPr>
              <a:t>4</a:t>
            </a:r>
            <a:r>
              <a:rPr lang="en-US" altLang="zh-CN">
                <a:solidFill>
                  <a:srgbClr val="FF0000"/>
                </a:solidFill>
              </a:rPr>
              <a:t> </a:t>
            </a:r>
            <a:r>
              <a:rPr lang="en-US" altLang="zh-CN"/>
              <a:t>tuples</a:t>
            </a:r>
          </a:p>
        </p:txBody>
      </p:sp>
      <p:sp>
        <p:nvSpPr>
          <p:cNvPr id="7177" name="Text Box 16"/>
          <p:cNvSpPr txBox="1">
            <a:spLocks noChangeArrowheads="1"/>
          </p:cNvSpPr>
          <p:nvPr/>
        </p:nvSpPr>
        <p:spPr bwMode="auto">
          <a:xfrm>
            <a:off x="3786188" y="4857750"/>
            <a:ext cx="1069975" cy="369888"/>
          </a:xfrm>
          <a:prstGeom prst="rect">
            <a:avLst/>
          </a:prstGeom>
          <a:noFill/>
          <a:ln w="9525" algn="ctr">
            <a:noFill/>
            <a:miter lim="800000"/>
            <a:headEnd/>
            <a:tailEnd/>
          </a:ln>
        </p:spPr>
        <p:txBody>
          <a:bodyPr wrap="none">
            <a:spAutoFit/>
          </a:bodyPr>
          <a:lstStyle/>
          <a:p>
            <a:r>
              <a:rPr lang="en-US" altLang="zh-CN" i="1">
                <a:solidFill>
                  <a:srgbClr val="FF0000"/>
                </a:solidFill>
              </a:rPr>
              <a:t>r</a:t>
            </a:r>
            <a:r>
              <a:rPr lang="en-US" altLang="zh-CN" i="1" baseline="-25000">
                <a:solidFill>
                  <a:srgbClr val="FF0000"/>
                </a:solidFill>
              </a:rPr>
              <a:t>m</a:t>
            </a:r>
            <a:r>
              <a:rPr lang="en-US" altLang="zh-CN">
                <a:solidFill>
                  <a:srgbClr val="FF0000"/>
                </a:solidFill>
              </a:rPr>
              <a:t> </a:t>
            </a:r>
            <a:r>
              <a:rPr lang="en-US" altLang="zh-CN"/>
              <a:t>tuples</a:t>
            </a:r>
          </a:p>
        </p:txBody>
      </p:sp>
      <p:sp>
        <p:nvSpPr>
          <p:cNvPr id="7178" name="Text Box 13"/>
          <p:cNvSpPr txBox="1">
            <a:spLocks noChangeArrowheads="1"/>
          </p:cNvSpPr>
          <p:nvPr/>
        </p:nvSpPr>
        <p:spPr bwMode="auto">
          <a:xfrm>
            <a:off x="3857625" y="4500563"/>
            <a:ext cx="415925" cy="369887"/>
          </a:xfrm>
          <a:prstGeom prst="rect">
            <a:avLst/>
          </a:prstGeom>
          <a:noFill/>
          <a:ln w="9525" algn="ctr">
            <a:noFill/>
            <a:miter lim="800000"/>
            <a:headEnd/>
            <a:tailEnd/>
          </a:ln>
        </p:spPr>
        <p:txBody>
          <a:bodyPr wrap="none">
            <a:spAutoFit/>
          </a:bodyPr>
          <a:lstStyle/>
          <a:p>
            <a:r>
              <a:rPr lang="en-US" altLang="zh-CN" i="1">
                <a:solidFill>
                  <a:srgbClr val="FF0000"/>
                </a:solidFill>
              </a:rPr>
              <a:t>…</a:t>
            </a:r>
            <a:endParaRPr lang="en-US" altLang="zh-CN"/>
          </a:p>
        </p:txBody>
      </p:sp>
      <p:sp>
        <p:nvSpPr>
          <p:cNvPr id="7179" name="Rectangle 4"/>
          <p:cNvSpPr>
            <a:spLocks noChangeArrowheads="1"/>
          </p:cNvSpPr>
          <p:nvPr/>
        </p:nvSpPr>
        <p:spPr bwMode="auto">
          <a:xfrm>
            <a:off x="5857875" y="2928938"/>
            <a:ext cx="2571750" cy="571500"/>
          </a:xfrm>
          <a:prstGeom prst="rect">
            <a:avLst/>
          </a:prstGeom>
          <a:solidFill>
            <a:srgbClr val="FFFF00"/>
          </a:solidFill>
          <a:ln w="9525">
            <a:noFill/>
            <a:miter lim="800000"/>
            <a:headEnd/>
            <a:tailEnd/>
          </a:ln>
        </p:spPr>
        <p:txBody>
          <a:bodyPr/>
          <a:lstStyle/>
          <a:p>
            <a:pPr marL="342900" indent="-342900" algn="l">
              <a:spcBef>
                <a:spcPct val="20000"/>
              </a:spcBef>
              <a:buClr>
                <a:srgbClr val="FF0000"/>
              </a:buClr>
            </a:pPr>
            <a:r>
              <a:rPr lang="en-US" altLang="zh-CN" sz="2000" b="1"/>
              <a:t> </a:t>
            </a:r>
            <a:r>
              <a:rPr lang="en-US" altLang="zh-CN" sz="2000" b="1" i="1"/>
              <a:t>r</a:t>
            </a:r>
            <a:r>
              <a:rPr lang="en-US" altLang="zh-CN" sz="2000" b="1" baseline="-25000"/>
              <a:t>1</a:t>
            </a:r>
            <a:r>
              <a:rPr lang="en-US" altLang="zh-CN" sz="2000" b="1"/>
              <a:t> </a:t>
            </a:r>
            <a:r>
              <a:rPr lang="en-US" altLang="zh-CN" sz="2000" b="1">
                <a:sym typeface="Symbol" pitchFamily="18" charset="2"/>
              </a:rPr>
              <a:t> </a:t>
            </a:r>
            <a:r>
              <a:rPr lang="en-US" altLang="zh-CN" sz="2000" b="1" i="1">
                <a:solidFill>
                  <a:srgbClr val="FF0000"/>
                </a:solidFill>
                <a:sym typeface="Symbol" pitchFamily="18" charset="2"/>
              </a:rPr>
              <a:t>c</a:t>
            </a:r>
            <a:r>
              <a:rPr lang="en-US" altLang="zh-CN" sz="2000" b="1">
                <a:solidFill>
                  <a:srgbClr val="FF0000"/>
                </a:solidFill>
                <a:sym typeface="Symbol" pitchFamily="18" charset="2"/>
              </a:rPr>
              <a:t> </a:t>
            </a:r>
            <a:r>
              <a:rPr lang="en-US" altLang="zh-CN" sz="2000" b="1">
                <a:sym typeface="Symbol" pitchFamily="18" charset="2"/>
              </a:rPr>
              <a:t>(</a:t>
            </a:r>
            <a:r>
              <a:rPr lang="en-US" altLang="zh-CN" sz="2000" b="1" i="1">
                <a:sym typeface="Symbol" pitchFamily="18" charset="2"/>
              </a:rPr>
              <a:t>r</a:t>
            </a:r>
            <a:r>
              <a:rPr lang="en-US" altLang="zh-CN" sz="2000" b="1" i="1" baseline="-25000">
                <a:sym typeface="Symbol" pitchFamily="18" charset="2"/>
              </a:rPr>
              <a:t>l</a:t>
            </a:r>
            <a:r>
              <a:rPr lang="en-US" altLang="zh-CN" sz="2000" b="1">
                <a:sym typeface="Symbol" pitchFamily="18" charset="2"/>
              </a:rPr>
              <a:t> + … + </a:t>
            </a:r>
            <a:r>
              <a:rPr lang="en-US" altLang="zh-CN" sz="2000" b="1" i="1">
                <a:sym typeface="Symbol" pitchFamily="18" charset="2"/>
              </a:rPr>
              <a:t>r</a:t>
            </a:r>
            <a:r>
              <a:rPr lang="en-US" altLang="zh-CN" sz="2000" b="1" i="1" baseline="-25000">
                <a:sym typeface="Symbol" pitchFamily="18" charset="2"/>
              </a:rPr>
              <a:t>m</a:t>
            </a:r>
            <a:r>
              <a:rPr lang="en-US" altLang="zh-CN" sz="2000" b="1">
                <a:sym typeface="Symbol" pitchFamily="18" charset="2"/>
              </a:rPr>
              <a:t>)</a:t>
            </a:r>
          </a:p>
          <a:p>
            <a:pPr marL="342900" indent="-342900" algn="l">
              <a:spcBef>
                <a:spcPct val="20000"/>
              </a:spcBef>
              <a:buClr>
                <a:srgbClr val="FF0000"/>
              </a:buClr>
            </a:pPr>
            <a:endParaRPr lang="en-US" altLang="zh-CN" sz="2000">
              <a:sym typeface="Symbol" pitchFamily="18" charset="2"/>
            </a:endParaRPr>
          </a:p>
        </p:txBody>
      </p:sp>
      <p:sp>
        <p:nvSpPr>
          <p:cNvPr id="7180" name="AutoShape 4"/>
          <p:cNvSpPr>
            <a:spLocks/>
          </p:cNvSpPr>
          <p:nvPr/>
        </p:nvSpPr>
        <p:spPr bwMode="auto">
          <a:xfrm>
            <a:off x="625475" y="2508250"/>
            <a:ext cx="209550" cy="2663825"/>
          </a:xfrm>
          <a:prstGeom prst="leftBrace">
            <a:avLst>
              <a:gd name="adj1" fmla="val 105934"/>
              <a:gd name="adj2" fmla="val 50000"/>
            </a:avLst>
          </a:prstGeom>
          <a:noFill/>
          <a:ln w="19050">
            <a:solidFill>
              <a:srgbClr val="FF0000"/>
            </a:solidFill>
            <a:round/>
            <a:headEnd/>
            <a:tailEnd/>
          </a:ln>
        </p:spPr>
        <p:txBody>
          <a:bodyPr wrap="none" anchor="ctr"/>
          <a:lstStyle/>
          <a:p>
            <a:endParaRPr lang="en-US"/>
          </a:p>
        </p:txBody>
      </p:sp>
      <p:sp>
        <p:nvSpPr>
          <p:cNvPr id="7181" name="AutoShape 6"/>
          <p:cNvSpPr>
            <a:spLocks/>
          </p:cNvSpPr>
          <p:nvPr/>
        </p:nvSpPr>
        <p:spPr bwMode="auto">
          <a:xfrm rot="10800000">
            <a:off x="3476625" y="2505075"/>
            <a:ext cx="215900" cy="792163"/>
          </a:xfrm>
          <a:prstGeom prst="leftBrace">
            <a:avLst>
              <a:gd name="adj1" fmla="val 30576"/>
              <a:gd name="adj2" fmla="val 50000"/>
            </a:avLst>
          </a:prstGeom>
          <a:noFill/>
          <a:ln w="19050">
            <a:solidFill>
              <a:srgbClr val="FF0000"/>
            </a:solidFill>
            <a:round/>
            <a:headEnd/>
            <a:tailEnd/>
          </a:ln>
        </p:spPr>
        <p:txBody>
          <a:bodyPr wrap="none" anchor="ctr"/>
          <a:lstStyle/>
          <a:p>
            <a:endParaRPr lang="en-US"/>
          </a:p>
        </p:txBody>
      </p:sp>
      <p:sp>
        <p:nvSpPr>
          <p:cNvPr id="7182" name="AutoShape 9"/>
          <p:cNvSpPr>
            <a:spLocks/>
          </p:cNvSpPr>
          <p:nvPr/>
        </p:nvSpPr>
        <p:spPr bwMode="auto">
          <a:xfrm rot="10800000">
            <a:off x="3449638" y="3368675"/>
            <a:ext cx="215900" cy="360363"/>
          </a:xfrm>
          <a:prstGeom prst="leftBrace">
            <a:avLst>
              <a:gd name="adj1" fmla="val 13909"/>
              <a:gd name="adj2" fmla="val 50000"/>
            </a:avLst>
          </a:prstGeom>
          <a:noFill/>
          <a:ln w="19050">
            <a:solidFill>
              <a:srgbClr val="FF0000"/>
            </a:solidFill>
            <a:round/>
            <a:headEnd/>
            <a:tailEnd/>
          </a:ln>
        </p:spPr>
        <p:txBody>
          <a:bodyPr wrap="none" anchor="ctr"/>
          <a:lstStyle/>
          <a:p>
            <a:endParaRPr lang="en-US"/>
          </a:p>
        </p:txBody>
      </p:sp>
      <p:sp>
        <p:nvSpPr>
          <p:cNvPr id="7183" name="AutoShape 11"/>
          <p:cNvSpPr>
            <a:spLocks/>
          </p:cNvSpPr>
          <p:nvPr/>
        </p:nvSpPr>
        <p:spPr bwMode="auto">
          <a:xfrm rot="10800000">
            <a:off x="3449638" y="3729038"/>
            <a:ext cx="215900" cy="360362"/>
          </a:xfrm>
          <a:prstGeom prst="leftBrace">
            <a:avLst>
              <a:gd name="adj1" fmla="val 13909"/>
              <a:gd name="adj2" fmla="val 50000"/>
            </a:avLst>
          </a:prstGeom>
          <a:noFill/>
          <a:ln w="19050">
            <a:solidFill>
              <a:srgbClr val="FF0000"/>
            </a:solidFill>
            <a:round/>
            <a:headEnd/>
            <a:tailEnd/>
          </a:ln>
        </p:spPr>
        <p:txBody>
          <a:bodyPr wrap="none" anchor="ctr"/>
          <a:lstStyle/>
          <a:p>
            <a:endParaRPr lang="en-US"/>
          </a:p>
        </p:txBody>
      </p:sp>
      <p:sp>
        <p:nvSpPr>
          <p:cNvPr id="7184" name="AutoShape 14"/>
          <p:cNvSpPr>
            <a:spLocks/>
          </p:cNvSpPr>
          <p:nvPr/>
        </p:nvSpPr>
        <p:spPr bwMode="auto">
          <a:xfrm rot="10800000">
            <a:off x="3429000" y="5000625"/>
            <a:ext cx="236538" cy="103188"/>
          </a:xfrm>
          <a:prstGeom prst="leftBrace">
            <a:avLst>
              <a:gd name="adj1" fmla="val 100736"/>
              <a:gd name="adj2" fmla="val 50000"/>
            </a:avLst>
          </a:prstGeom>
          <a:noFill/>
          <a:ln w="19050">
            <a:solidFill>
              <a:srgbClr val="FF0000"/>
            </a:solidFill>
            <a:round/>
            <a:headEnd/>
            <a:tailEnd/>
          </a:ln>
        </p:spPr>
        <p:txBody>
          <a:bodyPr wrap="none" anchor="ctr"/>
          <a:lstStyle/>
          <a:p>
            <a:endParaRPr lang="en-US"/>
          </a:p>
        </p:txBody>
      </p:sp>
      <p:sp>
        <p:nvSpPr>
          <p:cNvPr id="7185" name="AutoShape 15"/>
          <p:cNvSpPr>
            <a:spLocks/>
          </p:cNvSpPr>
          <p:nvPr/>
        </p:nvSpPr>
        <p:spPr bwMode="auto">
          <a:xfrm rot="10800000">
            <a:off x="3449638" y="4089400"/>
            <a:ext cx="215900" cy="142875"/>
          </a:xfrm>
          <a:prstGeom prst="leftBrace">
            <a:avLst>
              <a:gd name="adj1" fmla="val 25000"/>
              <a:gd name="adj2" fmla="val 50000"/>
            </a:avLst>
          </a:prstGeom>
          <a:noFill/>
          <a:ln w="19050">
            <a:solidFill>
              <a:srgbClr val="FF0000"/>
            </a:solidFill>
            <a:round/>
            <a:headEnd/>
            <a:tailEnd/>
          </a:ln>
        </p:spPr>
        <p:txBody>
          <a:bodyPr wrap="none" anchor="ctr"/>
          <a:lstStyle/>
          <a:p>
            <a:endParaRPr lang="en-US"/>
          </a:p>
        </p:txBody>
      </p:sp>
      <p:graphicFrame>
        <p:nvGraphicFramePr>
          <p:cNvPr id="7170" name="Object 18"/>
          <p:cNvGraphicFramePr>
            <a:graphicFrameLocks noChangeAspect="1"/>
          </p:cNvGraphicFramePr>
          <p:nvPr/>
        </p:nvGraphicFramePr>
        <p:xfrm>
          <a:off x="857250" y="1785938"/>
          <a:ext cx="2619375" cy="3673475"/>
        </p:xfrm>
        <a:graphic>
          <a:graphicData uri="http://schemas.openxmlformats.org/presentationml/2006/ole">
            <p:oleObj spid="_x0000_s7170" name="Visio" r:id="rId3" imgW="2141640" imgH="3003480" progId="Visio.Drawing.11">
              <p:embed/>
            </p:oleObj>
          </a:graphicData>
        </a:graphic>
      </p:graphicFrame>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61726" name="Group 126"/>
          <p:cNvGraphicFramePr>
            <a:graphicFrameLocks noGrp="1"/>
          </p:cNvGraphicFramePr>
          <p:nvPr/>
        </p:nvGraphicFramePr>
        <p:xfrm>
          <a:off x="623888" y="2057400"/>
          <a:ext cx="1752600" cy="3657600"/>
        </p:xfrm>
        <a:graphic>
          <a:graphicData uri="http://schemas.openxmlformats.org/drawingml/2006/table">
            <a:tbl>
              <a:tblPr/>
              <a:tblGrid>
                <a:gridCol w="447675"/>
                <a:gridCol w="1304925"/>
              </a:tblGrid>
              <a:tr h="266700">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Monotype Sorts" pitchFamily="2" charset="2"/>
                        <a:buNone/>
                        <a:tabLst/>
                      </a:pPr>
                      <a:r>
                        <a:rPr kumimoji="1" lang="en-US" sz="1400" b="0" i="0" u="none" strike="noStrike" cap="none" normalizeH="0" baseline="0" dirty="0" smtClean="0">
                          <a:ln>
                            <a:noFill/>
                          </a:ln>
                          <a:solidFill>
                            <a:schemeClr val="tx1"/>
                          </a:solidFill>
                          <a:effectLst/>
                          <a:latin typeface="Arial"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Monotype Sorts" pitchFamily="2" charset="2"/>
                        <a:buNone/>
                        <a:tabLst/>
                      </a:pPr>
                      <a:r>
                        <a:rPr kumimoji="1" lang="en-US" sz="1400" b="0" i="0" u="none" strike="noStrike" cap="none" normalizeH="0" baseline="0" dirty="0" smtClean="0">
                          <a:ln>
                            <a:noFill/>
                          </a:ln>
                          <a:solidFill>
                            <a:schemeClr val="tx1"/>
                          </a:solidFill>
                          <a:effectLst/>
                          <a:latin typeface="Arial" charset="0"/>
                        </a:rPr>
                        <a:t>Cancer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5113">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Monotype Sorts" pitchFamily="2" charset="2"/>
                        <a:buNone/>
                        <a:tabLst/>
                      </a:pPr>
                      <a:r>
                        <a:rPr kumimoji="1" lang="en-US" sz="1400" b="0" i="0" u="none" strike="noStrike" cap="none" normalizeH="0" baseline="0" smtClean="0">
                          <a:ln>
                            <a:noFill/>
                          </a:ln>
                          <a:solidFill>
                            <a:schemeClr val="tx1"/>
                          </a:solidFill>
                          <a:effectLst/>
                          <a:latin typeface="Arial"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Monotype Sorts" pitchFamily="2" charset="2"/>
                        <a:buNone/>
                        <a:tabLst/>
                      </a:pPr>
                      <a:r>
                        <a:rPr kumimoji="1" lang="en-US" sz="1400" b="0" i="0" u="none" strike="noStrike" cap="none" normalizeH="0" baseline="0" smtClean="0">
                          <a:ln>
                            <a:noFill/>
                          </a:ln>
                          <a:solidFill>
                            <a:schemeClr val="tx1"/>
                          </a:solidFill>
                          <a:effectLst/>
                          <a:latin typeface="Arial" charset="0"/>
                        </a:rPr>
                        <a:t>Cancer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6700">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Monotype Sorts" pitchFamily="2" charset="2"/>
                        <a:buNone/>
                        <a:tabLst/>
                      </a:pPr>
                      <a:r>
                        <a:rPr kumimoji="1" lang="en-US" sz="1400" b="0" i="0" u="none" strike="noStrike" cap="none" normalizeH="0" baseline="0" smtClean="0">
                          <a:ln>
                            <a:noFill/>
                          </a:ln>
                          <a:solidFill>
                            <a:schemeClr val="tx1"/>
                          </a:solidFill>
                          <a:effectLst/>
                          <a:latin typeface="Arial"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Monotype Sorts" pitchFamily="2" charset="2"/>
                        <a:buNone/>
                        <a:tabLst/>
                      </a:pPr>
                      <a:r>
                        <a:rPr kumimoji="1" lang="en-US" sz="1400" b="0" i="0" u="none" strike="noStrike" cap="none" normalizeH="0" baseline="0" smtClean="0">
                          <a:ln>
                            <a:noFill/>
                          </a:ln>
                          <a:solidFill>
                            <a:schemeClr val="tx1"/>
                          </a:solidFill>
                          <a:effectLst/>
                          <a:latin typeface="Arial" charset="0"/>
                        </a:rPr>
                        <a:t>Cancer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5113">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Monotype Sorts" pitchFamily="2" charset="2"/>
                        <a:buNone/>
                        <a:tabLst/>
                      </a:pPr>
                      <a:r>
                        <a:rPr kumimoji="1" lang="en-US" sz="1400" b="0" i="0" u="none" strike="noStrike" cap="none" normalizeH="0" baseline="0" smtClean="0">
                          <a:ln>
                            <a:noFill/>
                          </a:ln>
                          <a:solidFill>
                            <a:schemeClr val="tx1"/>
                          </a:solidFill>
                          <a:effectLst/>
                          <a:latin typeface="Arial"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Monotype Sorts" pitchFamily="2" charset="2"/>
                        <a:buNone/>
                        <a:tabLst/>
                      </a:pPr>
                      <a:r>
                        <a:rPr kumimoji="1" lang="en-US" sz="1400" b="0" i="0" u="none" strike="noStrike" cap="none" normalizeH="0" baseline="0" smtClean="0">
                          <a:ln>
                            <a:noFill/>
                          </a:ln>
                          <a:solidFill>
                            <a:schemeClr val="tx1"/>
                          </a:solidFill>
                          <a:effectLst/>
                          <a:latin typeface="Arial" charset="0"/>
                        </a:rPr>
                        <a:t>Flu</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6700">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Monotype Sorts" pitchFamily="2" charset="2"/>
                        <a:buNone/>
                        <a:tabLst/>
                      </a:pPr>
                      <a:r>
                        <a:rPr kumimoji="1" lang="en-US" sz="1400" b="0" i="0" u="none" strike="noStrike" cap="none" normalizeH="0" baseline="0" smtClean="0">
                          <a:ln>
                            <a:noFill/>
                          </a:ln>
                          <a:solidFill>
                            <a:schemeClr val="tx1"/>
                          </a:solidFill>
                          <a:effectLst/>
                          <a:latin typeface="Arial"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Monotype Sorts" pitchFamily="2" charset="2"/>
                        <a:buNone/>
                        <a:tabLst/>
                      </a:pPr>
                      <a:r>
                        <a:rPr kumimoji="1" lang="en-US" sz="1400" b="0" i="0" u="none" strike="noStrike" cap="none" normalizeH="0" baseline="0" smtClean="0">
                          <a:ln>
                            <a:noFill/>
                          </a:ln>
                          <a:solidFill>
                            <a:schemeClr val="tx1"/>
                          </a:solidFill>
                          <a:effectLst/>
                          <a:latin typeface="Arial" charset="0"/>
                        </a:rPr>
                        <a:t>Cancer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6700">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Monotype Sorts" pitchFamily="2" charset="2"/>
                        <a:buNone/>
                        <a:tabLst/>
                      </a:pPr>
                      <a:r>
                        <a:rPr kumimoji="1" lang="en-US" sz="1400" b="0" i="0" u="none" strike="noStrike" cap="none" normalizeH="0" baseline="0" smtClean="0">
                          <a:ln>
                            <a:noFill/>
                          </a:ln>
                          <a:solidFill>
                            <a:schemeClr val="tx1"/>
                          </a:solidFill>
                          <a:effectLst/>
                          <a:latin typeface="Arial"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Monotype Sorts" pitchFamily="2" charset="2"/>
                        <a:buNone/>
                        <a:tabLst/>
                      </a:pPr>
                      <a:r>
                        <a:rPr kumimoji="1" lang="en-US" sz="1400" b="0" i="0" u="none" strike="noStrike" cap="none" normalizeH="0" baseline="0" smtClean="0">
                          <a:ln>
                            <a:noFill/>
                          </a:ln>
                          <a:solidFill>
                            <a:schemeClr val="tx1"/>
                          </a:solidFill>
                          <a:effectLst/>
                          <a:latin typeface="Arial" charset="0"/>
                        </a:rPr>
                        <a:t>Cancer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5113">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Monotype Sorts" pitchFamily="2" charset="2"/>
                        <a:buNone/>
                        <a:tabLst/>
                      </a:pPr>
                      <a:r>
                        <a:rPr kumimoji="1" lang="en-US" sz="1400" b="0" i="0" u="none" strike="noStrike" cap="none" normalizeH="0" baseline="0" smtClean="0">
                          <a:ln>
                            <a:noFill/>
                          </a:ln>
                          <a:solidFill>
                            <a:schemeClr val="tx1"/>
                          </a:solidFill>
                          <a:effectLst/>
                          <a:latin typeface="Arial"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Monotype Sorts" pitchFamily="2" charset="2"/>
                        <a:buNone/>
                        <a:tabLst/>
                      </a:pPr>
                      <a:r>
                        <a:rPr kumimoji="1" lang="en-US" sz="1400" b="0" i="0" u="none" strike="noStrike" cap="none" normalizeH="0" baseline="0" smtClean="0">
                          <a:ln>
                            <a:noFill/>
                          </a:ln>
                          <a:solidFill>
                            <a:schemeClr val="tx1"/>
                          </a:solidFill>
                          <a:effectLst/>
                          <a:latin typeface="Arial" charset="0"/>
                        </a:rPr>
                        <a:t>Cancer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6700">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Monotype Sorts" pitchFamily="2" charset="2"/>
                        <a:buNone/>
                        <a:tabLst/>
                      </a:pPr>
                      <a:r>
                        <a:rPr kumimoji="1" lang="en-US" sz="1400" b="0" i="0" u="none" strike="noStrike" cap="none" normalizeH="0" baseline="0" smtClean="0">
                          <a:ln>
                            <a:noFill/>
                          </a:ln>
                          <a:solidFill>
                            <a:schemeClr val="tx1"/>
                          </a:solidFill>
                          <a:effectLst/>
                          <a:latin typeface="Arial"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Monotype Sorts" pitchFamily="2" charset="2"/>
                        <a:buNone/>
                        <a:tabLst/>
                      </a:pPr>
                      <a:r>
                        <a:rPr kumimoji="1" lang="en-US" sz="1400" b="0" i="0" u="none" strike="noStrike" cap="none" normalizeH="0" baseline="0" smtClean="0">
                          <a:ln>
                            <a:noFill/>
                          </a:ln>
                          <a:solidFill>
                            <a:schemeClr val="tx1"/>
                          </a:solidFill>
                          <a:effectLst/>
                          <a:latin typeface="Arial" charset="0"/>
                        </a:rPr>
                        <a:t>Cancer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5113">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Monotype Sorts" pitchFamily="2" charset="2"/>
                        <a:buNone/>
                        <a:tabLst/>
                      </a:pPr>
                      <a:r>
                        <a:rPr kumimoji="1" lang="en-US" sz="1400" b="0" i="0" u="none" strike="noStrike" cap="none" normalizeH="0" baseline="0" smtClean="0">
                          <a:ln>
                            <a:noFill/>
                          </a:ln>
                          <a:solidFill>
                            <a:schemeClr val="tx1"/>
                          </a:solidFill>
                          <a:effectLst/>
                          <a:latin typeface="Arial"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Monotype Sorts" pitchFamily="2" charset="2"/>
                        <a:buNone/>
                        <a:tabLst/>
                      </a:pPr>
                      <a:r>
                        <a:rPr kumimoji="1" lang="en-US" sz="1400" b="0" i="0" u="none" strike="noStrike" cap="none" normalizeH="0" baseline="0" smtClean="0">
                          <a:ln>
                            <a:noFill/>
                          </a:ln>
                          <a:solidFill>
                            <a:schemeClr val="tx1"/>
                          </a:solidFill>
                          <a:effectLst/>
                          <a:latin typeface="Arial" charset="0"/>
                        </a:rPr>
                        <a:t>Cancer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6700">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Monotype Sorts" pitchFamily="2" charset="2"/>
                        <a:buNone/>
                        <a:tabLst/>
                      </a:pPr>
                      <a:r>
                        <a:rPr kumimoji="1" lang="en-US" sz="1400" b="0" i="0" u="none" strike="noStrike" cap="none" normalizeH="0" baseline="0" smtClean="0">
                          <a:ln>
                            <a:noFill/>
                          </a:ln>
                          <a:solidFill>
                            <a:schemeClr val="tx1"/>
                          </a:solidFill>
                          <a:effectLst/>
                          <a:latin typeface="Arial"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Monotype Sorts" pitchFamily="2" charset="2"/>
                        <a:buNone/>
                        <a:tabLst/>
                      </a:pPr>
                      <a:r>
                        <a:rPr kumimoji="1" lang="en-US" sz="1400" b="0" i="0" u="none" strike="noStrike" cap="none" normalizeH="0" baseline="0" smtClean="0">
                          <a:ln>
                            <a:noFill/>
                          </a:ln>
                          <a:solidFill>
                            <a:schemeClr val="tx1"/>
                          </a:solidFill>
                          <a:effectLst/>
                          <a:latin typeface="Arial" charset="0"/>
                        </a:rPr>
                        <a:t>Cancer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1463">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Monotype Sorts" pitchFamily="2" charset="2"/>
                        <a:buNone/>
                        <a:tabLst/>
                      </a:pPr>
                      <a:r>
                        <a:rPr kumimoji="1" lang="en-US" sz="1400" b="0" i="0" u="none" strike="noStrike" cap="none" normalizeH="0" baseline="0" smtClean="0">
                          <a:ln>
                            <a:noFill/>
                          </a:ln>
                          <a:solidFill>
                            <a:schemeClr val="tx1"/>
                          </a:solidFill>
                          <a:effectLst/>
                          <a:latin typeface="Arial"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Monotype Sorts" pitchFamily="2" charset="2"/>
                        <a:buNone/>
                        <a:tabLst/>
                      </a:pPr>
                      <a:r>
                        <a:rPr kumimoji="1" lang="en-US" sz="1400" b="0" i="0" u="none" strike="noStrike" cap="none" normalizeH="0" baseline="0" smtClean="0">
                          <a:ln>
                            <a:noFill/>
                          </a:ln>
                          <a:solidFill>
                            <a:schemeClr val="tx1"/>
                          </a:solidFill>
                          <a:effectLst/>
                          <a:latin typeface="Arial" charset="0"/>
                        </a:rPr>
                        <a:t>Flu</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6700">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Monotype Sorts" pitchFamily="2" charset="2"/>
                        <a:buNone/>
                        <a:tabLst/>
                      </a:pPr>
                      <a:r>
                        <a:rPr kumimoji="1" lang="en-US" sz="1400" b="0" i="0" u="none" strike="noStrike" cap="none" normalizeH="0" baseline="0" smtClean="0">
                          <a:ln>
                            <a:noFill/>
                          </a:ln>
                          <a:solidFill>
                            <a:schemeClr val="tx1"/>
                          </a:solidFill>
                          <a:effectLst/>
                          <a:latin typeface="Arial"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Monotype Sorts" pitchFamily="2" charset="2"/>
                        <a:buNone/>
                        <a:tabLst/>
                      </a:pPr>
                      <a:r>
                        <a:rPr kumimoji="1" lang="en-US" sz="1400" b="0" i="0" u="none" strike="noStrike" cap="none" normalizeH="0" baseline="0" smtClean="0">
                          <a:ln>
                            <a:noFill/>
                          </a:ln>
                          <a:solidFill>
                            <a:schemeClr val="tx1"/>
                          </a:solidFill>
                          <a:effectLst/>
                          <a:latin typeface="Arial" charset="0"/>
                        </a:rPr>
                        <a:t>Flu</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8955" name="Text Box 65"/>
          <p:cNvSpPr txBox="1">
            <a:spLocks noChangeArrowheads="1"/>
          </p:cNvSpPr>
          <p:nvPr/>
        </p:nvSpPr>
        <p:spPr bwMode="auto">
          <a:xfrm>
            <a:off x="871538" y="1524000"/>
            <a:ext cx="1493837" cy="369888"/>
          </a:xfrm>
          <a:prstGeom prst="rect">
            <a:avLst/>
          </a:prstGeom>
          <a:noFill/>
          <a:ln w="28575">
            <a:noFill/>
            <a:miter lim="800000"/>
            <a:headEnd/>
            <a:tailEnd/>
          </a:ln>
        </p:spPr>
        <p:txBody>
          <a:bodyPr wrap="none">
            <a:spAutoFit/>
          </a:bodyPr>
          <a:lstStyle/>
          <a:p>
            <a:r>
              <a:rPr lang="en-US"/>
              <a:t>Original data</a:t>
            </a:r>
          </a:p>
        </p:txBody>
      </p:sp>
      <p:sp>
        <p:nvSpPr>
          <p:cNvPr id="38956" name="Oval 127"/>
          <p:cNvSpPr>
            <a:spLocks noChangeArrowheads="1"/>
          </p:cNvSpPr>
          <p:nvPr/>
        </p:nvSpPr>
        <p:spPr bwMode="auto">
          <a:xfrm>
            <a:off x="725488" y="1814513"/>
            <a:ext cx="1752600" cy="4160837"/>
          </a:xfrm>
          <a:prstGeom prst="ellipse">
            <a:avLst/>
          </a:prstGeom>
          <a:noFill/>
          <a:ln w="28575">
            <a:solidFill>
              <a:schemeClr val="bg2"/>
            </a:solidFill>
            <a:round/>
            <a:headEnd/>
            <a:tailEnd/>
          </a:ln>
        </p:spPr>
        <p:txBody>
          <a:bodyPr wrap="none" anchor="ctr"/>
          <a:lstStyle/>
          <a:p>
            <a:endParaRPr lang="en-US"/>
          </a:p>
        </p:txBody>
      </p:sp>
      <p:graphicFrame>
        <p:nvGraphicFramePr>
          <p:cNvPr id="1561728" name="Group 128"/>
          <p:cNvGraphicFramePr>
            <a:graphicFrameLocks noGrp="1"/>
          </p:cNvGraphicFramePr>
          <p:nvPr/>
        </p:nvGraphicFramePr>
        <p:xfrm>
          <a:off x="6286500" y="2076450"/>
          <a:ext cx="1752600" cy="3657600"/>
        </p:xfrm>
        <a:graphic>
          <a:graphicData uri="http://schemas.openxmlformats.org/drawingml/2006/table">
            <a:tbl>
              <a:tblPr/>
              <a:tblGrid>
                <a:gridCol w="447675"/>
                <a:gridCol w="1304925"/>
              </a:tblGrid>
              <a:tr h="266700">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Monotype Sorts" pitchFamily="2" charset="2"/>
                        <a:buNone/>
                        <a:tabLst/>
                      </a:pPr>
                      <a:r>
                        <a:rPr kumimoji="1" lang="en-US" sz="1400" b="0" i="0" u="none" strike="noStrike" cap="none" normalizeH="0" baseline="0" smtClean="0">
                          <a:ln>
                            <a:noFill/>
                          </a:ln>
                          <a:solidFill>
                            <a:srgbClr val="FF0000"/>
                          </a:solidFill>
                          <a:effectLst/>
                          <a:latin typeface="Arial" charset="0"/>
                        </a:rPr>
                        <a:t>Q1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Monotype Sorts" pitchFamily="2" charset="2"/>
                        <a:buNone/>
                        <a:tabLst/>
                      </a:pPr>
                      <a:r>
                        <a:rPr kumimoji="1" lang="en-US" sz="1400" b="0" i="0" u="none" strike="noStrike" cap="none" normalizeH="0" baseline="0" smtClean="0">
                          <a:ln>
                            <a:noFill/>
                          </a:ln>
                          <a:solidFill>
                            <a:srgbClr val="FF0000"/>
                          </a:solidFill>
                          <a:effectLst/>
                          <a:latin typeface="Arial" charset="0"/>
                        </a:rPr>
                        <a:t>Flu</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5113">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Monotype Sorts" pitchFamily="2" charset="2"/>
                        <a:buNone/>
                        <a:tabLst/>
                      </a:pPr>
                      <a:r>
                        <a:rPr kumimoji="1" lang="en-US" sz="1400" b="0" i="0" u="none" strike="noStrike" cap="none" normalizeH="0" baseline="0" smtClean="0">
                          <a:ln>
                            <a:noFill/>
                          </a:ln>
                          <a:solidFill>
                            <a:srgbClr val="FF0000"/>
                          </a:solidFill>
                          <a:effectLst/>
                          <a:latin typeface="Arial" charset="0"/>
                        </a:rPr>
                        <a:t>Q1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Monotype Sorts" pitchFamily="2" charset="2"/>
                        <a:buNone/>
                        <a:tabLst/>
                      </a:pPr>
                      <a:r>
                        <a:rPr kumimoji="1" lang="en-US" sz="1400" b="0" i="0" u="none" strike="noStrike" cap="none" normalizeH="0" baseline="0" smtClean="0">
                          <a:ln>
                            <a:noFill/>
                          </a:ln>
                          <a:solidFill>
                            <a:srgbClr val="FF0000"/>
                          </a:solidFill>
                          <a:effectLst/>
                          <a:latin typeface="Arial" charset="0"/>
                        </a:rPr>
                        <a:t>Cancer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6700">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Monotype Sorts" pitchFamily="2" charset="2"/>
                        <a:buNone/>
                        <a:tabLst/>
                      </a:pPr>
                      <a:r>
                        <a:rPr kumimoji="1" lang="en-US" sz="1400" b="0" i="0" u="none" strike="noStrike" cap="none" normalizeH="0" baseline="0" smtClean="0">
                          <a:ln>
                            <a:noFill/>
                          </a:ln>
                          <a:solidFill>
                            <a:srgbClr val="FF0000"/>
                          </a:solidFill>
                          <a:effectLst/>
                          <a:latin typeface="Arial" charset="0"/>
                        </a:rPr>
                        <a:t>Q1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Monotype Sorts" pitchFamily="2" charset="2"/>
                        <a:buNone/>
                        <a:tabLst/>
                      </a:pPr>
                      <a:r>
                        <a:rPr kumimoji="1" lang="en-US" sz="1400" b="0" i="0" u="none" strike="noStrike" cap="none" normalizeH="0" baseline="0" smtClean="0">
                          <a:ln>
                            <a:noFill/>
                          </a:ln>
                          <a:solidFill>
                            <a:srgbClr val="FF0000"/>
                          </a:solidFill>
                          <a:effectLst/>
                          <a:latin typeface="Arial" charset="0"/>
                        </a:rPr>
                        <a:t>Cancer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5113">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Monotype Sorts" pitchFamily="2" charset="2"/>
                        <a:buNone/>
                        <a:tabLst/>
                      </a:pPr>
                      <a:r>
                        <a:rPr kumimoji="1" lang="en-US" sz="1400" b="0" i="0" u="none" strike="noStrike" cap="none" normalizeH="0" baseline="0" smtClean="0">
                          <a:ln>
                            <a:noFill/>
                          </a:ln>
                          <a:solidFill>
                            <a:srgbClr val="FF0000"/>
                          </a:solidFill>
                          <a:effectLst/>
                          <a:latin typeface="Arial" charset="0"/>
                        </a:rPr>
                        <a:t>Q1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Monotype Sorts" pitchFamily="2" charset="2"/>
                        <a:buNone/>
                        <a:tabLst/>
                      </a:pPr>
                      <a:r>
                        <a:rPr kumimoji="1" lang="en-US" sz="1400" b="0" i="0" u="none" strike="noStrike" cap="none" normalizeH="0" baseline="0" smtClean="0">
                          <a:ln>
                            <a:noFill/>
                          </a:ln>
                          <a:solidFill>
                            <a:srgbClr val="FF0000"/>
                          </a:solidFill>
                          <a:effectLst/>
                          <a:latin typeface="Arial" charset="0"/>
                        </a:rPr>
                        <a:t>Cancer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6700">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Monotype Sorts" pitchFamily="2" charset="2"/>
                        <a:buNone/>
                        <a:tabLst/>
                      </a:pPr>
                      <a:r>
                        <a:rPr kumimoji="1" lang="en-US" sz="1400" b="0" i="0" u="none" strike="noStrike" cap="none" normalizeH="0" baseline="0" smtClean="0">
                          <a:ln>
                            <a:noFill/>
                          </a:ln>
                          <a:solidFill>
                            <a:srgbClr val="FF0000"/>
                          </a:solidFill>
                          <a:effectLst/>
                          <a:latin typeface="Arial" charset="0"/>
                        </a:rPr>
                        <a:t>Q1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Monotype Sorts" pitchFamily="2" charset="2"/>
                        <a:buNone/>
                        <a:tabLst/>
                      </a:pPr>
                      <a:r>
                        <a:rPr kumimoji="1" lang="en-US" sz="1400" b="0" i="0" u="none" strike="noStrike" cap="none" normalizeH="0" baseline="0" smtClean="0">
                          <a:ln>
                            <a:noFill/>
                          </a:ln>
                          <a:solidFill>
                            <a:srgbClr val="FF0000"/>
                          </a:solidFill>
                          <a:effectLst/>
                          <a:latin typeface="Arial" charset="0"/>
                        </a:rPr>
                        <a:t>Cancer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6700">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Monotype Sorts" pitchFamily="2" charset="2"/>
                        <a:buNone/>
                        <a:tabLst/>
                      </a:pPr>
                      <a:r>
                        <a:rPr kumimoji="1" lang="en-US" sz="1400" b="0" i="0" u="none" strike="noStrike" cap="none" normalizeH="0" baseline="0" smtClean="0">
                          <a:ln>
                            <a:noFill/>
                          </a:ln>
                          <a:solidFill>
                            <a:srgbClr val="FF0000"/>
                          </a:solidFill>
                          <a:effectLst/>
                          <a:latin typeface="Arial" charset="0"/>
                        </a:rPr>
                        <a:t>Q1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Monotype Sorts" pitchFamily="2" charset="2"/>
                        <a:buNone/>
                        <a:tabLst/>
                      </a:pPr>
                      <a:r>
                        <a:rPr kumimoji="1" lang="en-US" sz="1400" b="0" i="0" u="none" strike="noStrike" cap="none" normalizeH="0" baseline="0" smtClean="0">
                          <a:ln>
                            <a:noFill/>
                          </a:ln>
                          <a:solidFill>
                            <a:srgbClr val="FF0000"/>
                          </a:solidFill>
                          <a:effectLst/>
                          <a:latin typeface="Arial" charset="0"/>
                        </a:rPr>
                        <a:t>Cancer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5113">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Monotype Sorts" pitchFamily="2" charset="2"/>
                        <a:buNone/>
                        <a:tabLst/>
                      </a:pPr>
                      <a:r>
                        <a:rPr kumimoji="1" lang="en-US" sz="1400" b="0" i="0" u="none" strike="noStrike" cap="none" normalizeH="0" baseline="0" smtClean="0">
                          <a:ln>
                            <a:noFill/>
                          </a:ln>
                          <a:solidFill>
                            <a:schemeClr val="tx1"/>
                          </a:solidFill>
                          <a:effectLst/>
                          <a:latin typeface="Arial" charset="0"/>
                        </a:rPr>
                        <a:t>Q2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Monotype Sorts" pitchFamily="2" charset="2"/>
                        <a:buNone/>
                        <a:tabLst/>
                      </a:pPr>
                      <a:r>
                        <a:rPr kumimoji="1" lang="en-US" sz="1400" b="0" i="0" u="none" strike="noStrike" cap="none" normalizeH="0" baseline="0" smtClean="0">
                          <a:ln>
                            <a:noFill/>
                          </a:ln>
                          <a:solidFill>
                            <a:schemeClr val="tx1"/>
                          </a:solidFill>
                          <a:effectLst/>
                          <a:latin typeface="Arial" charset="0"/>
                        </a:rPr>
                        <a:t>Cancer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6700">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Monotype Sorts" pitchFamily="2" charset="2"/>
                        <a:buNone/>
                        <a:tabLst/>
                      </a:pPr>
                      <a:r>
                        <a:rPr kumimoji="1" lang="en-US" sz="1400" b="0" i="0" u="none" strike="noStrike" cap="none" normalizeH="0" baseline="0" smtClean="0">
                          <a:ln>
                            <a:noFill/>
                          </a:ln>
                          <a:solidFill>
                            <a:schemeClr val="tx1"/>
                          </a:solidFill>
                          <a:effectLst/>
                          <a:latin typeface="Arial" charset="0"/>
                        </a:rPr>
                        <a:t>Q2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Monotype Sorts" pitchFamily="2" charset="2"/>
                        <a:buNone/>
                        <a:tabLst/>
                      </a:pPr>
                      <a:r>
                        <a:rPr kumimoji="1" lang="en-US" sz="1400" b="0" i="0" u="none" strike="noStrike" cap="none" normalizeH="0" baseline="0" smtClean="0">
                          <a:ln>
                            <a:noFill/>
                          </a:ln>
                          <a:solidFill>
                            <a:schemeClr val="tx1"/>
                          </a:solidFill>
                          <a:effectLst/>
                          <a:latin typeface="Arial" charset="0"/>
                        </a:rPr>
                        <a:t>Cancer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5113">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Monotype Sorts" pitchFamily="2" charset="2"/>
                        <a:buNone/>
                        <a:tabLst/>
                      </a:pPr>
                      <a:r>
                        <a:rPr kumimoji="1" lang="en-US" sz="1400" b="0" i="0" u="none" strike="noStrike" cap="none" normalizeH="0" baseline="0" smtClean="0">
                          <a:ln>
                            <a:noFill/>
                          </a:ln>
                          <a:solidFill>
                            <a:schemeClr val="tx1"/>
                          </a:solidFill>
                          <a:effectLst/>
                          <a:latin typeface="Arial" charset="0"/>
                        </a:rPr>
                        <a:t>Q2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Monotype Sorts" pitchFamily="2" charset="2"/>
                        <a:buNone/>
                        <a:tabLst/>
                      </a:pPr>
                      <a:r>
                        <a:rPr kumimoji="1" lang="en-US" sz="1400" b="0" i="0" u="none" strike="noStrike" cap="none" normalizeH="0" baseline="0" smtClean="0">
                          <a:ln>
                            <a:noFill/>
                          </a:ln>
                          <a:solidFill>
                            <a:schemeClr val="tx1"/>
                          </a:solidFill>
                          <a:effectLst/>
                          <a:latin typeface="Arial" charset="0"/>
                        </a:rPr>
                        <a:t>Cancer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6700">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Monotype Sorts" pitchFamily="2" charset="2"/>
                        <a:buNone/>
                        <a:tabLst/>
                      </a:pPr>
                      <a:r>
                        <a:rPr kumimoji="1" lang="en-US" sz="1400" b="0" i="0" u="none" strike="noStrike" cap="none" normalizeH="0" baseline="0" smtClean="0">
                          <a:ln>
                            <a:noFill/>
                          </a:ln>
                          <a:solidFill>
                            <a:schemeClr val="tx1"/>
                          </a:solidFill>
                          <a:effectLst/>
                          <a:latin typeface="Arial" charset="0"/>
                        </a:rPr>
                        <a:t>Q2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Monotype Sorts" pitchFamily="2" charset="2"/>
                        <a:buNone/>
                        <a:tabLst/>
                      </a:pPr>
                      <a:r>
                        <a:rPr kumimoji="1" lang="en-US" sz="1400" b="0" i="0" u="none" strike="noStrike" cap="none" normalizeH="0" baseline="0" smtClean="0">
                          <a:ln>
                            <a:noFill/>
                          </a:ln>
                          <a:solidFill>
                            <a:schemeClr val="tx1"/>
                          </a:solidFill>
                          <a:effectLst/>
                          <a:latin typeface="Arial" charset="0"/>
                        </a:rPr>
                        <a:t>Cancer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1463">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Monotype Sorts" pitchFamily="2" charset="2"/>
                        <a:buNone/>
                        <a:tabLst/>
                      </a:pPr>
                      <a:r>
                        <a:rPr kumimoji="1" lang="en-US" sz="1400" b="0" i="0" u="none" strike="noStrike" cap="none" normalizeH="0" baseline="0" smtClean="0">
                          <a:ln>
                            <a:noFill/>
                          </a:ln>
                          <a:solidFill>
                            <a:schemeClr val="tx1"/>
                          </a:solidFill>
                          <a:effectLst/>
                          <a:latin typeface="Arial" charset="0"/>
                        </a:rPr>
                        <a:t>Q2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Monotype Sorts" pitchFamily="2" charset="2"/>
                        <a:buNone/>
                        <a:tabLst/>
                      </a:pPr>
                      <a:r>
                        <a:rPr kumimoji="1" lang="en-US" sz="1400" b="0" i="0" u="none" strike="noStrike" cap="none" normalizeH="0" baseline="0" smtClean="0">
                          <a:ln>
                            <a:noFill/>
                          </a:ln>
                          <a:solidFill>
                            <a:schemeClr val="tx1"/>
                          </a:solidFill>
                          <a:effectLst/>
                          <a:latin typeface="Arial" charset="0"/>
                        </a:rPr>
                        <a:t>Flu</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6700">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Monotype Sorts" pitchFamily="2" charset="2"/>
                        <a:buNone/>
                        <a:tabLst/>
                      </a:pPr>
                      <a:r>
                        <a:rPr kumimoji="1" lang="en-US" sz="1400" b="0" i="0" u="none" strike="noStrike" cap="none" normalizeH="0" baseline="0" smtClean="0">
                          <a:ln>
                            <a:noFill/>
                          </a:ln>
                          <a:solidFill>
                            <a:schemeClr val="tx1"/>
                          </a:solidFill>
                          <a:effectLst/>
                          <a:latin typeface="Arial" charset="0"/>
                        </a:rPr>
                        <a:t>Q2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Monotype Sorts" pitchFamily="2" charset="2"/>
                        <a:buNone/>
                        <a:tabLst/>
                      </a:pPr>
                      <a:r>
                        <a:rPr kumimoji="1" lang="en-US" sz="1400" b="0" i="0" u="none" strike="noStrike" cap="none" normalizeH="0" baseline="0" smtClean="0">
                          <a:ln>
                            <a:noFill/>
                          </a:ln>
                          <a:solidFill>
                            <a:schemeClr val="tx1"/>
                          </a:solidFill>
                          <a:effectLst/>
                          <a:latin typeface="Arial" charset="0"/>
                        </a:rPr>
                        <a:t>Flu</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561769" name="Text Box 169"/>
          <p:cNvSpPr txBox="1">
            <a:spLocks noChangeArrowheads="1"/>
          </p:cNvSpPr>
          <p:nvPr/>
        </p:nvSpPr>
        <p:spPr bwMode="auto">
          <a:xfrm>
            <a:off x="5800725" y="1524000"/>
            <a:ext cx="2425700" cy="457200"/>
          </a:xfrm>
          <a:prstGeom prst="rect">
            <a:avLst/>
          </a:prstGeom>
          <a:noFill/>
          <a:ln w="28575">
            <a:noFill/>
            <a:miter lim="800000"/>
            <a:headEnd/>
            <a:tailEnd/>
          </a:ln>
        </p:spPr>
        <p:txBody>
          <a:bodyPr wrap="none">
            <a:spAutoFit/>
          </a:bodyPr>
          <a:lstStyle/>
          <a:p>
            <a:r>
              <a:rPr lang="en-US">
                <a:solidFill>
                  <a:srgbClr val="FF0000"/>
                </a:solidFill>
              </a:rPr>
              <a:t>Anonymization B</a:t>
            </a:r>
          </a:p>
        </p:txBody>
      </p:sp>
      <p:graphicFrame>
        <p:nvGraphicFramePr>
          <p:cNvPr id="1561772" name="Group 172"/>
          <p:cNvGraphicFramePr>
            <a:graphicFrameLocks noGrp="1"/>
          </p:cNvGraphicFramePr>
          <p:nvPr/>
        </p:nvGraphicFramePr>
        <p:xfrm>
          <a:off x="3648075" y="2057400"/>
          <a:ext cx="1752600" cy="3657600"/>
        </p:xfrm>
        <a:graphic>
          <a:graphicData uri="http://schemas.openxmlformats.org/drawingml/2006/table">
            <a:tbl>
              <a:tblPr/>
              <a:tblGrid>
                <a:gridCol w="447675"/>
                <a:gridCol w="1304925"/>
              </a:tblGrid>
              <a:tr h="266700">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Monotype Sorts" pitchFamily="2" charset="2"/>
                        <a:buNone/>
                        <a:tabLst/>
                      </a:pPr>
                      <a:r>
                        <a:rPr kumimoji="1" lang="en-US" sz="1400" b="0" i="0" u="none" strike="noStrike" cap="none" normalizeH="0" baseline="0" smtClean="0">
                          <a:ln>
                            <a:noFill/>
                          </a:ln>
                          <a:solidFill>
                            <a:srgbClr val="008000"/>
                          </a:solidFill>
                          <a:effectLst/>
                          <a:latin typeface="Arial" charset="0"/>
                        </a:rPr>
                        <a:t>Q1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Monotype Sorts" pitchFamily="2" charset="2"/>
                        <a:buNone/>
                        <a:tabLst/>
                      </a:pPr>
                      <a:r>
                        <a:rPr kumimoji="1" lang="en-US" sz="1400" b="0" i="0" u="none" strike="noStrike" cap="none" normalizeH="0" baseline="0" smtClean="0">
                          <a:ln>
                            <a:noFill/>
                          </a:ln>
                          <a:solidFill>
                            <a:srgbClr val="008000"/>
                          </a:solidFill>
                          <a:effectLst/>
                          <a:latin typeface="Arial" charset="0"/>
                        </a:rPr>
                        <a:t>Flu</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5113">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Monotype Sorts" pitchFamily="2" charset="2"/>
                        <a:buNone/>
                        <a:tabLst/>
                      </a:pPr>
                      <a:r>
                        <a:rPr kumimoji="1" lang="en-US" sz="1400" b="0" i="0" u="none" strike="noStrike" cap="none" normalizeH="0" baseline="0" smtClean="0">
                          <a:ln>
                            <a:noFill/>
                          </a:ln>
                          <a:solidFill>
                            <a:srgbClr val="008000"/>
                          </a:solidFill>
                          <a:effectLst/>
                          <a:latin typeface="Arial" charset="0"/>
                        </a:rPr>
                        <a:t>Q1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Monotype Sorts" pitchFamily="2" charset="2"/>
                        <a:buNone/>
                        <a:tabLst/>
                      </a:pPr>
                      <a:r>
                        <a:rPr kumimoji="1" lang="en-US" sz="1400" b="0" i="0" u="none" strike="noStrike" cap="none" normalizeH="0" baseline="0" smtClean="0">
                          <a:ln>
                            <a:noFill/>
                          </a:ln>
                          <a:solidFill>
                            <a:srgbClr val="008000"/>
                          </a:solidFill>
                          <a:effectLst/>
                          <a:latin typeface="Arial" charset="0"/>
                        </a:rPr>
                        <a:t>Flu</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6700">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Monotype Sorts" pitchFamily="2" charset="2"/>
                        <a:buNone/>
                        <a:tabLst/>
                      </a:pPr>
                      <a:r>
                        <a:rPr kumimoji="1" lang="en-US" sz="1400" b="0" i="0" u="none" strike="noStrike" cap="none" normalizeH="0" baseline="0" smtClean="0">
                          <a:ln>
                            <a:noFill/>
                          </a:ln>
                          <a:solidFill>
                            <a:srgbClr val="008000"/>
                          </a:solidFill>
                          <a:effectLst/>
                          <a:latin typeface="Arial" charset="0"/>
                        </a:rPr>
                        <a:t>Q1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Monotype Sorts" pitchFamily="2" charset="2"/>
                        <a:buNone/>
                        <a:tabLst/>
                      </a:pPr>
                      <a:r>
                        <a:rPr kumimoji="1" lang="en-US" sz="1400" b="0" i="0" u="none" strike="noStrike" cap="none" normalizeH="0" baseline="0" smtClean="0">
                          <a:ln>
                            <a:noFill/>
                          </a:ln>
                          <a:solidFill>
                            <a:srgbClr val="008000"/>
                          </a:solidFill>
                          <a:effectLst/>
                          <a:latin typeface="Arial" charset="0"/>
                        </a:rPr>
                        <a:t>Cancer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5113">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Monotype Sorts" pitchFamily="2" charset="2"/>
                        <a:buNone/>
                        <a:tabLst/>
                      </a:pPr>
                      <a:r>
                        <a:rPr kumimoji="1" lang="en-US" sz="1400" b="0" i="0" u="none" strike="noStrike" cap="none" normalizeH="0" baseline="0" smtClean="0">
                          <a:ln>
                            <a:noFill/>
                          </a:ln>
                          <a:solidFill>
                            <a:srgbClr val="008000"/>
                          </a:solidFill>
                          <a:effectLst/>
                          <a:latin typeface="Arial" charset="0"/>
                        </a:rPr>
                        <a:t>Q1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Monotype Sorts" pitchFamily="2" charset="2"/>
                        <a:buNone/>
                        <a:tabLst/>
                      </a:pPr>
                      <a:r>
                        <a:rPr kumimoji="1" lang="en-US" sz="1400" b="0" i="0" u="none" strike="noStrike" cap="none" normalizeH="0" baseline="0" smtClean="0">
                          <a:ln>
                            <a:noFill/>
                          </a:ln>
                          <a:solidFill>
                            <a:srgbClr val="008000"/>
                          </a:solidFill>
                          <a:effectLst/>
                          <a:latin typeface="Arial" charset="0"/>
                        </a:rPr>
                        <a:t>Flu</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6700">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Monotype Sorts" pitchFamily="2" charset="2"/>
                        <a:buNone/>
                        <a:tabLst/>
                      </a:pPr>
                      <a:r>
                        <a:rPr kumimoji="1" lang="en-US" sz="1400" b="0" i="0" u="none" strike="noStrike" cap="none" normalizeH="0" baseline="0" smtClean="0">
                          <a:ln>
                            <a:noFill/>
                          </a:ln>
                          <a:solidFill>
                            <a:srgbClr val="008000"/>
                          </a:solidFill>
                          <a:effectLst/>
                          <a:latin typeface="Arial" charset="0"/>
                        </a:rPr>
                        <a:t>Q1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Monotype Sorts" pitchFamily="2" charset="2"/>
                        <a:buNone/>
                        <a:tabLst/>
                      </a:pPr>
                      <a:r>
                        <a:rPr kumimoji="1" lang="en-US" sz="1400" b="0" i="0" u="none" strike="noStrike" cap="none" normalizeH="0" baseline="0" smtClean="0">
                          <a:ln>
                            <a:noFill/>
                          </a:ln>
                          <a:solidFill>
                            <a:srgbClr val="008000"/>
                          </a:solidFill>
                          <a:effectLst/>
                          <a:latin typeface="Arial" charset="0"/>
                        </a:rPr>
                        <a:t>Cancer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6700">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Monotype Sorts" pitchFamily="2" charset="2"/>
                        <a:buNone/>
                        <a:tabLst/>
                      </a:pPr>
                      <a:r>
                        <a:rPr kumimoji="1" lang="en-US" sz="1400" b="0" i="0" u="none" strike="noStrike" cap="none" normalizeH="0" baseline="0" smtClean="0">
                          <a:ln>
                            <a:noFill/>
                          </a:ln>
                          <a:solidFill>
                            <a:srgbClr val="008000"/>
                          </a:solidFill>
                          <a:effectLst/>
                          <a:latin typeface="Arial" charset="0"/>
                        </a:rPr>
                        <a:t>Q1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Monotype Sorts" pitchFamily="2" charset="2"/>
                        <a:buNone/>
                        <a:tabLst/>
                      </a:pPr>
                      <a:r>
                        <a:rPr kumimoji="1" lang="en-US" sz="1400" b="0" i="0" u="none" strike="noStrike" cap="none" normalizeH="0" baseline="0" smtClean="0">
                          <a:ln>
                            <a:noFill/>
                          </a:ln>
                          <a:solidFill>
                            <a:srgbClr val="008000"/>
                          </a:solidFill>
                          <a:effectLst/>
                          <a:latin typeface="Arial" charset="0"/>
                        </a:rPr>
                        <a:t>Cancer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5113">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Monotype Sorts" pitchFamily="2" charset="2"/>
                        <a:buNone/>
                        <a:tabLst/>
                      </a:pPr>
                      <a:r>
                        <a:rPr kumimoji="1" lang="en-US" sz="1400" b="0" i="0" u="none" strike="noStrike" cap="none" normalizeH="0" baseline="0" smtClean="0">
                          <a:ln>
                            <a:noFill/>
                          </a:ln>
                          <a:solidFill>
                            <a:schemeClr val="tx1"/>
                          </a:solidFill>
                          <a:effectLst/>
                          <a:latin typeface="Arial" charset="0"/>
                        </a:rPr>
                        <a:t>Q2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Monotype Sorts" pitchFamily="2" charset="2"/>
                        <a:buNone/>
                        <a:tabLst/>
                      </a:pPr>
                      <a:r>
                        <a:rPr kumimoji="1" lang="en-US" sz="1400" b="0" i="0" u="none" strike="noStrike" cap="none" normalizeH="0" baseline="0" smtClean="0">
                          <a:ln>
                            <a:noFill/>
                          </a:ln>
                          <a:solidFill>
                            <a:schemeClr val="tx1"/>
                          </a:solidFill>
                          <a:effectLst/>
                          <a:latin typeface="Arial" charset="0"/>
                        </a:rPr>
                        <a:t>Cancer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6700">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Monotype Sorts" pitchFamily="2" charset="2"/>
                        <a:buNone/>
                        <a:tabLst/>
                      </a:pPr>
                      <a:r>
                        <a:rPr kumimoji="1" lang="en-US" sz="1400" b="0" i="0" u="none" strike="noStrike" cap="none" normalizeH="0" baseline="0" smtClean="0">
                          <a:ln>
                            <a:noFill/>
                          </a:ln>
                          <a:solidFill>
                            <a:schemeClr val="tx1"/>
                          </a:solidFill>
                          <a:effectLst/>
                          <a:latin typeface="Arial" charset="0"/>
                        </a:rPr>
                        <a:t>Q2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Monotype Sorts" pitchFamily="2" charset="2"/>
                        <a:buNone/>
                        <a:tabLst/>
                      </a:pPr>
                      <a:r>
                        <a:rPr kumimoji="1" lang="en-US" sz="1400" b="0" i="0" u="none" strike="noStrike" cap="none" normalizeH="0" baseline="0" smtClean="0">
                          <a:ln>
                            <a:noFill/>
                          </a:ln>
                          <a:solidFill>
                            <a:schemeClr val="tx1"/>
                          </a:solidFill>
                          <a:effectLst/>
                          <a:latin typeface="Arial" charset="0"/>
                        </a:rPr>
                        <a:t>Cancer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5113">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Monotype Sorts" pitchFamily="2" charset="2"/>
                        <a:buNone/>
                        <a:tabLst/>
                      </a:pPr>
                      <a:r>
                        <a:rPr kumimoji="1" lang="en-US" sz="1400" b="0" i="0" u="none" strike="noStrike" cap="none" normalizeH="0" baseline="0" smtClean="0">
                          <a:ln>
                            <a:noFill/>
                          </a:ln>
                          <a:solidFill>
                            <a:schemeClr val="tx1"/>
                          </a:solidFill>
                          <a:effectLst/>
                          <a:latin typeface="Arial" charset="0"/>
                        </a:rPr>
                        <a:t>Q2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Monotype Sorts" pitchFamily="2" charset="2"/>
                        <a:buNone/>
                        <a:tabLst/>
                      </a:pPr>
                      <a:r>
                        <a:rPr kumimoji="1" lang="en-US" sz="1400" b="0" i="0" u="none" strike="noStrike" cap="none" normalizeH="0" baseline="0" smtClean="0">
                          <a:ln>
                            <a:noFill/>
                          </a:ln>
                          <a:solidFill>
                            <a:schemeClr val="tx1"/>
                          </a:solidFill>
                          <a:effectLst/>
                          <a:latin typeface="Arial" charset="0"/>
                        </a:rPr>
                        <a:t>Cancer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6700">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Monotype Sorts" pitchFamily="2" charset="2"/>
                        <a:buNone/>
                        <a:tabLst/>
                      </a:pPr>
                      <a:r>
                        <a:rPr kumimoji="1" lang="en-US" sz="1400" b="0" i="0" u="none" strike="noStrike" cap="none" normalizeH="0" baseline="0" smtClean="0">
                          <a:ln>
                            <a:noFill/>
                          </a:ln>
                          <a:solidFill>
                            <a:schemeClr val="tx1"/>
                          </a:solidFill>
                          <a:effectLst/>
                          <a:latin typeface="Arial" charset="0"/>
                        </a:rPr>
                        <a:t>Q2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Monotype Sorts" pitchFamily="2" charset="2"/>
                        <a:buNone/>
                        <a:tabLst/>
                      </a:pPr>
                      <a:r>
                        <a:rPr kumimoji="1" lang="en-US" sz="1400" b="0" i="0" u="none" strike="noStrike" cap="none" normalizeH="0" baseline="0" smtClean="0">
                          <a:ln>
                            <a:noFill/>
                          </a:ln>
                          <a:solidFill>
                            <a:schemeClr val="tx1"/>
                          </a:solidFill>
                          <a:effectLst/>
                          <a:latin typeface="Arial" charset="0"/>
                        </a:rPr>
                        <a:t>Cancer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1463">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Monotype Sorts" pitchFamily="2" charset="2"/>
                        <a:buNone/>
                        <a:tabLst/>
                      </a:pPr>
                      <a:r>
                        <a:rPr kumimoji="1" lang="en-US" sz="1400" b="0" i="0" u="none" strike="noStrike" cap="none" normalizeH="0" baseline="0" smtClean="0">
                          <a:ln>
                            <a:noFill/>
                          </a:ln>
                          <a:solidFill>
                            <a:schemeClr val="tx1"/>
                          </a:solidFill>
                          <a:effectLst/>
                          <a:latin typeface="Arial" charset="0"/>
                        </a:rPr>
                        <a:t>Q2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Monotype Sorts" pitchFamily="2" charset="2"/>
                        <a:buNone/>
                        <a:tabLst/>
                      </a:pPr>
                      <a:r>
                        <a:rPr kumimoji="1" lang="en-US" sz="1400" b="0" i="0" u="none" strike="noStrike" cap="none" normalizeH="0" baseline="0" smtClean="0">
                          <a:ln>
                            <a:noFill/>
                          </a:ln>
                          <a:solidFill>
                            <a:schemeClr val="tx1"/>
                          </a:solidFill>
                          <a:effectLst/>
                          <a:latin typeface="Arial" charset="0"/>
                        </a:rPr>
                        <a:t>Cancer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6700">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Monotype Sorts" pitchFamily="2" charset="2"/>
                        <a:buNone/>
                        <a:tabLst/>
                      </a:pPr>
                      <a:r>
                        <a:rPr kumimoji="1" lang="en-US" sz="1400" b="0" i="0" u="none" strike="noStrike" cap="none" normalizeH="0" baseline="0" smtClean="0">
                          <a:ln>
                            <a:noFill/>
                          </a:ln>
                          <a:solidFill>
                            <a:schemeClr val="tx1"/>
                          </a:solidFill>
                          <a:effectLst/>
                          <a:latin typeface="Arial" charset="0"/>
                        </a:rPr>
                        <a:t>Q2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Monotype Sorts" pitchFamily="2" charset="2"/>
                        <a:buNone/>
                        <a:tabLst/>
                      </a:pPr>
                      <a:r>
                        <a:rPr kumimoji="1" lang="en-US" sz="1400" b="0" i="0" u="none" strike="noStrike" cap="none" normalizeH="0" baseline="0" smtClean="0">
                          <a:ln>
                            <a:noFill/>
                          </a:ln>
                          <a:solidFill>
                            <a:schemeClr val="tx1"/>
                          </a:solidFill>
                          <a:effectLst/>
                          <a:latin typeface="Arial" charset="0"/>
                        </a:rPr>
                        <a:t>Cancer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561814" name="Text Box 214"/>
          <p:cNvSpPr txBox="1">
            <a:spLocks noChangeArrowheads="1"/>
          </p:cNvSpPr>
          <p:nvPr/>
        </p:nvSpPr>
        <p:spPr bwMode="auto">
          <a:xfrm>
            <a:off x="3276600" y="1524000"/>
            <a:ext cx="2428875" cy="457200"/>
          </a:xfrm>
          <a:prstGeom prst="rect">
            <a:avLst/>
          </a:prstGeom>
          <a:noFill/>
          <a:ln w="28575">
            <a:noFill/>
            <a:miter lim="800000"/>
            <a:headEnd/>
            <a:tailEnd/>
          </a:ln>
        </p:spPr>
        <p:txBody>
          <a:bodyPr wrap="none">
            <a:spAutoFit/>
          </a:bodyPr>
          <a:lstStyle/>
          <a:p>
            <a:r>
              <a:rPr lang="en-US">
                <a:solidFill>
                  <a:srgbClr val="008000"/>
                </a:solidFill>
              </a:rPr>
              <a:t>Anonymization A</a:t>
            </a:r>
          </a:p>
        </p:txBody>
      </p:sp>
      <p:sp>
        <p:nvSpPr>
          <p:cNvPr id="39041" name="Text Box 215"/>
          <p:cNvSpPr txBox="1">
            <a:spLocks noChangeArrowheads="1"/>
          </p:cNvSpPr>
          <p:nvPr/>
        </p:nvSpPr>
        <p:spPr bwMode="auto">
          <a:xfrm>
            <a:off x="696913" y="5957888"/>
            <a:ext cx="2136775" cy="366712"/>
          </a:xfrm>
          <a:prstGeom prst="rect">
            <a:avLst/>
          </a:prstGeom>
          <a:noFill/>
          <a:ln w="28575">
            <a:noFill/>
            <a:miter lim="800000"/>
            <a:headEnd/>
            <a:tailEnd/>
          </a:ln>
        </p:spPr>
        <p:txBody>
          <a:bodyPr wrap="none">
            <a:spAutoFit/>
          </a:bodyPr>
          <a:lstStyle/>
          <a:p>
            <a:pPr>
              <a:lnSpc>
                <a:spcPct val="90000"/>
              </a:lnSpc>
            </a:pPr>
            <a:r>
              <a:rPr lang="en-US" sz="2000"/>
              <a:t>99% have cancer</a:t>
            </a:r>
          </a:p>
        </p:txBody>
      </p:sp>
      <p:sp>
        <p:nvSpPr>
          <p:cNvPr id="1561816" name="Oval 216"/>
          <p:cNvSpPr>
            <a:spLocks noChangeArrowheads="1"/>
          </p:cNvSpPr>
          <p:nvPr/>
        </p:nvSpPr>
        <p:spPr bwMode="auto">
          <a:xfrm>
            <a:off x="5943600" y="1979613"/>
            <a:ext cx="1752600" cy="2058987"/>
          </a:xfrm>
          <a:prstGeom prst="ellipse">
            <a:avLst/>
          </a:prstGeom>
          <a:noFill/>
          <a:ln w="28575">
            <a:solidFill>
              <a:schemeClr val="hlink"/>
            </a:solidFill>
            <a:round/>
            <a:headEnd/>
            <a:tailEnd/>
          </a:ln>
        </p:spPr>
        <p:txBody>
          <a:bodyPr wrap="none" anchor="ctr"/>
          <a:lstStyle/>
          <a:p>
            <a:endParaRPr lang="en-US"/>
          </a:p>
        </p:txBody>
      </p:sp>
      <p:sp>
        <p:nvSpPr>
          <p:cNvPr id="1561818" name="Oval 218"/>
          <p:cNvSpPr>
            <a:spLocks noChangeArrowheads="1"/>
          </p:cNvSpPr>
          <p:nvPr/>
        </p:nvSpPr>
        <p:spPr bwMode="auto">
          <a:xfrm>
            <a:off x="3429000" y="1905000"/>
            <a:ext cx="1752600" cy="2058988"/>
          </a:xfrm>
          <a:prstGeom prst="ellipse">
            <a:avLst/>
          </a:prstGeom>
          <a:noFill/>
          <a:ln w="28575">
            <a:solidFill>
              <a:schemeClr val="hlink"/>
            </a:solidFill>
            <a:round/>
            <a:headEnd/>
            <a:tailEnd/>
          </a:ln>
        </p:spPr>
        <p:txBody>
          <a:bodyPr wrap="none" anchor="ctr"/>
          <a:lstStyle/>
          <a:p>
            <a:endParaRPr lang="en-US"/>
          </a:p>
        </p:txBody>
      </p:sp>
      <p:sp>
        <p:nvSpPr>
          <p:cNvPr id="1561819" name="AutoShape 219"/>
          <p:cNvSpPr>
            <a:spLocks noChangeArrowheads="1"/>
          </p:cNvSpPr>
          <p:nvPr/>
        </p:nvSpPr>
        <p:spPr bwMode="auto">
          <a:xfrm>
            <a:off x="2971800" y="5395913"/>
            <a:ext cx="5207000" cy="776287"/>
          </a:xfrm>
          <a:prstGeom prst="wedgeRectCallout">
            <a:avLst>
              <a:gd name="adj1" fmla="val -23051"/>
              <a:gd name="adj2" fmla="val -232616"/>
            </a:avLst>
          </a:prstGeom>
          <a:solidFill>
            <a:srgbClr val="FFCCCC"/>
          </a:solidFill>
          <a:ln w="28575">
            <a:solidFill>
              <a:schemeClr val="tx1"/>
            </a:solidFill>
            <a:miter lim="800000"/>
            <a:headEnd/>
            <a:tailEnd/>
          </a:ln>
          <a:effectLst>
            <a:outerShdw dist="107763" dir="2700000" algn="ctr" rotWithShape="0">
              <a:srgbClr val="808080">
                <a:alpha val="50000"/>
              </a:srgbClr>
            </a:outerShdw>
          </a:effectLst>
        </p:spPr>
        <p:txBody>
          <a:bodyPr/>
          <a:lstStyle/>
          <a:p>
            <a:pPr>
              <a:defRPr/>
            </a:pPr>
            <a:r>
              <a:rPr lang="en-US" dirty="0">
                <a:latin typeface="Arial" charset="0"/>
              </a:rPr>
              <a:t>50% cancer </a:t>
            </a:r>
            <a:r>
              <a:rPr lang="en-US" dirty="0">
                <a:latin typeface="Arial" charset="0"/>
                <a:sym typeface="Symbol" pitchFamily="18" charset="2"/>
              </a:rPr>
              <a:t></a:t>
            </a:r>
            <a:r>
              <a:rPr lang="en-US" dirty="0">
                <a:latin typeface="Arial" charset="0"/>
              </a:rPr>
              <a:t> quasi-identifier group is “diverse”</a:t>
            </a:r>
          </a:p>
          <a:p>
            <a:pPr>
              <a:defRPr/>
            </a:pPr>
            <a:r>
              <a:rPr lang="en-US" b="1" dirty="0">
                <a:latin typeface="Arial" charset="0"/>
              </a:rPr>
              <a:t>This leaks a ton of new information</a:t>
            </a:r>
            <a:endParaRPr lang="en-US" dirty="0">
              <a:latin typeface="Arial" charset="0"/>
            </a:endParaRPr>
          </a:p>
        </p:txBody>
      </p:sp>
      <p:sp>
        <p:nvSpPr>
          <p:cNvPr id="1561817" name="AutoShape 217"/>
          <p:cNvSpPr>
            <a:spLocks noChangeArrowheads="1"/>
          </p:cNvSpPr>
          <p:nvPr/>
        </p:nvSpPr>
        <p:spPr bwMode="auto">
          <a:xfrm>
            <a:off x="2959100" y="4343400"/>
            <a:ext cx="5934075" cy="776288"/>
          </a:xfrm>
          <a:prstGeom prst="wedgeRectCallout">
            <a:avLst>
              <a:gd name="adj1" fmla="val 20167"/>
              <a:gd name="adj2" fmla="val -92741"/>
            </a:avLst>
          </a:prstGeom>
          <a:solidFill>
            <a:srgbClr val="FFCCCC"/>
          </a:solidFill>
          <a:ln w="28575">
            <a:solidFill>
              <a:schemeClr val="tx1"/>
            </a:solidFill>
            <a:miter lim="800000"/>
            <a:headEnd/>
            <a:tailEnd/>
          </a:ln>
          <a:effectLst>
            <a:outerShdw dist="107763" dir="2700000" algn="ctr" rotWithShape="0">
              <a:srgbClr val="808080">
                <a:alpha val="50000"/>
              </a:srgbClr>
            </a:outerShdw>
          </a:effectLst>
        </p:spPr>
        <p:txBody>
          <a:bodyPr/>
          <a:lstStyle/>
          <a:p>
            <a:pPr>
              <a:defRPr/>
            </a:pPr>
            <a:r>
              <a:rPr lang="en-US" dirty="0">
                <a:latin typeface="Arial" charset="0"/>
              </a:rPr>
              <a:t>99% cancer </a:t>
            </a:r>
            <a:r>
              <a:rPr lang="en-US" dirty="0">
                <a:latin typeface="Arial" charset="0"/>
                <a:sym typeface="Symbol" pitchFamily="18" charset="2"/>
              </a:rPr>
              <a:t></a:t>
            </a:r>
            <a:r>
              <a:rPr lang="en-US" dirty="0">
                <a:latin typeface="Arial" charset="0"/>
              </a:rPr>
              <a:t> quasi-identifier group is </a:t>
            </a:r>
            <a:r>
              <a:rPr lang="en-US" u="sng" dirty="0">
                <a:latin typeface="Arial" charset="0"/>
              </a:rPr>
              <a:t>not</a:t>
            </a:r>
            <a:r>
              <a:rPr lang="en-US" dirty="0">
                <a:latin typeface="Arial" charset="0"/>
              </a:rPr>
              <a:t> “</a:t>
            </a:r>
            <a:r>
              <a:rPr lang="en-US" dirty="0" smtClean="0">
                <a:latin typeface="Arial" charset="0"/>
              </a:rPr>
              <a:t>diverse”, yet </a:t>
            </a:r>
            <a:r>
              <a:rPr lang="en-US" dirty="0">
                <a:latin typeface="Arial" charset="0"/>
              </a:rPr>
              <a:t>anonymized database does not leak much </a:t>
            </a:r>
            <a:r>
              <a:rPr lang="en-US" dirty="0" smtClean="0">
                <a:latin typeface="Arial" charset="0"/>
              </a:rPr>
              <a:t>new info.</a:t>
            </a:r>
            <a:endParaRPr lang="en-US" dirty="0">
              <a:latin typeface="Arial" charset="0"/>
            </a:endParaRPr>
          </a:p>
        </p:txBody>
      </p:sp>
      <p:sp>
        <p:nvSpPr>
          <p:cNvPr id="39046" name="Rectangle 2"/>
          <p:cNvSpPr>
            <a:spLocks noGrp="1" noChangeArrowheads="1"/>
          </p:cNvSpPr>
          <p:nvPr>
            <p:ph type="title"/>
          </p:nvPr>
        </p:nvSpPr>
        <p:spPr/>
        <p:txBody>
          <a:bodyPr/>
          <a:lstStyle/>
          <a:p>
            <a:r>
              <a:rPr lang="en-US" altLang="zh-CN" sz="3600" smtClean="0"/>
              <a:t>l-diversity can be overkill or underkill.</a:t>
            </a:r>
          </a:p>
        </p:txBody>
      </p:sp>
      <p:sp>
        <p:nvSpPr>
          <p:cNvPr id="15" name="TextBox 14"/>
          <p:cNvSpPr txBox="1">
            <a:spLocks noChangeArrowheads="1"/>
          </p:cNvSpPr>
          <p:nvPr/>
        </p:nvSpPr>
        <p:spPr bwMode="auto">
          <a:xfrm>
            <a:off x="827088" y="6381750"/>
            <a:ext cx="6840537" cy="368300"/>
          </a:xfrm>
          <a:prstGeom prst="rect">
            <a:avLst/>
          </a:prstGeom>
          <a:solidFill>
            <a:srgbClr val="FFFF00"/>
          </a:solidFill>
          <a:ln w="28575">
            <a:solidFill>
              <a:srgbClr val="FF0000"/>
            </a:solidFill>
            <a:miter lim="800000"/>
            <a:headEnd/>
            <a:tailEnd/>
          </a:ln>
        </p:spPr>
        <p:txBody>
          <a:bodyPr>
            <a:spAutoFit/>
          </a:bodyPr>
          <a:lstStyle/>
          <a:p>
            <a:r>
              <a:rPr lang="en-US" b="1"/>
              <a:t>Diversity does not </a:t>
            </a:r>
            <a:r>
              <a:rPr lang="en-US" b="1" i="1"/>
              <a:t>inherently</a:t>
            </a:r>
            <a:r>
              <a:rPr lang="en-US" b="1"/>
              <a:t> benefit privacy.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6177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618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618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618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6172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6176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618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618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dissolve">
                                      <p:cBhvr>
                                        <p:cTn id="3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1769" grpId="0"/>
      <p:bldP spid="1561814" grpId="0"/>
      <p:bldP spid="1561816" grpId="0" animBg="1"/>
      <p:bldP spid="1561818" grpId="0" animBg="1"/>
      <p:bldP spid="1561819" grpId="0" animBg="1"/>
      <p:bldP spid="1561817" grpId="0" animBg="1"/>
      <p:bldP spid="15" grpId="0" animBg="1"/>
    </p:bld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0" y="274638"/>
            <a:ext cx="9144000" cy="1143000"/>
          </a:xfrm>
        </p:spPr>
        <p:txBody>
          <a:bodyPr/>
          <a:lstStyle/>
          <a:p>
            <a:pPr eaLnBrk="1" hangingPunct="1"/>
            <a:r>
              <a:rPr lang="en-US" sz="2800" smtClean="0"/>
              <a:t> (</a:t>
            </a:r>
            <a:r>
              <a:rPr lang="en-US" sz="2800" i="1" smtClean="0"/>
              <a:t>c</a:t>
            </a:r>
            <a:r>
              <a:rPr lang="en-US" sz="2800" smtClean="0"/>
              <a:t>,</a:t>
            </a:r>
            <a:r>
              <a:rPr lang="en-US" sz="2800" i="1" smtClean="0"/>
              <a:t>l</a:t>
            </a:r>
            <a:r>
              <a:rPr lang="en-US" sz="2800" smtClean="0"/>
              <a:t>)-diversity does not consider personal preferences with respect to anonymization…</a:t>
            </a:r>
            <a:endParaRPr lang="en-US" altLang="zh-CN" sz="2800" smtClean="0"/>
          </a:p>
        </p:txBody>
      </p:sp>
      <p:sp>
        <p:nvSpPr>
          <p:cNvPr id="39939" name="Rectangle 3"/>
          <p:cNvSpPr>
            <a:spLocks noGrp="1" noChangeArrowheads="1"/>
          </p:cNvSpPr>
          <p:nvPr>
            <p:ph type="body" sz="half" idx="1"/>
          </p:nvPr>
        </p:nvSpPr>
        <p:spPr>
          <a:xfrm>
            <a:off x="468313" y="1628775"/>
            <a:ext cx="8362950" cy="4997450"/>
          </a:xfrm>
        </p:spPr>
        <p:txBody>
          <a:bodyPr/>
          <a:lstStyle/>
          <a:p>
            <a:pPr eaLnBrk="1" hangingPunct="1">
              <a:buFont typeface="Wingdings" pitchFamily="2" charset="2"/>
              <a:buNone/>
            </a:pPr>
            <a:r>
              <a:rPr lang="en-US" altLang="zh-CN" sz="2000" smtClean="0"/>
              <a:t>Andy does not want anyone to know that he had a stomach problem.</a:t>
            </a:r>
          </a:p>
          <a:p>
            <a:pPr eaLnBrk="1" hangingPunct="1">
              <a:buFont typeface="Wingdings" pitchFamily="2" charset="2"/>
              <a:buNone/>
            </a:pPr>
            <a:r>
              <a:rPr lang="en-US" altLang="zh-CN" sz="2000" smtClean="0"/>
              <a:t>Sarah does not mind at all if others find out that she had flu.</a:t>
            </a:r>
          </a:p>
          <a:p>
            <a:pPr eaLnBrk="1" hangingPunct="1"/>
            <a:endParaRPr lang="en-US" altLang="zh-CN" sz="2000" smtClean="0"/>
          </a:p>
          <a:p>
            <a:pPr eaLnBrk="1" hangingPunct="1">
              <a:buFont typeface="Wingdings" pitchFamily="2" charset="2"/>
              <a:buNone/>
            </a:pPr>
            <a:r>
              <a:rPr lang="en-US" altLang="zh-CN" sz="1600" smtClean="0"/>
              <a:t>	</a:t>
            </a:r>
          </a:p>
          <a:p>
            <a:pPr eaLnBrk="1" hangingPunct="1"/>
            <a:endParaRPr lang="en-US" altLang="zh-CN" sz="1600" smtClean="0"/>
          </a:p>
          <a:p>
            <a:pPr eaLnBrk="1" hangingPunct="1"/>
            <a:endParaRPr lang="en-US" altLang="zh-CN" sz="1600" smtClean="0"/>
          </a:p>
          <a:p>
            <a:pPr eaLnBrk="1" hangingPunct="1"/>
            <a:endParaRPr lang="en-US" altLang="zh-CN" sz="1600" smtClean="0"/>
          </a:p>
        </p:txBody>
      </p:sp>
      <p:graphicFrame>
        <p:nvGraphicFramePr>
          <p:cNvPr id="222346" name="Group 138"/>
          <p:cNvGraphicFramePr>
            <a:graphicFrameLocks noGrp="1"/>
          </p:cNvGraphicFramePr>
          <p:nvPr>
            <p:ph sz="quarter" idx="2"/>
          </p:nvPr>
        </p:nvGraphicFramePr>
        <p:xfrm>
          <a:off x="5795963" y="3284538"/>
          <a:ext cx="2736850" cy="2926080"/>
        </p:xfrm>
        <a:graphic>
          <a:graphicData uri="http://schemas.openxmlformats.org/drawingml/2006/table">
            <a:tbl>
              <a:tblPr/>
              <a:tblGrid>
                <a:gridCol w="792162"/>
                <a:gridCol w="503238"/>
                <a:gridCol w="504825"/>
                <a:gridCol w="936625"/>
              </a:tblGrid>
              <a:tr h="198438">
                <a:tc>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600" b="1" i="0" u="none" strike="noStrike" cap="none" normalizeH="0" baseline="0" smtClean="0">
                          <a:ln>
                            <a:noFill/>
                          </a:ln>
                          <a:solidFill>
                            <a:srgbClr val="3333FF"/>
                          </a:solidFill>
                          <a:effectLst/>
                          <a:latin typeface="Times New Roman" pitchFamily="18" charset="0"/>
                          <a:ea typeface="宋体" pitchFamily="2" charset="-122"/>
                          <a:cs typeface="Times New Roman" pitchFamily="18" charset="0"/>
                        </a:rPr>
                        <a:t>Name</a:t>
                      </a:r>
                      <a:endParaRPr kumimoji="0" lang="en-US" altLang="zh-CN" sz="1600" b="1" i="0" u="none" strike="noStrike" cap="none" normalizeH="0" baseline="0" smtClean="0">
                        <a:ln>
                          <a:noFill/>
                        </a:ln>
                        <a:solidFill>
                          <a:srgbClr val="3333FF"/>
                        </a:solidFill>
                        <a:effectLst/>
                        <a:latin typeface="Arial" charset="0"/>
                        <a:ea typeface="宋体" pitchFamily="2" charset="-122"/>
                      </a:endParaRPr>
                    </a:p>
                  </a:txBody>
                  <a:tcPr marL="0" marR="0" marT="0" marB="0"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600" b="1" i="0" u="none" strike="noStrike" cap="none" normalizeH="0" baseline="0" smtClean="0">
                          <a:ln>
                            <a:noFill/>
                          </a:ln>
                          <a:solidFill>
                            <a:srgbClr val="3333FF"/>
                          </a:solidFill>
                          <a:effectLst/>
                          <a:latin typeface="Times New Roman" pitchFamily="18" charset="0"/>
                          <a:ea typeface="宋体" pitchFamily="2" charset="-122"/>
                          <a:cs typeface="Times New Roman" pitchFamily="18" charset="0"/>
                        </a:rPr>
                        <a:t>Age</a:t>
                      </a:r>
                      <a:endParaRPr kumimoji="0" lang="en-US" altLang="zh-CN" sz="1600" b="1" i="0" u="none" strike="noStrike" cap="none" normalizeH="0" baseline="0" smtClean="0">
                        <a:ln>
                          <a:noFill/>
                        </a:ln>
                        <a:solidFill>
                          <a:srgbClr val="3333FF"/>
                        </a:solidFill>
                        <a:effectLst/>
                        <a:latin typeface="Arial" charset="0"/>
                        <a:ea typeface="宋体" pitchFamily="2" charset="-122"/>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600" b="1" i="0" u="none" strike="noStrike" cap="none" normalizeH="0" baseline="0" smtClean="0">
                          <a:ln>
                            <a:noFill/>
                          </a:ln>
                          <a:solidFill>
                            <a:srgbClr val="3333FF"/>
                          </a:solidFill>
                          <a:effectLst/>
                          <a:latin typeface="Times New Roman" pitchFamily="18" charset="0"/>
                          <a:ea typeface="宋体" pitchFamily="2" charset="-122"/>
                          <a:cs typeface="Times New Roman" pitchFamily="18" charset="0"/>
                        </a:rPr>
                        <a:t>Sex</a:t>
                      </a:r>
                      <a:endParaRPr kumimoji="0" lang="en-US" altLang="zh-CN" sz="1600" b="1" i="0" u="none" strike="noStrike" cap="none" normalizeH="0" baseline="0" smtClean="0">
                        <a:ln>
                          <a:noFill/>
                        </a:ln>
                        <a:solidFill>
                          <a:srgbClr val="3333FF"/>
                        </a:solidFill>
                        <a:effectLst/>
                        <a:latin typeface="Arial" charset="0"/>
                        <a:ea typeface="宋体" pitchFamily="2" charset="-122"/>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600" b="1" i="0" u="none" strike="noStrike" cap="none" normalizeH="0" baseline="0" smtClean="0">
                          <a:ln>
                            <a:noFill/>
                          </a:ln>
                          <a:solidFill>
                            <a:srgbClr val="3333FF"/>
                          </a:solidFill>
                          <a:effectLst/>
                          <a:latin typeface="Times New Roman" pitchFamily="18" charset="0"/>
                          <a:ea typeface="宋体" pitchFamily="2" charset="-122"/>
                          <a:cs typeface="Times New Roman" pitchFamily="18" charset="0"/>
                        </a:rPr>
                        <a:t>Zipcode</a:t>
                      </a:r>
                      <a:endParaRPr kumimoji="0" lang="en-US" altLang="zh-CN" sz="1600" b="1" i="0" u="none" strike="noStrike" cap="none" normalizeH="0" baseline="0" smtClean="0">
                        <a:ln>
                          <a:noFill/>
                        </a:ln>
                        <a:solidFill>
                          <a:srgbClr val="3333FF"/>
                        </a:solidFill>
                        <a:effectLst/>
                        <a:latin typeface="Arial" charset="0"/>
                        <a:ea typeface="宋体" pitchFamily="2" charset="-122"/>
                      </a:endParaRPr>
                    </a:p>
                  </a:txBody>
                  <a:tcPr marL="0" marR="0" marT="0" marB="0"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8438">
                <a:tc>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6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Andy</a:t>
                      </a:r>
                      <a:endParaRPr kumimoji="0" lang="en-US" altLang="zh-CN" sz="1600" b="0" i="0" u="none" strike="noStrike" cap="none" normalizeH="0" baseline="0" smtClean="0">
                        <a:ln>
                          <a:noFill/>
                        </a:ln>
                        <a:solidFill>
                          <a:schemeClr val="tx1"/>
                        </a:solidFill>
                        <a:effectLst/>
                        <a:latin typeface="Arial" charset="0"/>
                        <a:ea typeface="宋体" pitchFamily="2" charset="-122"/>
                      </a:endParaRPr>
                    </a:p>
                  </a:txBody>
                  <a:tcPr marL="0" marR="0" marT="0" marB="0"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6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4</a:t>
                      </a:r>
                      <a:endParaRPr kumimoji="0" lang="en-US" altLang="zh-CN" sz="1600" b="0" i="0" u="none" strike="noStrike" cap="none" normalizeH="0" baseline="0" smtClean="0">
                        <a:ln>
                          <a:noFill/>
                        </a:ln>
                        <a:solidFill>
                          <a:schemeClr val="tx1"/>
                        </a:solidFill>
                        <a:effectLst/>
                        <a:latin typeface="Arial" charset="0"/>
                        <a:ea typeface="宋体" pitchFamily="2" charset="-122"/>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6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M</a:t>
                      </a:r>
                      <a:endParaRPr kumimoji="0" lang="en-US" altLang="zh-CN" sz="1600" b="0" i="0" u="none" strike="noStrike" cap="none" normalizeH="0" baseline="0" smtClean="0">
                        <a:ln>
                          <a:noFill/>
                        </a:ln>
                        <a:solidFill>
                          <a:schemeClr val="tx1"/>
                        </a:solidFill>
                        <a:effectLst/>
                        <a:latin typeface="Arial" charset="0"/>
                        <a:ea typeface="宋体" pitchFamily="2" charset="-122"/>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6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12000</a:t>
                      </a:r>
                      <a:endParaRPr kumimoji="0" lang="en-US" altLang="zh-CN" sz="1600" b="0" i="0" u="none" strike="noStrike" cap="none" normalizeH="0" baseline="0" smtClean="0">
                        <a:ln>
                          <a:noFill/>
                        </a:ln>
                        <a:solidFill>
                          <a:schemeClr val="tx1"/>
                        </a:solidFill>
                        <a:effectLst/>
                        <a:latin typeface="Arial" charset="0"/>
                        <a:ea typeface="宋体" pitchFamily="2" charset="-122"/>
                      </a:endParaRPr>
                    </a:p>
                  </a:txBody>
                  <a:tcPr marL="0" marR="0" marT="0" marB="0"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0025">
                <a:tc>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6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Bill</a:t>
                      </a:r>
                      <a:endParaRPr kumimoji="0" lang="en-US" altLang="zh-CN" sz="1600" b="0" i="0" u="none" strike="noStrike" cap="none" normalizeH="0" baseline="0" smtClean="0">
                        <a:ln>
                          <a:noFill/>
                        </a:ln>
                        <a:solidFill>
                          <a:schemeClr val="tx1"/>
                        </a:solidFill>
                        <a:effectLst/>
                        <a:latin typeface="Arial" charset="0"/>
                        <a:ea typeface="宋体" pitchFamily="2" charset="-122"/>
                      </a:endParaRPr>
                    </a:p>
                  </a:txBody>
                  <a:tcPr marL="0" marR="0" marT="0" marB="0"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6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5</a:t>
                      </a:r>
                      <a:endParaRPr kumimoji="0" lang="en-US" altLang="zh-CN" sz="1600" b="0" i="0" u="none" strike="noStrike" cap="none" normalizeH="0" baseline="0" smtClean="0">
                        <a:ln>
                          <a:noFill/>
                        </a:ln>
                        <a:solidFill>
                          <a:schemeClr val="tx1"/>
                        </a:solidFill>
                        <a:effectLst/>
                        <a:latin typeface="Arial" charset="0"/>
                        <a:ea typeface="宋体" pitchFamily="2" charset="-122"/>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6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M</a:t>
                      </a:r>
                      <a:endParaRPr kumimoji="0" lang="en-US" altLang="zh-CN" sz="1600" b="0" i="0" u="none" strike="noStrike" cap="none" normalizeH="0" baseline="0" smtClean="0">
                        <a:ln>
                          <a:noFill/>
                        </a:ln>
                        <a:solidFill>
                          <a:schemeClr val="tx1"/>
                        </a:solidFill>
                        <a:effectLst/>
                        <a:latin typeface="Arial" charset="0"/>
                        <a:ea typeface="宋体" pitchFamily="2" charset="-122"/>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6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14000</a:t>
                      </a:r>
                      <a:endParaRPr kumimoji="0" lang="en-US" altLang="zh-CN" sz="1600" b="0" i="0" u="none" strike="noStrike" cap="none" normalizeH="0" baseline="0" smtClean="0">
                        <a:ln>
                          <a:noFill/>
                        </a:ln>
                        <a:solidFill>
                          <a:schemeClr val="tx1"/>
                        </a:solidFill>
                        <a:effectLst/>
                        <a:latin typeface="Arial" charset="0"/>
                        <a:ea typeface="宋体" pitchFamily="2" charset="-122"/>
                      </a:endParaRPr>
                    </a:p>
                  </a:txBody>
                  <a:tcPr marL="0" marR="0" marT="0" marB="0"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8438">
                <a:tc>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6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Ken</a:t>
                      </a:r>
                      <a:endParaRPr kumimoji="0" lang="en-US" altLang="zh-CN" sz="1600" b="0" i="0" u="none" strike="noStrike" cap="none" normalizeH="0" baseline="0" smtClean="0">
                        <a:ln>
                          <a:noFill/>
                        </a:ln>
                        <a:solidFill>
                          <a:schemeClr val="tx1"/>
                        </a:solidFill>
                        <a:effectLst/>
                        <a:latin typeface="Arial" charset="0"/>
                        <a:ea typeface="宋体" pitchFamily="2" charset="-122"/>
                      </a:endParaRPr>
                    </a:p>
                  </a:txBody>
                  <a:tcPr marL="0" marR="0" marT="0" marB="0"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6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6</a:t>
                      </a:r>
                      <a:endParaRPr kumimoji="0" lang="en-US" altLang="zh-CN" sz="1600" b="0" i="0" u="none" strike="noStrike" cap="none" normalizeH="0" baseline="0" smtClean="0">
                        <a:ln>
                          <a:noFill/>
                        </a:ln>
                        <a:solidFill>
                          <a:schemeClr val="tx1"/>
                        </a:solidFill>
                        <a:effectLst/>
                        <a:latin typeface="Arial" charset="0"/>
                        <a:ea typeface="宋体" pitchFamily="2" charset="-122"/>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6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M</a:t>
                      </a:r>
                      <a:endParaRPr kumimoji="0" lang="en-US" altLang="zh-CN" sz="1600" b="0" i="0" u="none" strike="noStrike" cap="none" normalizeH="0" baseline="0" smtClean="0">
                        <a:ln>
                          <a:noFill/>
                        </a:ln>
                        <a:solidFill>
                          <a:schemeClr val="tx1"/>
                        </a:solidFill>
                        <a:effectLst/>
                        <a:latin typeface="Arial" charset="0"/>
                        <a:ea typeface="宋体" pitchFamily="2" charset="-122"/>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6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18000</a:t>
                      </a:r>
                      <a:endParaRPr kumimoji="0" lang="en-US" altLang="zh-CN" sz="1600" b="0" i="0" u="none" strike="noStrike" cap="none" normalizeH="0" baseline="0" smtClean="0">
                        <a:ln>
                          <a:noFill/>
                        </a:ln>
                        <a:solidFill>
                          <a:schemeClr val="tx1"/>
                        </a:solidFill>
                        <a:effectLst/>
                        <a:latin typeface="Arial" charset="0"/>
                        <a:ea typeface="宋体" pitchFamily="2" charset="-122"/>
                      </a:endParaRPr>
                    </a:p>
                  </a:txBody>
                  <a:tcPr marL="0" marR="0" marT="0" marB="0"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8438">
                <a:tc>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6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Nash</a:t>
                      </a:r>
                      <a:endParaRPr kumimoji="0" lang="en-US" altLang="zh-CN" sz="1600" b="0" i="0" u="none" strike="noStrike" cap="none" normalizeH="0" baseline="0" smtClean="0">
                        <a:ln>
                          <a:noFill/>
                        </a:ln>
                        <a:solidFill>
                          <a:schemeClr val="tx1"/>
                        </a:solidFill>
                        <a:effectLst/>
                        <a:latin typeface="Arial" charset="0"/>
                        <a:ea typeface="宋体" pitchFamily="2" charset="-122"/>
                      </a:endParaRPr>
                    </a:p>
                  </a:txBody>
                  <a:tcPr marL="0" marR="0" marT="0" marB="0"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6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9</a:t>
                      </a:r>
                      <a:endParaRPr kumimoji="0" lang="en-US" altLang="zh-CN" sz="1600" b="0" i="0" u="none" strike="noStrike" cap="none" normalizeH="0" baseline="0" smtClean="0">
                        <a:ln>
                          <a:noFill/>
                        </a:ln>
                        <a:solidFill>
                          <a:schemeClr val="tx1"/>
                        </a:solidFill>
                        <a:effectLst/>
                        <a:latin typeface="Arial" charset="0"/>
                        <a:ea typeface="宋体" pitchFamily="2" charset="-122"/>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6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M</a:t>
                      </a:r>
                      <a:endParaRPr kumimoji="0" lang="en-US" altLang="zh-CN" sz="1600" b="0" i="0" u="none" strike="noStrike" cap="none" normalizeH="0" baseline="0" smtClean="0">
                        <a:ln>
                          <a:noFill/>
                        </a:ln>
                        <a:solidFill>
                          <a:schemeClr val="tx1"/>
                        </a:solidFill>
                        <a:effectLst/>
                        <a:latin typeface="Arial" charset="0"/>
                        <a:ea typeface="宋体" pitchFamily="2" charset="-122"/>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6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19000</a:t>
                      </a:r>
                      <a:endParaRPr kumimoji="0" lang="en-US" altLang="zh-CN" sz="1600" b="0" i="0" u="none" strike="noStrike" cap="none" normalizeH="0" baseline="0" smtClean="0">
                        <a:ln>
                          <a:noFill/>
                        </a:ln>
                        <a:solidFill>
                          <a:schemeClr val="tx1"/>
                        </a:solidFill>
                        <a:effectLst/>
                        <a:latin typeface="Arial" charset="0"/>
                        <a:ea typeface="宋体" pitchFamily="2" charset="-122"/>
                      </a:endParaRPr>
                    </a:p>
                  </a:txBody>
                  <a:tcPr marL="0" marR="0" marT="0" marB="0"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8438">
                <a:tc>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600" b="0" i="1" u="none" strike="noStrike" cap="none" normalizeH="0" baseline="0" smtClean="0">
                          <a:ln>
                            <a:noFill/>
                          </a:ln>
                          <a:solidFill>
                            <a:schemeClr val="tx1"/>
                          </a:solidFill>
                          <a:effectLst/>
                          <a:latin typeface="Times New Roman" pitchFamily="18" charset="0"/>
                          <a:ea typeface="宋体" pitchFamily="2" charset="-122"/>
                        </a:rPr>
                        <a:t>Mike</a:t>
                      </a:r>
                    </a:p>
                  </a:txBody>
                  <a:tcPr marL="0" marR="0" marT="0" marB="0"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600" b="0" i="1" u="none" strike="noStrike" cap="none" normalizeH="0" baseline="0" smtClean="0">
                          <a:ln>
                            <a:noFill/>
                          </a:ln>
                          <a:solidFill>
                            <a:schemeClr val="tx1"/>
                          </a:solidFill>
                          <a:effectLst/>
                          <a:latin typeface="Times New Roman" pitchFamily="18" charset="0"/>
                          <a:ea typeface="宋体" pitchFamily="2" charset="-122"/>
                        </a:rPr>
                        <a:t>7</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600" b="0" i="1" u="none" strike="noStrike" cap="none" normalizeH="0" baseline="0" smtClean="0">
                          <a:ln>
                            <a:noFill/>
                          </a:ln>
                          <a:solidFill>
                            <a:schemeClr val="tx1"/>
                          </a:solidFill>
                          <a:effectLst/>
                          <a:latin typeface="Times New Roman" pitchFamily="18" charset="0"/>
                          <a:ea typeface="宋体" pitchFamily="2" charset="-122"/>
                        </a:rPr>
                        <a:t>M</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600" b="0" i="1" u="none" strike="noStrike" cap="none" normalizeH="0" baseline="0" smtClean="0">
                          <a:ln>
                            <a:noFill/>
                          </a:ln>
                          <a:solidFill>
                            <a:schemeClr val="tx1"/>
                          </a:solidFill>
                          <a:effectLst/>
                          <a:latin typeface="Times New Roman" pitchFamily="18" charset="0"/>
                          <a:ea typeface="宋体" pitchFamily="2" charset="-122"/>
                        </a:rPr>
                        <a:t>17000</a:t>
                      </a:r>
                    </a:p>
                  </a:txBody>
                  <a:tcPr marL="0" marR="0" marT="0" marB="0"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8438">
                <a:tc>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6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Alice</a:t>
                      </a:r>
                      <a:endParaRPr kumimoji="0" lang="en-US" altLang="zh-CN" sz="1600" b="0" i="0" u="none" strike="noStrike" cap="none" normalizeH="0" baseline="0" smtClean="0">
                        <a:ln>
                          <a:noFill/>
                        </a:ln>
                        <a:solidFill>
                          <a:schemeClr val="tx1"/>
                        </a:solidFill>
                        <a:effectLst/>
                        <a:latin typeface="Arial" charset="0"/>
                        <a:ea typeface="宋体" pitchFamily="2" charset="-122"/>
                      </a:endParaRPr>
                    </a:p>
                  </a:txBody>
                  <a:tcPr marL="0" marR="0" marT="0" marB="0"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6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12</a:t>
                      </a:r>
                      <a:endParaRPr kumimoji="0" lang="en-US" altLang="zh-CN" sz="1600" b="0" i="0" u="none" strike="noStrike" cap="none" normalizeH="0" baseline="0" smtClean="0">
                        <a:ln>
                          <a:noFill/>
                        </a:ln>
                        <a:solidFill>
                          <a:schemeClr val="tx1"/>
                        </a:solidFill>
                        <a:effectLst/>
                        <a:latin typeface="Arial" charset="0"/>
                        <a:ea typeface="宋体" pitchFamily="2" charset="-122"/>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6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F</a:t>
                      </a:r>
                      <a:endParaRPr kumimoji="0" lang="en-US" altLang="zh-CN" sz="1600" b="0" i="0" u="none" strike="noStrike" cap="none" normalizeH="0" baseline="0" smtClean="0">
                        <a:ln>
                          <a:noFill/>
                        </a:ln>
                        <a:solidFill>
                          <a:schemeClr val="tx1"/>
                        </a:solidFill>
                        <a:effectLst/>
                        <a:latin typeface="Arial" charset="0"/>
                        <a:ea typeface="宋体" pitchFamily="2" charset="-122"/>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6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22000</a:t>
                      </a:r>
                      <a:endParaRPr kumimoji="0" lang="en-US" altLang="zh-CN" sz="1600" b="0" i="0" u="none" strike="noStrike" cap="none" normalizeH="0" baseline="0" smtClean="0">
                        <a:ln>
                          <a:noFill/>
                        </a:ln>
                        <a:solidFill>
                          <a:schemeClr val="tx1"/>
                        </a:solidFill>
                        <a:effectLst/>
                        <a:latin typeface="Arial" charset="0"/>
                        <a:ea typeface="宋体" pitchFamily="2" charset="-122"/>
                      </a:endParaRPr>
                    </a:p>
                  </a:txBody>
                  <a:tcPr marL="0" marR="0" marT="0" marB="0"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8438">
                <a:tc>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6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Betty</a:t>
                      </a:r>
                      <a:endParaRPr kumimoji="0" lang="en-US" altLang="zh-CN" sz="1600" b="0" i="0" u="none" strike="noStrike" cap="none" normalizeH="0" baseline="0" smtClean="0">
                        <a:ln>
                          <a:noFill/>
                        </a:ln>
                        <a:solidFill>
                          <a:schemeClr val="tx1"/>
                        </a:solidFill>
                        <a:effectLst/>
                        <a:latin typeface="Arial" charset="0"/>
                        <a:ea typeface="宋体" pitchFamily="2" charset="-122"/>
                      </a:endParaRPr>
                    </a:p>
                  </a:txBody>
                  <a:tcPr marL="0" marR="0" marT="0" marB="0"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6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19</a:t>
                      </a:r>
                      <a:endParaRPr kumimoji="0" lang="en-US" altLang="zh-CN" sz="1600" b="0" i="0" u="none" strike="noStrike" cap="none" normalizeH="0" baseline="0" smtClean="0">
                        <a:ln>
                          <a:noFill/>
                        </a:ln>
                        <a:solidFill>
                          <a:schemeClr val="tx1"/>
                        </a:solidFill>
                        <a:effectLst/>
                        <a:latin typeface="Arial" charset="0"/>
                        <a:ea typeface="宋体" pitchFamily="2" charset="-122"/>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6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F</a:t>
                      </a:r>
                      <a:endParaRPr kumimoji="0" lang="en-US" altLang="zh-CN" sz="1600" b="0" i="0" u="none" strike="noStrike" cap="none" normalizeH="0" baseline="0" smtClean="0">
                        <a:ln>
                          <a:noFill/>
                        </a:ln>
                        <a:solidFill>
                          <a:schemeClr val="tx1"/>
                        </a:solidFill>
                        <a:effectLst/>
                        <a:latin typeface="Arial" charset="0"/>
                        <a:ea typeface="宋体" pitchFamily="2" charset="-122"/>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6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24000</a:t>
                      </a:r>
                      <a:endParaRPr kumimoji="0" lang="en-US" altLang="zh-CN" sz="1600" b="0" i="0" u="none" strike="noStrike" cap="none" normalizeH="0" baseline="0" smtClean="0">
                        <a:ln>
                          <a:noFill/>
                        </a:ln>
                        <a:solidFill>
                          <a:schemeClr val="tx1"/>
                        </a:solidFill>
                        <a:effectLst/>
                        <a:latin typeface="Arial" charset="0"/>
                        <a:ea typeface="宋体" pitchFamily="2" charset="-122"/>
                      </a:endParaRPr>
                    </a:p>
                  </a:txBody>
                  <a:tcPr marL="0" marR="0" marT="0" marB="0"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8438">
                <a:tc>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6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Linda</a:t>
                      </a:r>
                      <a:endParaRPr kumimoji="0" lang="en-US" altLang="zh-CN" sz="1600" b="0" i="0" u="none" strike="noStrike" cap="none" normalizeH="0" baseline="0" smtClean="0">
                        <a:ln>
                          <a:noFill/>
                        </a:ln>
                        <a:solidFill>
                          <a:schemeClr val="tx1"/>
                        </a:solidFill>
                        <a:effectLst/>
                        <a:latin typeface="Arial" charset="0"/>
                        <a:ea typeface="宋体" pitchFamily="2" charset="-122"/>
                      </a:endParaRPr>
                    </a:p>
                  </a:txBody>
                  <a:tcPr marL="0" marR="0" marT="0" marB="0"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6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21</a:t>
                      </a:r>
                      <a:endParaRPr kumimoji="0" lang="en-US" altLang="zh-CN" sz="1600" b="0" i="0" u="none" strike="noStrike" cap="none" normalizeH="0" baseline="0" smtClean="0">
                        <a:ln>
                          <a:noFill/>
                        </a:ln>
                        <a:solidFill>
                          <a:schemeClr val="tx1"/>
                        </a:solidFill>
                        <a:effectLst/>
                        <a:latin typeface="Arial" charset="0"/>
                        <a:ea typeface="宋体" pitchFamily="2" charset="-122"/>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6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F</a:t>
                      </a:r>
                      <a:endParaRPr kumimoji="0" lang="en-US" altLang="zh-CN" sz="1600" b="0" i="0" u="none" strike="noStrike" cap="none" normalizeH="0" baseline="0" smtClean="0">
                        <a:ln>
                          <a:noFill/>
                        </a:ln>
                        <a:solidFill>
                          <a:schemeClr val="tx1"/>
                        </a:solidFill>
                        <a:effectLst/>
                        <a:latin typeface="Arial" charset="0"/>
                        <a:ea typeface="宋体" pitchFamily="2" charset="-122"/>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6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33000</a:t>
                      </a:r>
                      <a:endParaRPr kumimoji="0" lang="en-US" altLang="zh-CN" sz="1600" b="0" i="0" u="none" strike="noStrike" cap="none" normalizeH="0" baseline="0" smtClean="0">
                        <a:ln>
                          <a:noFill/>
                        </a:ln>
                        <a:solidFill>
                          <a:schemeClr val="tx1"/>
                        </a:solidFill>
                        <a:effectLst/>
                        <a:latin typeface="Arial" charset="0"/>
                        <a:ea typeface="宋体" pitchFamily="2" charset="-122"/>
                      </a:endParaRPr>
                    </a:p>
                  </a:txBody>
                  <a:tcPr marL="0" marR="0" marT="0" marB="0"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0025">
                <a:tc>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6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Jane</a:t>
                      </a:r>
                      <a:endParaRPr kumimoji="0" lang="en-US" altLang="zh-CN" sz="1600" b="0" i="0" u="none" strike="noStrike" cap="none" normalizeH="0" baseline="0" smtClean="0">
                        <a:ln>
                          <a:noFill/>
                        </a:ln>
                        <a:solidFill>
                          <a:schemeClr val="tx1"/>
                        </a:solidFill>
                        <a:effectLst/>
                        <a:latin typeface="Arial" charset="0"/>
                        <a:ea typeface="宋体" pitchFamily="2" charset="-122"/>
                      </a:endParaRPr>
                    </a:p>
                  </a:txBody>
                  <a:tcPr marL="0" marR="0" marT="0" marB="0"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6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25</a:t>
                      </a:r>
                      <a:endParaRPr kumimoji="0" lang="en-US" altLang="zh-CN" sz="1600" b="0" i="0" u="none" strike="noStrike" cap="none" normalizeH="0" baseline="0" smtClean="0">
                        <a:ln>
                          <a:noFill/>
                        </a:ln>
                        <a:solidFill>
                          <a:schemeClr val="tx1"/>
                        </a:solidFill>
                        <a:effectLst/>
                        <a:latin typeface="Arial" charset="0"/>
                        <a:ea typeface="宋体" pitchFamily="2" charset="-122"/>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6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F</a:t>
                      </a:r>
                      <a:endParaRPr kumimoji="0" lang="en-US" altLang="zh-CN" sz="1600" b="0" i="0" u="none" strike="noStrike" cap="none" normalizeH="0" baseline="0" smtClean="0">
                        <a:ln>
                          <a:noFill/>
                        </a:ln>
                        <a:solidFill>
                          <a:schemeClr val="tx1"/>
                        </a:solidFill>
                        <a:effectLst/>
                        <a:latin typeface="Arial" charset="0"/>
                        <a:ea typeface="宋体" pitchFamily="2" charset="-122"/>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6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34000</a:t>
                      </a:r>
                      <a:endParaRPr kumimoji="0" lang="en-US" altLang="zh-CN" sz="1600" b="0" i="0" u="none" strike="noStrike" cap="none" normalizeH="0" baseline="0" smtClean="0">
                        <a:ln>
                          <a:noFill/>
                        </a:ln>
                        <a:solidFill>
                          <a:schemeClr val="tx1"/>
                        </a:solidFill>
                        <a:effectLst/>
                        <a:latin typeface="Arial" charset="0"/>
                        <a:ea typeface="宋体" pitchFamily="2" charset="-122"/>
                      </a:endParaRPr>
                    </a:p>
                  </a:txBody>
                  <a:tcPr marL="0" marR="0" marT="0" marB="0"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8438">
                <a:tc>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6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Sarah</a:t>
                      </a:r>
                      <a:endParaRPr kumimoji="0" lang="en-US" altLang="zh-CN" sz="1600" b="0" i="0" u="none" strike="noStrike" cap="none" normalizeH="0" baseline="0" smtClean="0">
                        <a:ln>
                          <a:noFill/>
                        </a:ln>
                        <a:solidFill>
                          <a:schemeClr val="tx1"/>
                        </a:solidFill>
                        <a:effectLst/>
                        <a:latin typeface="Arial" charset="0"/>
                        <a:ea typeface="宋体" pitchFamily="2" charset="-122"/>
                      </a:endParaRPr>
                    </a:p>
                  </a:txBody>
                  <a:tcPr marL="0" marR="0" marT="0" marB="0"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6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28</a:t>
                      </a:r>
                      <a:endParaRPr kumimoji="0" lang="en-US" altLang="zh-CN" sz="1600" b="0" i="0" u="none" strike="noStrike" cap="none" normalizeH="0" baseline="0" smtClean="0">
                        <a:ln>
                          <a:noFill/>
                        </a:ln>
                        <a:solidFill>
                          <a:schemeClr val="tx1"/>
                        </a:solidFill>
                        <a:effectLst/>
                        <a:latin typeface="Arial" charset="0"/>
                        <a:ea typeface="宋体" pitchFamily="2" charset="-122"/>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6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F</a:t>
                      </a:r>
                      <a:endParaRPr kumimoji="0" lang="en-US" altLang="zh-CN" sz="1600" b="0" i="0" u="none" strike="noStrike" cap="none" normalizeH="0" baseline="0" smtClean="0">
                        <a:ln>
                          <a:noFill/>
                        </a:ln>
                        <a:solidFill>
                          <a:schemeClr val="tx1"/>
                        </a:solidFill>
                        <a:effectLst/>
                        <a:latin typeface="Arial" charset="0"/>
                        <a:ea typeface="宋体" pitchFamily="2" charset="-122"/>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6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37000</a:t>
                      </a:r>
                      <a:endParaRPr kumimoji="0" lang="en-US" altLang="zh-CN" sz="1600" b="0" i="0" u="none" strike="noStrike" cap="none" normalizeH="0" baseline="0" smtClean="0">
                        <a:ln>
                          <a:noFill/>
                        </a:ln>
                        <a:solidFill>
                          <a:schemeClr val="tx1"/>
                        </a:solidFill>
                        <a:effectLst/>
                        <a:latin typeface="Arial" charset="0"/>
                        <a:ea typeface="宋体" pitchFamily="2" charset="-122"/>
                      </a:endParaRPr>
                    </a:p>
                  </a:txBody>
                  <a:tcPr marL="0" marR="0" marT="0" marB="0"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8438">
                <a:tc>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6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Mary</a:t>
                      </a:r>
                      <a:endParaRPr kumimoji="0" lang="en-US" altLang="zh-CN" sz="1600" b="0" i="0" u="none" strike="noStrike" cap="none" normalizeH="0" baseline="0" smtClean="0">
                        <a:ln>
                          <a:noFill/>
                        </a:ln>
                        <a:solidFill>
                          <a:schemeClr val="tx1"/>
                        </a:solidFill>
                        <a:effectLst/>
                        <a:latin typeface="Arial" charset="0"/>
                        <a:ea typeface="宋体" pitchFamily="2" charset="-122"/>
                      </a:endParaRPr>
                    </a:p>
                  </a:txBody>
                  <a:tcPr marL="0" marR="0" marT="0" marB="0"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6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56</a:t>
                      </a:r>
                      <a:endParaRPr kumimoji="0" lang="en-US" altLang="zh-CN" sz="1600" b="0" i="0" u="none" strike="noStrike" cap="none" normalizeH="0" baseline="0" smtClean="0">
                        <a:ln>
                          <a:noFill/>
                        </a:ln>
                        <a:solidFill>
                          <a:schemeClr val="tx1"/>
                        </a:solidFill>
                        <a:effectLst/>
                        <a:latin typeface="Arial" charset="0"/>
                        <a:ea typeface="宋体" pitchFamily="2" charset="-122"/>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6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F</a:t>
                      </a:r>
                      <a:endParaRPr kumimoji="0" lang="en-US" altLang="zh-CN" sz="1600" b="0" i="0" u="none" strike="noStrike" cap="none" normalizeH="0" baseline="0" smtClean="0">
                        <a:ln>
                          <a:noFill/>
                        </a:ln>
                        <a:solidFill>
                          <a:schemeClr val="tx1"/>
                        </a:solidFill>
                        <a:effectLst/>
                        <a:latin typeface="Arial" charset="0"/>
                        <a:ea typeface="宋体" pitchFamily="2" charset="-122"/>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6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58000</a:t>
                      </a:r>
                      <a:endParaRPr kumimoji="0" lang="en-US" altLang="zh-CN" sz="1600" b="0" i="0" u="none" strike="noStrike" cap="none" normalizeH="0" baseline="0" smtClean="0">
                        <a:ln>
                          <a:noFill/>
                        </a:ln>
                        <a:solidFill>
                          <a:schemeClr val="tx1"/>
                        </a:solidFill>
                        <a:effectLst/>
                        <a:latin typeface="Arial" charset="0"/>
                        <a:ea typeface="宋体" pitchFamily="2" charset="-122"/>
                      </a:endParaRPr>
                    </a:p>
                  </a:txBody>
                  <a:tcPr marL="0" marR="0" marT="0" marB="0"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0007" name="Text Box 71"/>
          <p:cNvSpPr txBox="1">
            <a:spLocks noChangeArrowheads="1"/>
          </p:cNvSpPr>
          <p:nvPr/>
        </p:nvSpPr>
        <p:spPr bwMode="auto">
          <a:xfrm>
            <a:off x="1476375" y="2781300"/>
            <a:ext cx="2473325" cy="457200"/>
          </a:xfrm>
          <a:prstGeom prst="rect">
            <a:avLst/>
          </a:prstGeom>
          <a:noFill/>
          <a:ln w="9525">
            <a:noFill/>
            <a:miter lim="800000"/>
            <a:headEnd/>
            <a:tailEnd/>
          </a:ln>
        </p:spPr>
        <p:txBody>
          <a:bodyPr wrap="none">
            <a:spAutoFit/>
          </a:bodyPr>
          <a:lstStyle/>
          <a:p>
            <a:pPr algn="l"/>
            <a:r>
              <a:rPr lang="en-US" altLang="zh-CN" sz="2400">
                <a:solidFill>
                  <a:srgbClr val="FF0000"/>
                </a:solidFill>
              </a:rPr>
              <a:t>A 2-diverse table</a:t>
            </a:r>
          </a:p>
        </p:txBody>
      </p:sp>
      <p:sp>
        <p:nvSpPr>
          <p:cNvPr id="40008" name="Text Box 72"/>
          <p:cNvSpPr txBox="1">
            <a:spLocks noChangeArrowheads="1"/>
          </p:cNvSpPr>
          <p:nvPr/>
        </p:nvSpPr>
        <p:spPr bwMode="auto">
          <a:xfrm>
            <a:off x="5548313" y="2781300"/>
            <a:ext cx="3200400" cy="457200"/>
          </a:xfrm>
          <a:prstGeom prst="rect">
            <a:avLst/>
          </a:prstGeom>
          <a:noFill/>
          <a:ln w="9525">
            <a:noFill/>
            <a:miter lim="800000"/>
            <a:headEnd/>
            <a:tailEnd/>
          </a:ln>
        </p:spPr>
        <p:txBody>
          <a:bodyPr wrap="none">
            <a:spAutoFit/>
          </a:bodyPr>
          <a:lstStyle/>
          <a:p>
            <a:pPr algn="l"/>
            <a:r>
              <a:rPr lang="en-US" altLang="zh-CN" sz="2400">
                <a:solidFill>
                  <a:srgbClr val="FF0000"/>
                </a:solidFill>
              </a:rPr>
              <a:t>A voter registration list</a:t>
            </a:r>
          </a:p>
        </p:txBody>
      </p:sp>
      <p:sp>
        <p:nvSpPr>
          <p:cNvPr id="40009" name="Oval 73"/>
          <p:cNvSpPr>
            <a:spLocks noChangeArrowheads="1"/>
          </p:cNvSpPr>
          <p:nvPr/>
        </p:nvSpPr>
        <p:spPr bwMode="auto">
          <a:xfrm>
            <a:off x="5435600" y="3500438"/>
            <a:ext cx="3455988" cy="360362"/>
          </a:xfrm>
          <a:prstGeom prst="ellipse">
            <a:avLst/>
          </a:prstGeom>
          <a:noFill/>
          <a:ln w="25400" algn="ctr">
            <a:solidFill>
              <a:srgbClr val="FF0000"/>
            </a:solidFill>
            <a:round/>
            <a:headEnd/>
            <a:tailEnd/>
          </a:ln>
        </p:spPr>
        <p:txBody>
          <a:bodyPr wrap="none" anchor="ctr"/>
          <a:lstStyle/>
          <a:p>
            <a:endParaRPr lang="en-US"/>
          </a:p>
        </p:txBody>
      </p:sp>
      <p:graphicFrame>
        <p:nvGraphicFramePr>
          <p:cNvPr id="222345" name="Group 137"/>
          <p:cNvGraphicFramePr>
            <a:graphicFrameLocks noGrp="1"/>
          </p:cNvGraphicFramePr>
          <p:nvPr>
            <p:ph sz="quarter" idx="3"/>
          </p:nvPr>
        </p:nvGraphicFramePr>
        <p:xfrm>
          <a:off x="611188" y="3287713"/>
          <a:ext cx="4176712" cy="2682240"/>
        </p:xfrm>
        <a:graphic>
          <a:graphicData uri="http://schemas.openxmlformats.org/drawingml/2006/table">
            <a:tbl>
              <a:tblPr/>
              <a:tblGrid>
                <a:gridCol w="819150"/>
                <a:gridCol w="477837"/>
                <a:gridCol w="1533525"/>
                <a:gridCol w="1346200"/>
              </a:tblGrid>
              <a:tr h="198438">
                <a:tc>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600" b="1" i="0" u="none" strike="noStrike" cap="none" normalizeH="0" baseline="0" smtClean="0">
                          <a:ln>
                            <a:noFill/>
                          </a:ln>
                          <a:solidFill>
                            <a:srgbClr val="3333FF"/>
                          </a:solidFill>
                          <a:effectLst/>
                          <a:latin typeface="Times New Roman" pitchFamily="18" charset="0"/>
                          <a:ea typeface="宋体" pitchFamily="2" charset="-122"/>
                          <a:cs typeface="Times New Roman" pitchFamily="18" charset="0"/>
                        </a:rPr>
                        <a:t>Age</a:t>
                      </a:r>
                      <a:endParaRPr kumimoji="0" lang="en-US" altLang="zh-CN" sz="1600" b="1" i="0" u="none" strike="noStrike" cap="none" normalizeH="0" baseline="0" smtClean="0">
                        <a:ln>
                          <a:noFill/>
                        </a:ln>
                        <a:solidFill>
                          <a:srgbClr val="3333FF"/>
                        </a:solidFill>
                        <a:effectLst/>
                        <a:latin typeface="Arial" charset="0"/>
                        <a:ea typeface="宋体" pitchFamily="2" charset="-122"/>
                      </a:endParaRPr>
                    </a:p>
                  </a:txBody>
                  <a:tcPr marL="0" marR="0" marT="0" marB="0"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600" b="1" i="0" u="none" strike="noStrike" cap="none" normalizeH="0" baseline="0" smtClean="0">
                          <a:ln>
                            <a:noFill/>
                          </a:ln>
                          <a:solidFill>
                            <a:srgbClr val="3333FF"/>
                          </a:solidFill>
                          <a:effectLst/>
                          <a:latin typeface="Times New Roman" pitchFamily="18" charset="0"/>
                          <a:ea typeface="宋体" pitchFamily="2" charset="-122"/>
                          <a:cs typeface="Times New Roman" pitchFamily="18" charset="0"/>
                        </a:rPr>
                        <a:t>Sex</a:t>
                      </a:r>
                      <a:endParaRPr kumimoji="0" lang="en-US" altLang="zh-CN" sz="1600" b="1" i="0" u="none" strike="noStrike" cap="none" normalizeH="0" baseline="0" smtClean="0">
                        <a:ln>
                          <a:noFill/>
                        </a:ln>
                        <a:solidFill>
                          <a:srgbClr val="3333FF"/>
                        </a:solidFill>
                        <a:effectLst/>
                        <a:latin typeface="Arial" charset="0"/>
                        <a:ea typeface="宋体" pitchFamily="2" charset="-122"/>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600" b="1" i="0" u="none" strike="noStrike" cap="none" normalizeH="0" baseline="0" smtClean="0">
                          <a:ln>
                            <a:noFill/>
                          </a:ln>
                          <a:solidFill>
                            <a:srgbClr val="3333FF"/>
                          </a:solidFill>
                          <a:effectLst/>
                          <a:latin typeface="Times New Roman" pitchFamily="18" charset="0"/>
                          <a:ea typeface="宋体" pitchFamily="2" charset="-122"/>
                          <a:cs typeface="Times New Roman" pitchFamily="18" charset="0"/>
                        </a:rPr>
                        <a:t>Zipcode</a:t>
                      </a:r>
                      <a:endParaRPr kumimoji="0" lang="en-US" altLang="zh-CN" sz="1600" b="1" i="0" u="none" strike="noStrike" cap="none" normalizeH="0" baseline="0" smtClean="0">
                        <a:ln>
                          <a:noFill/>
                        </a:ln>
                        <a:solidFill>
                          <a:srgbClr val="3333FF"/>
                        </a:solidFill>
                        <a:effectLst/>
                        <a:latin typeface="Arial" charset="0"/>
                        <a:ea typeface="宋体" pitchFamily="2" charset="-122"/>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600" b="1" i="0" u="none" strike="noStrike" cap="none" normalizeH="0" baseline="0" smtClean="0">
                          <a:ln>
                            <a:noFill/>
                          </a:ln>
                          <a:solidFill>
                            <a:srgbClr val="3333FF"/>
                          </a:solidFill>
                          <a:effectLst/>
                          <a:latin typeface="Times New Roman" pitchFamily="18" charset="0"/>
                          <a:ea typeface="宋体" pitchFamily="2" charset="-122"/>
                          <a:cs typeface="Times New Roman" pitchFamily="18" charset="0"/>
                        </a:rPr>
                        <a:t>Disease</a:t>
                      </a:r>
                      <a:endParaRPr kumimoji="0" lang="en-US" altLang="zh-CN" sz="1600" b="1" i="0" u="none" strike="noStrike" cap="none" normalizeH="0" baseline="0" smtClean="0">
                        <a:ln>
                          <a:noFill/>
                        </a:ln>
                        <a:solidFill>
                          <a:srgbClr val="3333FF"/>
                        </a:solidFill>
                        <a:effectLst/>
                        <a:latin typeface="Arial" charset="0"/>
                        <a:ea typeface="宋体" pitchFamily="2" charset="-122"/>
                      </a:endParaRPr>
                    </a:p>
                  </a:txBody>
                  <a:tcPr marL="0" marR="0" marT="0" marB="0"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0025">
                <a:tc>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6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[1, 5]</a:t>
                      </a:r>
                      <a:endParaRPr kumimoji="0" lang="en-US" altLang="zh-CN" sz="1600" b="0" i="0" u="none" strike="noStrike" cap="none" normalizeH="0" baseline="0" smtClean="0">
                        <a:ln>
                          <a:noFill/>
                        </a:ln>
                        <a:solidFill>
                          <a:schemeClr val="tx1"/>
                        </a:solidFill>
                        <a:effectLst/>
                        <a:latin typeface="Arial" charset="0"/>
                        <a:ea typeface="宋体" pitchFamily="2" charset="-122"/>
                      </a:endParaRPr>
                    </a:p>
                  </a:txBody>
                  <a:tcPr marL="0" marR="0" marT="0" marB="0"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6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M</a:t>
                      </a:r>
                      <a:endParaRPr kumimoji="0" lang="en-US" altLang="zh-CN" sz="1600" b="0" i="0" u="none" strike="noStrike" cap="none" normalizeH="0" baseline="0" smtClean="0">
                        <a:ln>
                          <a:noFill/>
                        </a:ln>
                        <a:solidFill>
                          <a:schemeClr val="tx1"/>
                        </a:solidFill>
                        <a:effectLst/>
                        <a:latin typeface="Arial" charset="0"/>
                        <a:ea typeface="宋体" pitchFamily="2" charset="-122"/>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6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[10001, 15000]</a:t>
                      </a:r>
                      <a:endParaRPr kumimoji="0" lang="en-US" altLang="zh-CN" sz="1600" b="0" i="0" u="none" strike="noStrike" cap="none" normalizeH="0" baseline="0" smtClean="0">
                        <a:ln>
                          <a:noFill/>
                        </a:ln>
                        <a:solidFill>
                          <a:schemeClr val="tx1"/>
                        </a:solidFill>
                        <a:effectLst/>
                        <a:latin typeface="Arial" charset="0"/>
                        <a:ea typeface="宋体" pitchFamily="2" charset="-122"/>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6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gastric ulcer</a:t>
                      </a:r>
                      <a:endParaRPr kumimoji="0" lang="en-US" altLang="zh-CN" sz="1600" b="0" i="0" u="none" strike="noStrike" cap="none" normalizeH="0" baseline="0" smtClean="0">
                        <a:ln>
                          <a:noFill/>
                        </a:ln>
                        <a:solidFill>
                          <a:schemeClr val="tx1"/>
                        </a:solidFill>
                        <a:effectLst/>
                        <a:latin typeface="Arial" charset="0"/>
                        <a:ea typeface="宋体" pitchFamily="2" charset="-122"/>
                      </a:endParaRPr>
                    </a:p>
                  </a:txBody>
                  <a:tcPr marL="0" marR="0" marT="0" marB="0"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8438">
                <a:tc>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6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[1, 5]</a:t>
                      </a:r>
                      <a:endParaRPr kumimoji="0" lang="en-US" altLang="zh-CN" sz="1600" b="0" i="0" u="none" strike="noStrike" cap="none" normalizeH="0" baseline="0" smtClean="0">
                        <a:ln>
                          <a:noFill/>
                        </a:ln>
                        <a:solidFill>
                          <a:schemeClr val="tx1"/>
                        </a:solidFill>
                        <a:effectLst/>
                        <a:latin typeface="Arial" charset="0"/>
                        <a:ea typeface="宋体" pitchFamily="2" charset="-122"/>
                      </a:endParaRPr>
                    </a:p>
                  </a:txBody>
                  <a:tcPr marL="0" marR="0" marT="0" marB="0"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6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M</a:t>
                      </a:r>
                      <a:endParaRPr kumimoji="0" lang="en-US" altLang="zh-CN" sz="1600" b="0" i="0" u="none" strike="noStrike" cap="none" normalizeH="0" baseline="0" smtClean="0">
                        <a:ln>
                          <a:noFill/>
                        </a:ln>
                        <a:solidFill>
                          <a:schemeClr val="tx1"/>
                        </a:solidFill>
                        <a:effectLst/>
                        <a:latin typeface="Arial" charset="0"/>
                        <a:ea typeface="宋体" pitchFamily="2" charset="-122"/>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6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[10001, 15000]</a:t>
                      </a:r>
                      <a:endParaRPr kumimoji="0" lang="en-US" altLang="zh-CN" sz="1600" b="0" i="0" u="none" strike="noStrike" cap="none" normalizeH="0" baseline="0" smtClean="0">
                        <a:ln>
                          <a:noFill/>
                        </a:ln>
                        <a:solidFill>
                          <a:schemeClr val="tx1"/>
                        </a:solidFill>
                        <a:effectLst/>
                        <a:latin typeface="Arial" charset="0"/>
                        <a:ea typeface="宋体" pitchFamily="2" charset="-122"/>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6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dyspepsia</a:t>
                      </a:r>
                      <a:endParaRPr kumimoji="0" lang="en-US" altLang="zh-CN" sz="1600" b="0" i="0" u="none" strike="noStrike" cap="none" normalizeH="0" baseline="0" smtClean="0">
                        <a:ln>
                          <a:noFill/>
                        </a:ln>
                        <a:solidFill>
                          <a:schemeClr val="tx1"/>
                        </a:solidFill>
                        <a:effectLst/>
                        <a:latin typeface="Arial" charset="0"/>
                        <a:ea typeface="宋体" pitchFamily="2" charset="-122"/>
                      </a:endParaRPr>
                    </a:p>
                  </a:txBody>
                  <a:tcPr marL="0" marR="0" marT="0" marB="0"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8438">
                <a:tc>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6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[6, 10]</a:t>
                      </a:r>
                      <a:endParaRPr kumimoji="0" lang="en-US" altLang="zh-CN" sz="1600" b="0" i="0" u="none" strike="noStrike" cap="none" normalizeH="0" baseline="0" smtClean="0">
                        <a:ln>
                          <a:noFill/>
                        </a:ln>
                        <a:solidFill>
                          <a:schemeClr val="tx1"/>
                        </a:solidFill>
                        <a:effectLst/>
                        <a:latin typeface="Arial" charset="0"/>
                        <a:ea typeface="宋体" pitchFamily="2" charset="-122"/>
                      </a:endParaRPr>
                    </a:p>
                  </a:txBody>
                  <a:tcPr marL="0" marR="0" marT="0" marB="0"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6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M</a:t>
                      </a:r>
                      <a:endParaRPr kumimoji="0" lang="en-US" altLang="zh-CN" sz="1600" b="0" i="0" u="none" strike="noStrike" cap="none" normalizeH="0" baseline="0" smtClean="0">
                        <a:ln>
                          <a:noFill/>
                        </a:ln>
                        <a:solidFill>
                          <a:schemeClr val="tx1"/>
                        </a:solidFill>
                        <a:effectLst/>
                        <a:latin typeface="Arial" charset="0"/>
                        <a:ea typeface="宋体" pitchFamily="2" charset="-122"/>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6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[15001, 20000]</a:t>
                      </a:r>
                      <a:endParaRPr kumimoji="0" lang="en-US" altLang="zh-CN" sz="1600" b="0" i="0" u="none" strike="noStrike" cap="none" normalizeH="0" baseline="0" smtClean="0">
                        <a:ln>
                          <a:noFill/>
                        </a:ln>
                        <a:solidFill>
                          <a:schemeClr val="tx1"/>
                        </a:solidFill>
                        <a:effectLst/>
                        <a:latin typeface="Arial" charset="0"/>
                        <a:ea typeface="宋体" pitchFamily="2" charset="-122"/>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6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pneumonia</a:t>
                      </a:r>
                      <a:endParaRPr kumimoji="0" lang="en-US" altLang="zh-CN" sz="1600" b="0" i="0" u="none" strike="noStrike" cap="none" normalizeH="0" baseline="0" smtClean="0">
                        <a:ln>
                          <a:noFill/>
                        </a:ln>
                        <a:solidFill>
                          <a:schemeClr val="tx1"/>
                        </a:solidFill>
                        <a:effectLst/>
                        <a:latin typeface="Arial" charset="0"/>
                        <a:ea typeface="宋体" pitchFamily="2" charset="-122"/>
                      </a:endParaRPr>
                    </a:p>
                  </a:txBody>
                  <a:tcPr marL="0" marR="0" marT="0" marB="0"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8438">
                <a:tc>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6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[6, 10]</a:t>
                      </a:r>
                      <a:endParaRPr kumimoji="0" lang="en-US" altLang="zh-CN" sz="1600" b="0" i="0" u="none" strike="noStrike" cap="none" normalizeH="0" baseline="0" smtClean="0">
                        <a:ln>
                          <a:noFill/>
                        </a:ln>
                        <a:solidFill>
                          <a:schemeClr val="tx1"/>
                        </a:solidFill>
                        <a:effectLst/>
                        <a:latin typeface="Arial" charset="0"/>
                        <a:ea typeface="宋体" pitchFamily="2" charset="-122"/>
                      </a:endParaRPr>
                    </a:p>
                  </a:txBody>
                  <a:tcPr marL="0" marR="0" marT="0" marB="0"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6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M</a:t>
                      </a:r>
                      <a:endParaRPr kumimoji="0" lang="en-US" altLang="zh-CN" sz="1600" b="0" i="0" u="none" strike="noStrike" cap="none" normalizeH="0" baseline="0" smtClean="0">
                        <a:ln>
                          <a:noFill/>
                        </a:ln>
                        <a:solidFill>
                          <a:schemeClr val="tx1"/>
                        </a:solidFill>
                        <a:effectLst/>
                        <a:latin typeface="Arial" charset="0"/>
                        <a:ea typeface="宋体" pitchFamily="2" charset="-122"/>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6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[15001, 20000]</a:t>
                      </a:r>
                      <a:endParaRPr kumimoji="0" lang="en-US" altLang="zh-CN" sz="1600" b="0" i="0" u="none" strike="noStrike" cap="none" normalizeH="0" baseline="0" smtClean="0">
                        <a:ln>
                          <a:noFill/>
                        </a:ln>
                        <a:solidFill>
                          <a:schemeClr val="tx1"/>
                        </a:solidFill>
                        <a:effectLst/>
                        <a:latin typeface="Arial" charset="0"/>
                        <a:ea typeface="宋体" pitchFamily="2" charset="-122"/>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6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bronchitis</a:t>
                      </a:r>
                      <a:endParaRPr kumimoji="0" lang="en-US" altLang="zh-CN" sz="1600" b="0" i="0" u="none" strike="noStrike" cap="none" normalizeH="0" baseline="0" smtClean="0">
                        <a:ln>
                          <a:noFill/>
                        </a:ln>
                        <a:solidFill>
                          <a:schemeClr val="tx1"/>
                        </a:solidFill>
                        <a:effectLst/>
                        <a:latin typeface="Arial" charset="0"/>
                        <a:ea typeface="宋体" pitchFamily="2" charset="-122"/>
                      </a:endParaRPr>
                    </a:p>
                  </a:txBody>
                  <a:tcPr marL="0" marR="0" marT="0" marB="0"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0025">
                <a:tc>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6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[11, 20]</a:t>
                      </a:r>
                      <a:endParaRPr kumimoji="0" lang="en-US" altLang="zh-CN" sz="1600" b="0" i="0" u="none" strike="noStrike" cap="none" normalizeH="0" baseline="0" smtClean="0">
                        <a:ln>
                          <a:noFill/>
                        </a:ln>
                        <a:solidFill>
                          <a:schemeClr val="tx1"/>
                        </a:solidFill>
                        <a:effectLst/>
                        <a:latin typeface="Arial" charset="0"/>
                        <a:ea typeface="宋体" pitchFamily="2" charset="-122"/>
                      </a:endParaRPr>
                    </a:p>
                  </a:txBody>
                  <a:tcPr marL="0" marR="0" marT="0" marB="0"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6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F</a:t>
                      </a:r>
                      <a:endParaRPr kumimoji="0" lang="en-US" altLang="zh-CN" sz="1600" b="0" i="0" u="none" strike="noStrike" cap="none" normalizeH="0" baseline="0" smtClean="0">
                        <a:ln>
                          <a:noFill/>
                        </a:ln>
                        <a:solidFill>
                          <a:schemeClr val="tx1"/>
                        </a:solidFill>
                        <a:effectLst/>
                        <a:latin typeface="Arial" charset="0"/>
                        <a:ea typeface="宋体" pitchFamily="2" charset="-122"/>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6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[20001, 25000]</a:t>
                      </a:r>
                      <a:endParaRPr kumimoji="0" lang="en-US" altLang="zh-CN" sz="1600" b="0" i="0" u="none" strike="noStrike" cap="none" normalizeH="0" baseline="0" smtClean="0">
                        <a:ln>
                          <a:noFill/>
                        </a:ln>
                        <a:solidFill>
                          <a:schemeClr val="tx1"/>
                        </a:solidFill>
                        <a:effectLst/>
                        <a:latin typeface="Arial" charset="0"/>
                        <a:ea typeface="宋体" pitchFamily="2" charset="-122"/>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6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flu</a:t>
                      </a:r>
                      <a:endParaRPr kumimoji="0" lang="en-US" altLang="zh-CN" sz="1600" b="0" i="0" u="none" strike="noStrike" cap="none" normalizeH="0" baseline="0" smtClean="0">
                        <a:ln>
                          <a:noFill/>
                        </a:ln>
                        <a:solidFill>
                          <a:schemeClr val="tx1"/>
                        </a:solidFill>
                        <a:effectLst/>
                        <a:latin typeface="Arial" charset="0"/>
                        <a:ea typeface="宋体" pitchFamily="2" charset="-122"/>
                      </a:endParaRPr>
                    </a:p>
                  </a:txBody>
                  <a:tcPr marL="0" marR="0" marT="0" marB="0"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8438">
                <a:tc>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6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[11, 20]</a:t>
                      </a:r>
                      <a:endParaRPr kumimoji="0" lang="en-US" altLang="zh-CN" sz="1600" b="0" i="0" u="none" strike="noStrike" cap="none" normalizeH="0" baseline="0" smtClean="0">
                        <a:ln>
                          <a:noFill/>
                        </a:ln>
                        <a:solidFill>
                          <a:schemeClr val="tx1"/>
                        </a:solidFill>
                        <a:effectLst/>
                        <a:latin typeface="Arial" charset="0"/>
                        <a:ea typeface="宋体" pitchFamily="2" charset="-122"/>
                      </a:endParaRPr>
                    </a:p>
                  </a:txBody>
                  <a:tcPr marL="0" marR="0" marT="0" marB="0"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6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F</a:t>
                      </a:r>
                      <a:endParaRPr kumimoji="0" lang="en-US" altLang="zh-CN" sz="1600" b="0" i="0" u="none" strike="noStrike" cap="none" normalizeH="0" baseline="0" smtClean="0">
                        <a:ln>
                          <a:noFill/>
                        </a:ln>
                        <a:solidFill>
                          <a:schemeClr val="tx1"/>
                        </a:solidFill>
                        <a:effectLst/>
                        <a:latin typeface="Arial" charset="0"/>
                        <a:ea typeface="宋体" pitchFamily="2" charset="-122"/>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6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[20001, 25000]</a:t>
                      </a:r>
                      <a:endParaRPr kumimoji="0" lang="en-US" altLang="zh-CN" sz="1600" b="0" i="0" u="none" strike="noStrike" cap="none" normalizeH="0" baseline="0" smtClean="0">
                        <a:ln>
                          <a:noFill/>
                        </a:ln>
                        <a:solidFill>
                          <a:schemeClr val="tx1"/>
                        </a:solidFill>
                        <a:effectLst/>
                        <a:latin typeface="Arial" charset="0"/>
                        <a:ea typeface="宋体" pitchFamily="2" charset="-122"/>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6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pneumonia</a:t>
                      </a:r>
                      <a:endParaRPr kumimoji="0" lang="en-US" altLang="zh-CN" sz="1600" b="0" i="0" u="none" strike="noStrike" cap="none" normalizeH="0" baseline="0" smtClean="0">
                        <a:ln>
                          <a:noFill/>
                        </a:ln>
                        <a:solidFill>
                          <a:schemeClr val="tx1"/>
                        </a:solidFill>
                        <a:effectLst/>
                        <a:latin typeface="Arial" charset="0"/>
                        <a:ea typeface="宋体" pitchFamily="2" charset="-122"/>
                      </a:endParaRPr>
                    </a:p>
                  </a:txBody>
                  <a:tcPr marL="0" marR="0" marT="0" marB="0"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8438">
                <a:tc>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6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[21, 60]</a:t>
                      </a:r>
                      <a:endParaRPr kumimoji="0" lang="en-US" altLang="zh-CN" sz="1600" b="0" i="0" u="none" strike="noStrike" cap="none" normalizeH="0" baseline="0" smtClean="0">
                        <a:ln>
                          <a:noFill/>
                        </a:ln>
                        <a:solidFill>
                          <a:schemeClr val="tx1"/>
                        </a:solidFill>
                        <a:effectLst/>
                        <a:latin typeface="Arial" charset="0"/>
                        <a:ea typeface="宋体" pitchFamily="2" charset="-122"/>
                      </a:endParaRPr>
                    </a:p>
                  </a:txBody>
                  <a:tcPr marL="0" marR="0" marT="0" marB="0"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6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F</a:t>
                      </a:r>
                      <a:endParaRPr kumimoji="0" lang="en-US" altLang="zh-CN" sz="1600" b="0" i="0" u="none" strike="noStrike" cap="none" normalizeH="0" baseline="0" smtClean="0">
                        <a:ln>
                          <a:noFill/>
                        </a:ln>
                        <a:solidFill>
                          <a:schemeClr val="tx1"/>
                        </a:solidFill>
                        <a:effectLst/>
                        <a:latin typeface="Arial" charset="0"/>
                        <a:ea typeface="宋体" pitchFamily="2" charset="-122"/>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6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[30001, 60000]</a:t>
                      </a:r>
                      <a:endParaRPr kumimoji="0" lang="en-US" altLang="zh-CN" sz="1600" b="0" i="0" u="none" strike="noStrike" cap="none" normalizeH="0" baseline="0" smtClean="0">
                        <a:ln>
                          <a:noFill/>
                        </a:ln>
                        <a:solidFill>
                          <a:schemeClr val="tx1"/>
                        </a:solidFill>
                        <a:effectLst/>
                        <a:latin typeface="Arial" charset="0"/>
                        <a:ea typeface="宋体" pitchFamily="2" charset="-122"/>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6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gastritis</a:t>
                      </a:r>
                      <a:endParaRPr kumimoji="0" lang="en-US" altLang="zh-CN" sz="1600" b="0" i="0" u="none" strike="noStrike" cap="none" normalizeH="0" baseline="0" smtClean="0">
                        <a:ln>
                          <a:noFill/>
                        </a:ln>
                        <a:solidFill>
                          <a:schemeClr val="tx1"/>
                        </a:solidFill>
                        <a:effectLst/>
                        <a:latin typeface="Arial" charset="0"/>
                        <a:ea typeface="宋体" pitchFamily="2" charset="-122"/>
                      </a:endParaRPr>
                    </a:p>
                  </a:txBody>
                  <a:tcPr marL="0" marR="0" marT="0" marB="0"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8438">
                <a:tc>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6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[21, 60]</a:t>
                      </a:r>
                      <a:endParaRPr kumimoji="0" lang="en-US" altLang="zh-CN" sz="1600" b="0" i="0" u="none" strike="noStrike" cap="none" normalizeH="0" baseline="0" smtClean="0">
                        <a:ln>
                          <a:noFill/>
                        </a:ln>
                        <a:solidFill>
                          <a:schemeClr val="tx1"/>
                        </a:solidFill>
                        <a:effectLst/>
                        <a:latin typeface="Arial" charset="0"/>
                        <a:ea typeface="宋体" pitchFamily="2" charset="-122"/>
                      </a:endParaRPr>
                    </a:p>
                  </a:txBody>
                  <a:tcPr marL="0" marR="0" marT="0" marB="0"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6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F</a:t>
                      </a:r>
                      <a:endParaRPr kumimoji="0" lang="en-US" altLang="zh-CN" sz="1600" b="0" i="0" u="none" strike="noStrike" cap="none" normalizeH="0" baseline="0" smtClean="0">
                        <a:ln>
                          <a:noFill/>
                        </a:ln>
                        <a:solidFill>
                          <a:schemeClr val="tx1"/>
                        </a:solidFill>
                        <a:effectLst/>
                        <a:latin typeface="Arial" charset="0"/>
                        <a:ea typeface="宋体" pitchFamily="2" charset="-122"/>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6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[30001, 60000]</a:t>
                      </a:r>
                      <a:endParaRPr kumimoji="0" lang="en-US" altLang="zh-CN" sz="1600" b="0" i="0" u="none" strike="noStrike" cap="none" normalizeH="0" baseline="0" smtClean="0">
                        <a:ln>
                          <a:noFill/>
                        </a:ln>
                        <a:solidFill>
                          <a:schemeClr val="tx1"/>
                        </a:solidFill>
                        <a:effectLst/>
                        <a:latin typeface="Arial" charset="0"/>
                        <a:ea typeface="宋体" pitchFamily="2" charset="-122"/>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6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gastritis</a:t>
                      </a:r>
                      <a:endParaRPr kumimoji="0" lang="en-US" altLang="zh-CN" sz="1600" b="0" i="0" u="none" strike="noStrike" cap="none" normalizeH="0" baseline="0" smtClean="0">
                        <a:ln>
                          <a:noFill/>
                        </a:ln>
                        <a:solidFill>
                          <a:schemeClr val="tx1"/>
                        </a:solidFill>
                        <a:effectLst/>
                        <a:latin typeface="Arial" charset="0"/>
                        <a:ea typeface="宋体" pitchFamily="2" charset="-122"/>
                      </a:endParaRPr>
                    </a:p>
                  </a:txBody>
                  <a:tcPr marL="0" marR="0" marT="0" marB="0"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0025">
                <a:tc>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6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[21, 60]</a:t>
                      </a:r>
                      <a:endParaRPr kumimoji="0" lang="en-US" altLang="zh-CN" sz="1600" b="0" i="0" u="none" strike="noStrike" cap="none" normalizeH="0" baseline="0" smtClean="0">
                        <a:ln>
                          <a:noFill/>
                        </a:ln>
                        <a:solidFill>
                          <a:schemeClr val="tx1"/>
                        </a:solidFill>
                        <a:effectLst/>
                        <a:latin typeface="Arial" charset="0"/>
                        <a:ea typeface="宋体" pitchFamily="2" charset="-122"/>
                      </a:endParaRPr>
                    </a:p>
                  </a:txBody>
                  <a:tcPr marL="0" marR="0" marT="0" marB="0"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6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F</a:t>
                      </a:r>
                      <a:endParaRPr kumimoji="0" lang="en-US" altLang="zh-CN" sz="1600" b="0" i="0" u="none" strike="noStrike" cap="none" normalizeH="0" baseline="0" smtClean="0">
                        <a:ln>
                          <a:noFill/>
                        </a:ln>
                        <a:solidFill>
                          <a:schemeClr val="tx1"/>
                        </a:solidFill>
                        <a:effectLst/>
                        <a:latin typeface="Arial" charset="0"/>
                        <a:ea typeface="宋体" pitchFamily="2" charset="-122"/>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6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[30001, 60000]</a:t>
                      </a:r>
                      <a:endParaRPr kumimoji="0" lang="en-US" altLang="zh-CN" sz="1600" b="0" i="0" u="none" strike="noStrike" cap="none" normalizeH="0" baseline="0" smtClean="0">
                        <a:ln>
                          <a:noFill/>
                        </a:ln>
                        <a:solidFill>
                          <a:schemeClr val="tx1"/>
                        </a:solidFill>
                        <a:effectLst/>
                        <a:latin typeface="Arial" charset="0"/>
                        <a:ea typeface="宋体" pitchFamily="2" charset="-122"/>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6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flu</a:t>
                      </a:r>
                      <a:endParaRPr kumimoji="0" lang="en-US" altLang="zh-CN" sz="1600" b="0" i="0" u="none" strike="noStrike" cap="none" normalizeH="0" baseline="0" smtClean="0">
                        <a:ln>
                          <a:noFill/>
                        </a:ln>
                        <a:solidFill>
                          <a:schemeClr val="tx1"/>
                        </a:solidFill>
                        <a:effectLst/>
                        <a:latin typeface="Arial" charset="0"/>
                        <a:ea typeface="宋体" pitchFamily="2" charset="-122"/>
                      </a:endParaRPr>
                    </a:p>
                  </a:txBody>
                  <a:tcPr marL="0" marR="0" marT="0" marB="0"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8438">
                <a:tc>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6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[21, 60]</a:t>
                      </a:r>
                      <a:endParaRPr kumimoji="0" lang="en-US" altLang="zh-CN" sz="1600" b="0" i="0" u="none" strike="noStrike" cap="none" normalizeH="0" baseline="0" smtClean="0">
                        <a:ln>
                          <a:noFill/>
                        </a:ln>
                        <a:solidFill>
                          <a:schemeClr val="tx1"/>
                        </a:solidFill>
                        <a:effectLst/>
                        <a:latin typeface="Arial" charset="0"/>
                        <a:ea typeface="宋体" pitchFamily="2" charset="-122"/>
                      </a:endParaRPr>
                    </a:p>
                  </a:txBody>
                  <a:tcPr marL="0" marR="0" marT="0" marB="0"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6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F</a:t>
                      </a:r>
                      <a:endParaRPr kumimoji="0" lang="en-US" altLang="zh-CN" sz="1600" b="0" i="0" u="none" strike="noStrike" cap="none" normalizeH="0" baseline="0" smtClean="0">
                        <a:ln>
                          <a:noFill/>
                        </a:ln>
                        <a:solidFill>
                          <a:schemeClr val="tx1"/>
                        </a:solidFill>
                        <a:effectLst/>
                        <a:latin typeface="Arial" charset="0"/>
                        <a:ea typeface="宋体" pitchFamily="2" charset="-122"/>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6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[30001, 60000]</a:t>
                      </a:r>
                      <a:endParaRPr kumimoji="0" lang="en-US" altLang="zh-CN" sz="1600" b="0" i="0" u="none" strike="noStrike" cap="none" normalizeH="0" baseline="0" smtClean="0">
                        <a:ln>
                          <a:noFill/>
                        </a:ln>
                        <a:solidFill>
                          <a:schemeClr val="tx1"/>
                        </a:solidFill>
                        <a:effectLst/>
                        <a:latin typeface="Arial" charset="0"/>
                        <a:ea typeface="宋体" pitchFamily="2" charset="-122"/>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6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flu</a:t>
                      </a:r>
                      <a:endParaRPr kumimoji="0" lang="en-US" altLang="zh-CN" sz="1600" b="0" i="0" u="none" strike="noStrike" cap="none" normalizeH="0" baseline="0" smtClean="0">
                        <a:ln>
                          <a:noFill/>
                        </a:ln>
                        <a:solidFill>
                          <a:schemeClr val="tx1"/>
                        </a:solidFill>
                        <a:effectLst/>
                        <a:latin typeface="Arial" charset="0"/>
                        <a:ea typeface="宋体" pitchFamily="2" charset="-122"/>
                      </a:endParaRPr>
                    </a:p>
                  </a:txBody>
                  <a:tcPr marL="0" marR="0" marT="0" marB="0"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0072" name="AutoShape 136"/>
          <p:cNvSpPr>
            <a:spLocks noChangeArrowheads="1"/>
          </p:cNvSpPr>
          <p:nvPr/>
        </p:nvSpPr>
        <p:spPr bwMode="auto">
          <a:xfrm>
            <a:off x="395288" y="3500438"/>
            <a:ext cx="4537075" cy="576262"/>
          </a:xfrm>
          <a:prstGeom prst="roundRect">
            <a:avLst>
              <a:gd name="adj" fmla="val 16667"/>
            </a:avLst>
          </a:prstGeom>
          <a:noFill/>
          <a:ln w="25400" algn="ctr">
            <a:solidFill>
              <a:srgbClr val="FF0000"/>
            </a:solidFill>
            <a:round/>
            <a:headEnd/>
            <a:tailEnd/>
          </a:ln>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9" name="Table 28"/>
          <p:cNvGraphicFramePr>
            <a:graphicFrameLocks noGrp="1"/>
          </p:cNvGraphicFramePr>
          <p:nvPr/>
        </p:nvGraphicFramePr>
        <p:xfrm>
          <a:off x="4429125" y="1928813"/>
          <a:ext cx="2619372" cy="3235960"/>
        </p:xfrm>
        <a:graphic>
          <a:graphicData uri="http://schemas.openxmlformats.org/drawingml/2006/table">
            <a:tbl>
              <a:tblPr firstRow="1">
                <a:tableStyleId>{5C22544A-7EE6-4342-B048-85BDC9FD1C3A}</a:tableStyleId>
              </a:tblPr>
              <a:tblGrid>
                <a:gridCol w="1500198"/>
                <a:gridCol w="1119174"/>
              </a:tblGrid>
              <a:tr h="370840">
                <a:tc>
                  <a:txBody>
                    <a:bodyPr/>
                    <a:lstStyle/>
                    <a:p>
                      <a:r>
                        <a:rPr lang="en-US" dirty="0" smtClean="0">
                          <a:solidFill>
                            <a:schemeClr val="tx1"/>
                          </a:solidFill>
                        </a:rPr>
                        <a:t>QI</a:t>
                      </a:r>
                      <a:r>
                        <a:rPr lang="en-US" baseline="0" dirty="0" smtClean="0">
                          <a:solidFill>
                            <a:schemeClr val="tx1"/>
                          </a:solidFill>
                        </a:rPr>
                        <a:t> attributes</a:t>
                      </a:r>
                      <a:endParaRPr lang="en-US" dirty="0">
                        <a:solidFill>
                          <a:schemeClr val="tx1"/>
                        </a:solidFill>
                      </a:endParaRPr>
                    </a:p>
                  </a:txBody>
                  <a:tcPr/>
                </a:tc>
                <a:tc>
                  <a:txBody>
                    <a:bodyPr/>
                    <a:lstStyle/>
                    <a:p>
                      <a:r>
                        <a:rPr lang="en-US" dirty="0" smtClean="0">
                          <a:solidFill>
                            <a:schemeClr val="tx1"/>
                          </a:solidFill>
                        </a:rPr>
                        <a:t>HIV</a:t>
                      </a:r>
                      <a:r>
                        <a:rPr lang="en-US" baseline="0" dirty="0" smtClean="0">
                          <a:solidFill>
                            <a:schemeClr val="tx1"/>
                          </a:solidFill>
                        </a:rPr>
                        <a:t> status</a:t>
                      </a:r>
                      <a:endParaRPr lang="en-US" dirty="0">
                        <a:solidFill>
                          <a:schemeClr val="tx1"/>
                        </a:solidFill>
                      </a:endParaRPr>
                    </a:p>
                  </a:txBody>
                  <a:tcPr/>
                </a:tc>
              </a:tr>
              <a:tr h="370840">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dirty="0"/>
                    </a:p>
                  </a:txBody>
                  <a:tcPr/>
                </a:tc>
              </a:tr>
            </a:tbl>
          </a:graphicData>
        </a:graphic>
      </p:graphicFrame>
      <p:sp>
        <p:nvSpPr>
          <p:cNvPr id="40991" name="Rectangle 2"/>
          <p:cNvSpPr>
            <a:spLocks noGrp="1" noChangeArrowheads="1"/>
          </p:cNvSpPr>
          <p:nvPr>
            <p:ph type="title"/>
          </p:nvPr>
        </p:nvSpPr>
        <p:spPr>
          <a:xfrm>
            <a:off x="0" y="274638"/>
            <a:ext cx="8686800" cy="1143000"/>
          </a:xfrm>
        </p:spPr>
        <p:txBody>
          <a:bodyPr/>
          <a:lstStyle/>
          <a:p>
            <a:pPr eaLnBrk="1" hangingPunct="1"/>
            <a:r>
              <a:rPr lang="en-US" altLang="zh-CN" sz="3600" i="1" smtClean="0">
                <a:latin typeface="Times New Roman" pitchFamily="18" charset="0"/>
              </a:rPr>
              <a:t>l</a:t>
            </a:r>
            <a:r>
              <a:rPr lang="en-US" altLang="zh-CN" sz="3600" smtClean="0"/>
              <a:t>-diversity can be hard to achieve.</a:t>
            </a:r>
          </a:p>
        </p:txBody>
      </p:sp>
      <p:sp>
        <p:nvSpPr>
          <p:cNvPr id="360452" name="Rectangle 4"/>
          <p:cNvSpPr>
            <a:spLocks noChangeArrowheads="1"/>
          </p:cNvSpPr>
          <p:nvPr/>
        </p:nvSpPr>
        <p:spPr bwMode="auto">
          <a:xfrm>
            <a:off x="0" y="1857375"/>
            <a:ext cx="4143375" cy="4786313"/>
          </a:xfrm>
          <a:prstGeom prst="rect">
            <a:avLst/>
          </a:prstGeom>
          <a:noFill/>
          <a:ln w="9525">
            <a:noFill/>
            <a:miter lim="800000"/>
            <a:headEnd/>
            <a:tailEnd/>
          </a:ln>
        </p:spPr>
        <p:txBody>
          <a:bodyPr/>
          <a:lstStyle/>
          <a:p>
            <a:pPr marL="908050" lvl="1" indent="-436563" algn="l">
              <a:spcBef>
                <a:spcPct val="20000"/>
              </a:spcBef>
              <a:buClr>
                <a:schemeClr val="accent2"/>
              </a:buClr>
              <a:buFont typeface="Wingdings" pitchFamily="2" charset="2"/>
              <a:buChar char="n"/>
            </a:pPr>
            <a:r>
              <a:rPr lang="en-US" altLang="zh-CN" sz="2000"/>
              <a:t>2-diversity is </a:t>
            </a:r>
            <a:r>
              <a:rPr lang="en-US" altLang="zh-CN" sz="2000" b="1" i="1"/>
              <a:t>overkill</a:t>
            </a:r>
            <a:r>
              <a:rPr lang="en-US" altLang="zh-CN" sz="2000"/>
              <a:t> for groups in the green area</a:t>
            </a:r>
          </a:p>
          <a:p>
            <a:pPr marL="908050" lvl="1" indent="-436563" algn="l">
              <a:spcBef>
                <a:spcPct val="20000"/>
              </a:spcBef>
              <a:buClr>
                <a:schemeClr val="accent2"/>
              </a:buClr>
              <a:buFont typeface="Wingdings" pitchFamily="2" charset="2"/>
              <a:buChar char="n"/>
            </a:pPr>
            <a:endParaRPr lang="en-US" altLang="zh-CN" sz="2000"/>
          </a:p>
          <a:p>
            <a:pPr marL="908050" lvl="1" indent="-436563" algn="l">
              <a:spcBef>
                <a:spcPct val="20000"/>
              </a:spcBef>
              <a:buClr>
                <a:schemeClr val="accent2"/>
              </a:buClr>
              <a:buFont typeface="Wingdings" pitchFamily="2" charset="2"/>
              <a:buChar char="n"/>
            </a:pPr>
            <a:r>
              <a:rPr lang="en-US" altLang="zh-CN" sz="2000"/>
              <a:t>To have distinct 2-diversity for 10,000 HIV records, there can be at most 10000*1%=100 equivalence classes  (</a:t>
            </a:r>
            <a:r>
              <a:rPr lang="en-US" altLang="zh-CN" sz="2000" b="1" i="1"/>
              <a:t>difficult to achieve without compromising utility</a:t>
            </a:r>
            <a:r>
              <a:rPr lang="en-US" altLang="zh-CN" sz="2000"/>
              <a:t>)</a:t>
            </a:r>
          </a:p>
        </p:txBody>
      </p:sp>
      <p:sp>
        <p:nvSpPr>
          <p:cNvPr id="40993" name="Text Box 77"/>
          <p:cNvSpPr txBox="1">
            <a:spLocks noChangeArrowheads="1"/>
          </p:cNvSpPr>
          <p:nvPr/>
        </p:nvSpPr>
        <p:spPr bwMode="auto">
          <a:xfrm>
            <a:off x="7286625" y="3143250"/>
            <a:ext cx="1684338" cy="923925"/>
          </a:xfrm>
          <a:prstGeom prst="rect">
            <a:avLst/>
          </a:prstGeom>
          <a:noFill/>
          <a:ln w="9525" algn="ctr">
            <a:noFill/>
            <a:miter lim="800000"/>
            <a:headEnd/>
            <a:tailEnd/>
          </a:ln>
        </p:spPr>
        <p:txBody>
          <a:bodyPr wrap="none">
            <a:spAutoFit/>
          </a:bodyPr>
          <a:lstStyle/>
          <a:p>
            <a:r>
              <a:rPr lang="en-US" altLang="zh-CN">
                <a:solidFill>
                  <a:srgbClr val="FF0000"/>
                </a:solidFill>
              </a:rPr>
              <a:t>99% </a:t>
            </a:r>
          </a:p>
          <a:p>
            <a:r>
              <a:rPr lang="en-US" altLang="zh-CN">
                <a:solidFill>
                  <a:srgbClr val="FF0000"/>
                </a:solidFill>
              </a:rPr>
              <a:t>of tuples </a:t>
            </a:r>
          </a:p>
          <a:p>
            <a:r>
              <a:rPr lang="en-US" altLang="zh-CN">
                <a:solidFill>
                  <a:srgbClr val="FF0000"/>
                </a:solidFill>
              </a:rPr>
              <a:t>(not sensitive) </a:t>
            </a:r>
          </a:p>
        </p:txBody>
      </p:sp>
      <p:sp>
        <p:nvSpPr>
          <p:cNvPr id="40994" name="AutoShape 6"/>
          <p:cNvSpPr>
            <a:spLocks/>
          </p:cNvSpPr>
          <p:nvPr/>
        </p:nvSpPr>
        <p:spPr bwMode="auto">
          <a:xfrm rot="10800000">
            <a:off x="7072313" y="2571750"/>
            <a:ext cx="242887" cy="2214563"/>
          </a:xfrm>
          <a:prstGeom prst="leftBrace">
            <a:avLst>
              <a:gd name="adj1" fmla="val 30561"/>
              <a:gd name="adj2" fmla="val 50000"/>
            </a:avLst>
          </a:prstGeom>
          <a:noFill/>
          <a:ln w="19050">
            <a:solidFill>
              <a:srgbClr val="FF0000"/>
            </a:solidFill>
            <a:round/>
            <a:headEnd/>
            <a:tailEnd/>
          </a:ln>
        </p:spPr>
        <p:txBody>
          <a:bodyPr wrap="none" anchor="ctr"/>
          <a:lstStyle/>
          <a:p>
            <a:endParaRPr lang="en-US"/>
          </a:p>
        </p:txBody>
      </p:sp>
      <p:sp>
        <p:nvSpPr>
          <p:cNvPr id="40995" name="AutoShape 14"/>
          <p:cNvSpPr>
            <a:spLocks/>
          </p:cNvSpPr>
          <p:nvPr/>
        </p:nvSpPr>
        <p:spPr bwMode="auto">
          <a:xfrm rot="10800000">
            <a:off x="7072313" y="4857750"/>
            <a:ext cx="236537" cy="103188"/>
          </a:xfrm>
          <a:prstGeom prst="leftBrace">
            <a:avLst>
              <a:gd name="adj1" fmla="val 100736"/>
              <a:gd name="adj2" fmla="val 50000"/>
            </a:avLst>
          </a:prstGeom>
          <a:noFill/>
          <a:ln w="19050">
            <a:solidFill>
              <a:srgbClr val="FF0000"/>
            </a:solidFill>
            <a:round/>
            <a:headEnd/>
            <a:tailEnd/>
          </a:ln>
        </p:spPr>
        <p:txBody>
          <a:bodyPr wrap="none" anchor="ctr"/>
          <a:lstStyle/>
          <a:p>
            <a:endParaRPr lang="en-US"/>
          </a:p>
        </p:txBody>
      </p:sp>
      <p:sp>
        <p:nvSpPr>
          <p:cNvPr id="40996" name="Text Box 77"/>
          <p:cNvSpPr txBox="1">
            <a:spLocks noChangeArrowheads="1"/>
          </p:cNvSpPr>
          <p:nvPr/>
        </p:nvSpPr>
        <p:spPr bwMode="auto">
          <a:xfrm>
            <a:off x="7288213" y="4643438"/>
            <a:ext cx="1236662" cy="923925"/>
          </a:xfrm>
          <a:prstGeom prst="rect">
            <a:avLst/>
          </a:prstGeom>
          <a:noFill/>
          <a:ln w="9525" algn="ctr">
            <a:noFill/>
            <a:miter lim="800000"/>
            <a:headEnd/>
            <a:tailEnd/>
          </a:ln>
        </p:spPr>
        <p:txBody>
          <a:bodyPr wrap="none">
            <a:spAutoFit/>
          </a:bodyPr>
          <a:lstStyle/>
          <a:p>
            <a:r>
              <a:rPr lang="en-US" altLang="zh-CN">
                <a:solidFill>
                  <a:srgbClr val="FF0000"/>
                </a:solidFill>
              </a:rPr>
              <a:t>1% </a:t>
            </a:r>
          </a:p>
          <a:p>
            <a:r>
              <a:rPr lang="en-US" altLang="zh-CN">
                <a:solidFill>
                  <a:srgbClr val="FF0000"/>
                </a:solidFill>
              </a:rPr>
              <a:t>of tuples</a:t>
            </a:r>
          </a:p>
          <a:p>
            <a:r>
              <a:rPr lang="en-US" altLang="zh-CN">
                <a:solidFill>
                  <a:srgbClr val="FF0000"/>
                </a:solidFill>
              </a:rPr>
              <a:t>(sensitive)</a:t>
            </a:r>
          </a:p>
        </p:txBody>
      </p:sp>
      <p:sp>
        <p:nvSpPr>
          <p:cNvPr id="40997" name="Rectangle 26"/>
          <p:cNvSpPr>
            <a:spLocks noChangeArrowheads="1"/>
          </p:cNvSpPr>
          <p:nvPr/>
        </p:nvSpPr>
        <p:spPr bwMode="auto">
          <a:xfrm>
            <a:off x="5929313" y="2532063"/>
            <a:ext cx="1071562" cy="2325687"/>
          </a:xfrm>
          <a:prstGeom prst="rect">
            <a:avLst/>
          </a:prstGeom>
          <a:solidFill>
            <a:srgbClr val="92D050"/>
          </a:solidFill>
          <a:ln w="9525" algn="ctr">
            <a:solidFill>
              <a:schemeClr val="tx1"/>
            </a:solidFill>
            <a:round/>
            <a:headEnd/>
            <a:tailEnd/>
          </a:ln>
        </p:spPr>
        <p:txBody>
          <a:bodyPr wrap="none" anchor="ctr"/>
          <a:lstStyle/>
          <a:p>
            <a:endParaRPr lang="en-US"/>
          </a:p>
        </p:txBody>
      </p:sp>
      <p:sp>
        <p:nvSpPr>
          <p:cNvPr id="40998" name="Rectangle 27"/>
          <p:cNvSpPr>
            <a:spLocks noChangeArrowheads="1"/>
          </p:cNvSpPr>
          <p:nvPr/>
        </p:nvSpPr>
        <p:spPr bwMode="auto">
          <a:xfrm>
            <a:off x="5929313" y="4857750"/>
            <a:ext cx="1071562" cy="285750"/>
          </a:xfrm>
          <a:prstGeom prst="rect">
            <a:avLst/>
          </a:prstGeom>
          <a:solidFill>
            <a:srgbClr val="FF0000"/>
          </a:solidFill>
          <a:ln w="9525" algn="ctr">
            <a:solidFill>
              <a:schemeClr val="tx1"/>
            </a:solidFill>
            <a:round/>
            <a:headEnd/>
            <a:tailEnd/>
          </a:ln>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60452"/>
                                        </p:tgtEl>
                                        <p:attrNameLst>
                                          <p:attrName>style.visibility</p:attrName>
                                        </p:attrNameLst>
                                      </p:cBhvr>
                                      <p:to>
                                        <p:strVal val="visible"/>
                                      </p:to>
                                    </p:set>
                                    <p:animEffect transition="in" filter="blinds(horizontal)">
                                      <p:cBhvr>
                                        <p:cTn id="7" dur="500"/>
                                        <p:tgtEl>
                                          <p:spTgt spid="3604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0452" grpId="0"/>
    </p:bld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1986" name="Rectangle 80"/>
          <p:cNvSpPr>
            <a:spLocks noChangeArrowheads="1"/>
          </p:cNvSpPr>
          <p:nvPr/>
        </p:nvSpPr>
        <p:spPr bwMode="auto">
          <a:xfrm>
            <a:off x="395288" y="1557338"/>
            <a:ext cx="8362950" cy="4997450"/>
          </a:xfrm>
          <a:prstGeom prst="rect">
            <a:avLst/>
          </a:prstGeom>
          <a:noFill/>
          <a:ln w="9525">
            <a:noFill/>
            <a:miter lim="800000"/>
            <a:headEnd/>
            <a:tailEnd/>
          </a:ln>
        </p:spPr>
        <p:txBody>
          <a:bodyPr/>
          <a:lstStyle/>
          <a:p>
            <a:pPr marL="342900" indent="-342900" algn="l">
              <a:spcBef>
                <a:spcPct val="20000"/>
              </a:spcBef>
              <a:buClr>
                <a:srgbClr val="FF0000"/>
              </a:buClr>
              <a:buFont typeface="Wingdings" pitchFamily="2" charset="2"/>
              <a:buNone/>
            </a:pPr>
            <a:endParaRPr lang="en-US" altLang="zh-CN" sz="1600"/>
          </a:p>
          <a:p>
            <a:pPr marL="342900" indent="-342900" algn="l">
              <a:spcBef>
                <a:spcPct val="20000"/>
              </a:spcBef>
              <a:buClr>
                <a:srgbClr val="FF0000"/>
              </a:buClr>
              <a:buFont typeface="Wingdings" pitchFamily="2" charset="2"/>
              <a:buChar char="q"/>
            </a:pPr>
            <a:endParaRPr lang="en-US" altLang="zh-CN" sz="1600"/>
          </a:p>
          <a:p>
            <a:pPr marL="342900" indent="-342900" algn="l">
              <a:spcBef>
                <a:spcPct val="20000"/>
              </a:spcBef>
              <a:buClr>
                <a:srgbClr val="FF0000"/>
              </a:buClr>
              <a:buFont typeface="Wingdings" pitchFamily="2" charset="2"/>
              <a:buChar char="q"/>
            </a:pPr>
            <a:endParaRPr lang="en-US" altLang="zh-CN" sz="1600"/>
          </a:p>
          <a:p>
            <a:pPr marL="342900" indent="-342900" algn="l">
              <a:spcBef>
                <a:spcPct val="20000"/>
              </a:spcBef>
              <a:buClr>
                <a:srgbClr val="FF0000"/>
              </a:buClr>
              <a:buFont typeface="Wingdings" pitchFamily="2" charset="2"/>
              <a:buChar char="q"/>
            </a:pPr>
            <a:endParaRPr lang="en-US" altLang="zh-CN" sz="1600"/>
          </a:p>
        </p:txBody>
      </p:sp>
      <p:sp>
        <p:nvSpPr>
          <p:cNvPr id="41987" name="Rectangle 2"/>
          <p:cNvSpPr>
            <a:spLocks noGrp="1" noChangeArrowheads="1"/>
          </p:cNvSpPr>
          <p:nvPr>
            <p:ph type="title"/>
          </p:nvPr>
        </p:nvSpPr>
        <p:spPr>
          <a:xfrm>
            <a:off x="107504" y="274638"/>
            <a:ext cx="8579296" cy="1143000"/>
          </a:xfrm>
        </p:spPr>
        <p:txBody>
          <a:bodyPr/>
          <a:lstStyle/>
          <a:p>
            <a:pPr marL="342900" indent="-342900">
              <a:spcBef>
                <a:spcPct val="20000"/>
              </a:spcBef>
            </a:pPr>
            <a:r>
              <a:rPr lang="en-US" altLang="zh-CN" sz="3200" i="1" dirty="0" smtClean="0"/>
              <a:t>l</a:t>
            </a:r>
            <a:r>
              <a:rPr lang="en-US" altLang="zh-CN" sz="3200" dirty="0" smtClean="0"/>
              <a:t>-diversity does not work well if an individual can have multiple tuples in the </a:t>
            </a:r>
            <a:r>
              <a:rPr lang="en-US" altLang="zh-CN" sz="3200" dirty="0" err="1" smtClean="0"/>
              <a:t>microdata</a:t>
            </a:r>
            <a:r>
              <a:rPr lang="en-US" altLang="zh-CN" sz="3200" dirty="0" smtClean="0"/>
              <a:t>. </a:t>
            </a:r>
          </a:p>
        </p:txBody>
      </p:sp>
      <p:sp>
        <p:nvSpPr>
          <p:cNvPr id="41988" name="Text Box 4"/>
          <p:cNvSpPr txBox="1">
            <a:spLocks noChangeArrowheads="1"/>
          </p:cNvSpPr>
          <p:nvPr/>
        </p:nvSpPr>
        <p:spPr bwMode="auto">
          <a:xfrm>
            <a:off x="3851275" y="2636838"/>
            <a:ext cx="1298575" cy="396875"/>
          </a:xfrm>
          <a:prstGeom prst="rect">
            <a:avLst/>
          </a:prstGeom>
          <a:noFill/>
          <a:ln w="9525">
            <a:noFill/>
            <a:miter lim="800000"/>
            <a:headEnd/>
            <a:tailEnd/>
          </a:ln>
        </p:spPr>
        <p:txBody>
          <a:bodyPr wrap="none">
            <a:spAutoFit/>
          </a:bodyPr>
          <a:lstStyle/>
          <a:p>
            <a:pPr algn="l"/>
            <a:r>
              <a:rPr lang="en-US" altLang="zh-CN" sz="2000">
                <a:solidFill>
                  <a:srgbClr val="FF0000"/>
                </a:solidFill>
              </a:rPr>
              <a:t>Microdata</a:t>
            </a:r>
          </a:p>
        </p:txBody>
      </p:sp>
      <p:sp>
        <p:nvSpPr>
          <p:cNvPr id="41989" name="AutoShape 5"/>
          <p:cNvSpPr>
            <a:spLocks noChangeArrowheads="1"/>
          </p:cNvSpPr>
          <p:nvPr/>
        </p:nvSpPr>
        <p:spPr bwMode="auto">
          <a:xfrm>
            <a:off x="2555875" y="3355975"/>
            <a:ext cx="3960813" cy="649288"/>
          </a:xfrm>
          <a:prstGeom prst="roundRect">
            <a:avLst>
              <a:gd name="adj" fmla="val 16667"/>
            </a:avLst>
          </a:prstGeom>
          <a:noFill/>
          <a:ln w="25400" algn="ctr">
            <a:solidFill>
              <a:srgbClr val="FF0000"/>
            </a:solidFill>
            <a:round/>
            <a:headEnd/>
            <a:tailEnd/>
          </a:ln>
        </p:spPr>
        <p:txBody>
          <a:bodyPr wrap="none" anchor="ctr"/>
          <a:lstStyle/>
          <a:p>
            <a:endParaRPr lang="en-US"/>
          </a:p>
        </p:txBody>
      </p:sp>
      <p:graphicFrame>
        <p:nvGraphicFramePr>
          <p:cNvPr id="232454" name="Group 6"/>
          <p:cNvGraphicFramePr>
            <a:graphicFrameLocks noGrp="1"/>
          </p:cNvGraphicFramePr>
          <p:nvPr/>
        </p:nvGraphicFramePr>
        <p:xfrm>
          <a:off x="2627313" y="3140075"/>
          <a:ext cx="3816350" cy="3021018"/>
        </p:xfrm>
        <a:graphic>
          <a:graphicData uri="http://schemas.openxmlformats.org/drawingml/2006/table">
            <a:tbl>
              <a:tblPr/>
              <a:tblGrid>
                <a:gridCol w="779462"/>
                <a:gridCol w="495300"/>
                <a:gridCol w="452438"/>
                <a:gridCol w="865187"/>
                <a:gridCol w="1223963"/>
              </a:tblGrid>
              <a:tr h="274638">
                <a:tc>
                  <a:txBody>
                    <a:bodyPr/>
                    <a:lstStyle/>
                    <a:p>
                      <a:pPr marL="342900" marR="0" lvl="0" indent="-34290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800" b="1" i="0" u="none" strike="noStrike" cap="none" normalizeH="0" baseline="0" smtClean="0">
                          <a:ln>
                            <a:noFill/>
                          </a:ln>
                          <a:solidFill>
                            <a:srgbClr val="3333FF"/>
                          </a:solidFill>
                          <a:effectLst/>
                          <a:latin typeface="Times New Roman" pitchFamily="18" charset="0"/>
                          <a:ea typeface="宋体" pitchFamily="2" charset="-122"/>
                          <a:cs typeface="Times New Roman" pitchFamily="18" charset="0"/>
                        </a:rPr>
                        <a:t>Name</a:t>
                      </a:r>
                      <a:endParaRPr kumimoji="0" lang="en-US" altLang="zh-CN" sz="1800" b="1" i="0" u="none" strike="noStrike" cap="none" normalizeH="0" baseline="0" smtClean="0">
                        <a:ln>
                          <a:noFill/>
                        </a:ln>
                        <a:solidFill>
                          <a:srgbClr val="3333FF"/>
                        </a:solidFill>
                        <a:effectLst/>
                        <a:latin typeface="Times New Roman" pitchFamily="18" charset="0"/>
                        <a:ea typeface="宋体" pitchFamily="2" charset="-122"/>
                      </a:endParaRP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800" b="1" i="0" u="none" strike="noStrike" cap="none" normalizeH="0" baseline="0" smtClean="0">
                          <a:ln>
                            <a:noFill/>
                          </a:ln>
                          <a:solidFill>
                            <a:srgbClr val="3333FF"/>
                          </a:solidFill>
                          <a:effectLst/>
                          <a:latin typeface="Times New Roman" pitchFamily="18" charset="0"/>
                          <a:ea typeface="宋体" pitchFamily="2" charset="-122"/>
                          <a:cs typeface="Times New Roman" pitchFamily="18" charset="0"/>
                        </a:rPr>
                        <a:t>Age</a:t>
                      </a:r>
                      <a:endParaRPr kumimoji="0" lang="en-US" altLang="zh-CN" sz="1800" b="1" i="0" u="none" strike="noStrike" cap="none" normalizeH="0" baseline="0" smtClean="0">
                        <a:ln>
                          <a:noFill/>
                        </a:ln>
                        <a:solidFill>
                          <a:srgbClr val="3333FF"/>
                        </a:solidFill>
                        <a:effectLst/>
                        <a:latin typeface="Times New Roman" pitchFamily="18" charset="0"/>
                        <a:ea typeface="宋体" pitchFamily="2" charset="-122"/>
                      </a:endParaRPr>
                    </a:p>
                  </a:txBody>
                  <a:tcPr marL="0" marR="0" marT="0" marB="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800" b="1" i="0" u="none" strike="noStrike" cap="none" normalizeH="0" baseline="0" smtClean="0">
                          <a:ln>
                            <a:noFill/>
                          </a:ln>
                          <a:solidFill>
                            <a:srgbClr val="3333FF"/>
                          </a:solidFill>
                          <a:effectLst/>
                          <a:latin typeface="Times New Roman" pitchFamily="18" charset="0"/>
                          <a:ea typeface="宋体" pitchFamily="2" charset="-122"/>
                          <a:cs typeface="Times New Roman" pitchFamily="18" charset="0"/>
                        </a:rPr>
                        <a:t>Sex</a:t>
                      </a:r>
                      <a:endParaRPr kumimoji="0" lang="en-US" altLang="zh-CN" sz="1800" b="1" i="0" u="none" strike="noStrike" cap="none" normalizeH="0" baseline="0" smtClean="0">
                        <a:ln>
                          <a:noFill/>
                        </a:ln>
                        <a:solidFill>
                          <a:srgbClr val="3333FF"/>
                        </a:solidFill>
                        <a:effectLst/>
                        <a:latin typeface="Times New Roman" pitchFamily="18" charset="0"/>
                        <a:ea typeface="宋体" pitchFamily="2" charset="-122"/>
                      </a:endParaRPr>
                    </a:p>
                  </a:txBody>
                  <a:tcPr marL="0" marR="0" marT="0" marB="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800" b="1" i="0" u="none" strike="noStrike" cap="none" normalizeH="0" baseline="0" smtClean="0">
                          <a:ln>
                            <a:noFill/>
                          </a:ln>
                          <a:solidFill>
                            <a:srgbClr val="3333FF"/>
                          </a:solidFill>
                          <a:effectLst/>
                          <a:latin typeface="Times New Roman" pitchFamily="18" charset="0"/>
                          <a:ea typeface="宋体" pitchFamily="2" charset="-122"/>
                          <a:cs typeface="Times New Roman" pitchFamily="18" charset="0"/>
                        </a:rPr>
                        <a:t>Zipcode</a:t>
                      </a:r>
                      <a:endParaRPr kumimoji="0" lang="en-US" altLang="zh-CN" sz="1800" b="1" i="0" u="none" strike="noStrike" cap="none" normalizeH="0" baseline="0" smtClean="0">
                        <a:ln>
                          <a:noFill/>
                        </a:ln>
                        <a:solidFill>
                          <a:srgbClr val="3333FF"/>
                        </a:solidFill>
                        <a:effectLst/>
                        <a:latin typeface="Times New Roman" pitchFamily="18" charset="0"/>
                        <a:ea typeface="宋体" pitchFamily="2" charset="-122"/>
                      </a:endParaRPr>
                    </a:p>
                  </a:txBody>
                  <a:tcPr marL="0" marR="0" marT="0" marB="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800" b="1" i="0" u="none" strike="noStrike" cap="none" normalizeH="0" baseline="0" smtClean="0">
                          <a:ln>
                            <a:noFill/>
                          </a:ln>
                          <a:solidFill>
                            <a:srgbClr val="3333FF"/>
                          </a:solidFill>
                          <a:effectLst/>
                          <a:latin typeface="Times New Roman" pitchFamily="18" charset="0"/>
                          <a:ea typeface="宋体" pitchFamily="2" charset="-122"/>
                          <a:cs typeface="Times New Roman" pitchFamily="18" charset="0"/>
                        </a:rPr>
                        <a:t>Disease</a:t>
                      </a:r>
                      <a:endParaRPr kumimoji="0" lang="en-US" altLang="zh-CN" sz="1800" b="1" i="0" u="none" strike="noStrike" cap="none" normalizeH="0" baseline="0" smtClean="0">
                        <a:ln>
                          <a:noFill/>
                        </a:ln>
                        <a:solidFill>
                          <a:srgbClr val="3333FF"/>
                        </a:solidFill>
                        <a:effectLst/>
                        <a:latin typeface="Times New Roman" pitchFamily="18" charset="0"/>
                        <a:ea typeface="宋体" pitchFamily="2" charset="-122"/>
                      </a:endParaRPr>
                    </a:p>
                  </a:txBody>
                  <a:tcPr marL="0" marR="0" marT="0" marB="0" anchor="ctr" anchorCtr="1"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342900" marR="0" lvl="0" indent="-34290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8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Andy</a:t>
                      </a:r>
                      <a:endParaRPr kumimoji="0" lang="en-US" altLang="zh-CN" sz="1800" b="0" i="0" u="none" strike="noStrike" cap="none" normalizeH="0" baseline="0" smtClean="0">
                        <a:ln>
                          <a:noFill/>
                        </a:ln>
                        <a:solidFill>
                          <a:schemeClr val="tx1"/>
                        </a:solidFill>
                        <a:effectLst/>
                        <a:latin typeface="Times New Roman" pitchFamily="18" charset="0"/>
                        <a:ea typeface="宋体" pitchFamily="2" charset="-122"/>
                      </a:endParaRP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8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4</a:t>
                      </a:r>
                      <a:endParaRPr kumimoji="0" lang="en-US" altLang="zh-CN" sz="1800" b="0" i="0" u="none" strike="noStrike" cap="none" normalizeH="0" baseline="0" smtClean="0">
                        <a:ln>
                          <a:noFill/>
                        </a:ln>
                        <a:solidFill>
                          <a:schemeClr val="tx1"/>
                        </a:solidFill>
                        <a:effectLst/>
                        <a:latin typeface="Times New Roman" pitchFamily="18" charset="0"/>
                        <a:ea typeface="宋体" pitchFamily="2" charset="-122"/>
                      </a:endParaRPr>
                    </a:p>
                  </a:txBody>
                  <a:tcPr marL="0" marR="0" marT="0" marB="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8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M</a:t>
                      </a:r>
                      <a:endParaRPr kumimoji="0" lang="en-US" altLang="zh-CN" sz="1800" b="0" i="0" u="none" strike="noStrike" cap="none" normalizeH="0" baseline="0" smtClean="0">
                        <a:ln>
                          <a:noFill/>
                        </a:ln>
                        <a:solidFill>
                          <a:schemeClr val="tx1"/>
                        </a:solidFill>
                        <a:effectLst/>
                        <a:latin typeface="Times New Roman" pitchFamily="18" charset="0"/>
                        <a:ea typeface="宋体" pitchFamily="2" charset="-122"/>
                      </a:endParaRPr>
                    </a:p>
                  </a:txBody>
                  <a:tcPr marL="0" marR="0" marT="0" marB="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8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12000</a:t>
                      </a:r>
                      <a:endParaRPr kumimoji="0" lang="en-US" altLang="zh-CN" sz="1800" b="0" i="0" u="none" strike="noStrike" cap="none" normalizeH="0" baseline="0" smtClean="0">
                        <a:ln>
                          <a:noFill/>
                        </a:ln>
                        <a:solidFill>
                          <a:schemeClr val="tx1"/>
                        </a:solidFill>
                        <a:effectLst/>
                        <a:latin typeface="Times New Roman" pitchFamily="18" charset="0"/>
                        <a:ea typeface="宋体" pitchFamily="2" charset="-122"/>
                      </a:endParaRPr>
                    </a:p>
                  </a:txBody>
                  <a:tcPr marL="0" marR="0" marT="0" marB="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8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gastric ulcer</a:t>
                      </a:r>
                      <a:endParaRPr kumimoji="0" lang="en-US" altLang="zh-CN" sz="1800" b="0" i="0" u="none" strike="noStrike" cap="none" normalizeH="0" baseline="0" smtClean="0">
                        <a:ln>
                          <a:noFill/>
                        </a:ln>
                        <a:solidFill>
                          <a:schemeClr val="tx1"/>
                        </a:solidFill>
                        <a:effectLst/>
                        <a:latin typeface="Times New Roman" pitchFamily="18" charset="0"/>
                        <a:ea typeface="宋体" pitchFamily="2" charset="-122"/>
                      </a:endParaRPr>
                    </a:p>
                  </a:txBody>
                  <a:tcPr marL="0" marR="0" marT="0" marB="0" anchor="ctr" anchorCtr="1"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342900" marR="0" lvl="0" indent="-34290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8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Andy</a:t>
                      </a:r>
                      <a:endParaRPr kumimoji="0" lang="en-US" altLang="zh-CN" sz="1800" b="0" i="0" u="none" strike="noStrike" cap="none" normalizeH="0" baseline="0" smtClean="0">
                        <a:ln>
                          <a:noFill/>
                        </a:ln>
                        <a:solidFill>
                          <a:schemeClr val="tx1"/>
                        </a:solidFill>
                        <a:effectLst/>
                        <a:latin typeface="Times New Roman" pitchFamily="18" charset="0"/>
                        <a:ea typeface="宋体" pitchFamily="2" charset="-122"/>
                      </a:endParaRP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8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4</a:t>
                      </a:r>
                      <a:endParaRPr kumimoji="0" lang="en-US" altLang="zh-CN" sz="1800" b="0" i="0" u="none" strike="noStrike" cap="none" normalizeH="0" baseline="0" smtClean="0">
                        <a:ln>
                          <a:noFill/>
                        </a:ln>
                        <a:solidFill>
                          <a:schemeClr val="tx1"/>
                        </a:solidFill>
                        <a:effectLst/>
                        <a:latin typeface="Times New Roman" pitchFamily="18" charset="0"/>
                        <a:ea typeface="宋体" pitchFamily="2" charset="-122"/>
                      </a:endParaRPr>
                    </a:p>
                  </a:txBody>
                  <a:tcPr marL="0" marR="0" marT="0" marB="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8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M</a:t>
                      </a:r>
                      <a:endParaRPr kumimoji="0" lang="en-US" altLang="zh-CN" sz="1800" b="0" i="0" u="none" strike="noStrike" cap="none" normalizeH="0" baseline="0" smtClean="0">
                        <a:ln>
                          <a:noFill/>
                        </a:ln>
                        <a:solidFill>
                          <a:schemeClr val="tx1"/>
                        </a:solidFill>
                        <a:effectLst/>
                        <a:latin typeface="Times New Roman" pitchFamily="18" charset="0"/>
                        <a:ea typeface="宋体" pitchFamily="2" charset="-122"/>
                      </a:endParaRPr>
                    </a:p>
                  </a:txBody>
                  <a:tcPr marL="0" marR="0" marT="0" marB="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8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12000</a:t>
                      </a:r>
                      <a:endParaRPr kumimoji="0" lang="en-US" altLang="zh-CN" sz="1800" b="0" i="0" u="none" strike="noStrike" cap="none" normalizeH="0" baseline="0" smtClean="0">
                        <a:ln>
                          <a:noFill/>
                        </a:ln>
                        <a:solidFill>
                          <a:schemeClr val="tx1"/>
                        </a:solidFill>
                        <a:effectLst/>
                        <a:latin typeface="Times New Roman" pitchFamily="18" charset="0"/>
                        <a:ea typeface="宋体" pitchFamily="2" charset="-122"/>
                      </a:endParaRPr>
                    </a:p>
                  </a:txBody>
                  <a:tcPr marL="0" marR="0" marT="0" marB="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8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dyspepsia</a:t>
                      </a:r>
                      <a:endParaRPr kumimoji="0" lang="en-US" altLang="zh-CN" sz="1800" b="0" i="0" u="none" strike="noStrike" cap="none" normalizeH="0" baseline="0" smtClean="0">
                        <a:ln>
                          <a:noFill/>
                        </a:ln>
                        <a:solidFill>
                          <a:schemeClr val="tx1"/>
                        </a:solidFill>
                        <a:effectLst/>
                        <a:latin typeface="Times New Roman" pitchFamily="18" charset="0"/>
                        <a:ea typeface="宋体" pitchFamily="2" charset="-122"/>
                      </a:endParaRPr>
                    </a:p>
                  </a:txBody>
                  <a:tcPr marL="0" marR="0" marT="0" marB="0" anchor="ctr" anchorCtr="1"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342900" marR="0" lvl="0" indent="-34290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8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Ken</a:t>
                      </a:r>
                      <a:endParaRPr kumimoji="0" lang="en-US" altLang="zh-CN" sz="1800" b="0" i="0" u="none" strike="noStrike" cap="none" normalizeH="0" baseline="0" smtClean="0">
                        <a:ln>
                          <a:noFill/>
                        </a:ln>
                        <a:solidFill>
                          <a:schemeClr val="tx1"/>
                        </a:solidFill>
                        <a:effectLst/>
                        <a:latin typeface="Times New Roman" pitchFamily="18" charset="0"/>
                        <a:ea typeface="宋体" pitchFamily="2" charset="-122"/>
                      </a:endParaRP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8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6</a:t>
                      </a:r>
                      <a:endParaRPr kumimoji="0" lang="en-US" altLang="zh-CN" sz="1800" b="0" i="0" u="none" strike="noStrike" cap="none" normalizeH="0" baseline="0" smtClean="0">
                        <a:ln>
                          <a:noFill/>
                        </a:ln>
                        <a:solidFill>
                          <a:schemeClr val="tx1"/>
                        </a:solidFill>
                        <a:effectLst/>
                        <a:latin typeface="Times New Roman" pitchFamily="18" charset="0"/>
                        <a:ea typeface="宋体" pitchFamily="2" charset="-122"/>
                      </a:endParaRPr>
                    </a:p>
                  </a:txBody>
                  <a:tcPr marL="0" marR="0" marT="0" marB="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8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M</a:t>
                      </a:r>
                      <a:endParaRPr kumimoji="0" lang="en-US" altLang="zh-CN" sz="1800" b="0" i="0" u="none" strike="noStrike" cap="none" normalizeH="0" baseline="0" smtClean="0">
                        <a:ln>
                          <a:noFill/>
                        </a:ln>
                        <a:solidFill>
                          <a:schemeClr val="tx1"/>
                        </a:solidFill>
                        <a:effectLst/>
                        <a:latin typeface="Times New Roman" pitchFamily="18" charset="0"/>
                        <a:ea typeface="宋体" pitchFamily="2" charset="-122"/>
                      </a:endParaRPr>
                    </a:p>
                  </a:txBody>
                  <a:tcPr marL="0" marR="0" marT="0" marB="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8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18000</a:t>
                      </a:r>
                      <a:endParaRPr kumimoji="0" lang="en-US" altLang="zh-CN" sz="1800" b="0" i="0" u="none" strike="noStrike" cap="none" normalizeH="0" baseline="0" smtClean="0">
                        <a:ln>
                          <a:noFill/>
                        </a:ln>
                        <a:solidFill>
                          <a:schemeClr val="tx1"/>
                        </a:solidFill>
                        <a:effectLst/>
                        <a:latin typeface="Times New Roman" pitchFamily="18" charset="0"/>
                        <a:ea typeface="宋体" pitchFamily="2" charset="-122"/>
                      </a:endParaRPr>
                    </a:p>
                  </a:txBody>
                  <a:tcPr marL="0" marR="0" marT="0" marB="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8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pneumonia</a:t>
                      </a:r>
                      <a:endParaRPr kumimoji="0" lang="en-US" altLang="zh-CN" sz="1800" b="0" i="0" u="none" strike="noStrike" cap="none" normalizeH="0" baseline="0" smtClean="0">
                        <a:ln>
                          <a:noFill/>
                        </a:ln>
                        <a:solidFill>
                          <a:schemeClr val="tx1"/>
                        </a:solidFill>
                        <a:effectLst/>
                        <a:latin typeface="Times New Roman" pitchFamily="18" charset="0"/>
                        <a:ea typeface="宋体" pitchFamily="2" charset="-122"/>
                      </a:endParaRPr>
                    </a:p>
                  </a:txBody>
                  <a:tcPr marL="0" marR="0" marT="0" marB="0" anchor="ctr" anchorCtr="1"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342900" marR="0" lvl="0" indent="-34290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8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Nash</a:t>
                      </a:r>
                      <a:endParaRPr kumimoji="0" lang="en-US" altLang="zh-CN" sz="1800" b="0" i="0" u="none" strike="noStrike" cap="none" normalizeH="0" baseline="0" smtClean="0">
                        <a:ln>
                          <a:noFill/>
                        </a:ln>
                        <a:solidFill>
                          <a:schemeClr val="tx1"/>
                        </a:solidFill>
                        <a:effectLst/>
                        <a:latin typeface="Times New Roman" pitchFamily="18" charset="0"/>
                        <a:ea typeface="宋体" pitchFamily="2" charset="-122"/>
                      </a:endParaRP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8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9</a:t>
                      </a:r>
                      <a:endParaRPr kumimoji="0" lang="en-US" altLang="zh-CN" sz="1800" b="0" i="0" u="none" strike="noStrike" cap="none" normalizeH="0" baseline="0" smtClean="0">
                        <a:ln>
                          <a:noFill/>
                        </a:ln>
                        <a:solidFill>
                          <a:schemeClr val="tx1"/>
                        </a:solidFill>
                        <a:effectLst/>
                        <a:latin typeface="Times New Roman" pitchFamily="18" charset="0"/>
                        <a:ea typeface="宋体" pitchFamily="2" charset="-122"/>
                      </a:endParaRPr>
                    </a:p>
                  </a:txBody>
                  <a:tcPr marL="0" marR="0" marT="0" marB="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8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M</a:t>
                      </a:r>
                      <a:endParaRPr kumimoji="0" lang="en-US" altLang="zh-CN" sz="1800" b="0" i="0" u="none" strike="noStrike" cap="none" normalizeH="0" baseline="0" smtClean="0">
                        <a:ln>
                          <a:noFill/>
                        </a:ln>
                        <a:solidFill>
                          <a:schemeClr val="tx1"/>
                        </a:solidFill>
                        <a:effectLst/>
                        <a:latin typeface="Times New Roman" pitchFamily="18" charset="0"/>
                        <a:ea typeface="宋体" pitchFamily="2" charset="-122"/>
                      </a:endParaRPr>
                    </a:p>
                  </a:txBody>
                  <a:tcPr marL="0" marR="0" marT="0" marB="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8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19000</a:t>
                      </a:r>
                      <a:endParaRPr kumimoji="0" lang="en-US" altLang="zh-CN" sz="1800" b="0" i="0" u="none" strike="noStrike" cap="none" normalizeH="0" baseline="0" smtClean="0">
                        <a:ln>
                          <a:noFill/>
                        </a:ln>
                        <a:solidFill>
                          <a:schemeClr val="tx1"/>
                        </a:solidFill>
                        <a:effectLst/>
                        <a:latin typeface="Times New Roman" pitchFamily="18" charset="0"/>
                        <a:ea typeface="宋体" pitchFamily="2" charset="-122"/>
                      </a:endParaRPr>
                    </a:p>
                  </a:txBody>
                  <a:tcPr marL="0" marR="0" marT="0" marB="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8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bronchitis</a:t>
                      </a:r>
                      <a:endParaRPr kumimoji="0" lang="en-US" altLang="zh-CN" sz="1800" b="0" i="0" u="none" strike="noStrike" cap="none" normalizeH="0" baseline="0" smtClean="0">
                        <a:ln>
                          <a:noFill/>
                        </a:ln>
                        <a:solidFill>
                          <a:schemeClr val="tx1"/>
                        </a:solidFill>
                        <a:effectLst/>
                        <a:latin typeface="Times New Roman" pitchFamily="18" charset="0"/>
                        <a:ea typeface="宋体" pitchFamily="2" charset="-122"/>
                      </a:endParaRPr>
                    </a:p>
                  </a:txBody>
                  <a:tcPr marL="0" marR="0" marT="0" marB="0" anchor="ctr" anchorCtr="1"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342900" marR="0" lvl="0" indent="-34290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8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Alice</a:t>
                      </a:r>
                      <a:endParaRPr kumimoji="0" lang="en-US" altLang="zh-CN" sz="1800" b="0" i="0" u="none" strike="noStrike" cap="none" normalizeH="0" baseline="0" smtClean="0">
                        <a:ln>
                          <a:noFill/>
                        </a:ln>
                        <a:solidFill>
                          <a:schemeClr val="tx1"/>
                        </a:solidFill>
                        <a:effectLst/>
                        <a:latin typeface="Times New Roman" pitchFamily="18" charset="0"/>
                        <a:ea typeface="宋体" pitchFamily="2" charset="-122"/>
                      </a:endParaRP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8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12</a:t>
                      </a:r>
                      <a:endParaRPr kumimoji="0" lang="en-US" altLang="zh-CN" sz="1800" b="0" i="0" u="none" strike="noStrike" cap="none" normalizeH="0" baseline="0" smtClean="0">
                        <a:ln>
                          <a:noFill/>
                        </a:ln>
                        <a:solidFill>
                          <a:schemeClr val="tx1"/>
                        </a:solidFill>
                        <a:effectLst/>
                        <a:latin typeface="Times New Roman" pitchFamily="18" charset="0"/>
                        <a:ea typeface="宋体" pitchFamily="2" charset="-122"/>
                      </a:endParaRPr>
                    </a:p>
                  </a:txBody>
                  <a:tcPr marL="0" marR="0" marT="0" marB="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8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F</a:t>
                      </a:r>
                      <a:endParaRPr kumimoji="0" lang="en-US" altLang="zh-CN" sz="1800" b="0" i="0" u="none" strike="noStrike" cap="none" normalizeH="0" baseline="0" smtClean="0">
                        <a:ln>
                          <a:noFill/>
                        </a:ln>
                        <a:solidFill>
                          <a:schemeClr val="tx1"/>
                        </a:solidFill>
                        <a:effectLst/>
                        <a:latin typeface="Times New Roman" pitchFamily="18" charset="0"/>
                        <a:ea typeface="宋体" pitchFamily="2" charset="-122"/>
                      </a:endParaRPr>
                    </a:p>
                  </a:txBody>
                  <a:tcPr marL="0" marR="0" marT="0" marB="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8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22000</a:t>
                      </a:r>
                      <a:endParaRPr kumimoji="0" lang="en-US" altLang="zh-CN" sz="1800" b="0" i="0" u="none" strike="noStrike" cap="none" normalizeH="0" baseline="0" smtClean="0">
                        <a:ln>
                          <a:noFill/>
                        </a:ln>
                        <a:solidFill>
                          <a:schemeClr val="tx1"/>
                        </a:solidFill>
                        <a:effectLst/>
                        <a:latin typeface="Times New Roman" pitchFamily="18" charset="0"/>
                        <a:ea typeface="宋体" pitchFamily="2" charset="-122"/>
                      </a:endParaRPr>
                    </a:p>
                  </a:txBody>
                  <a:tcPr marL="0" marR="0" marT="0" marB="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8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flu</a:t>
                      </a:r>
                      <a:endParaRPr kumimoji="0" lang="en-US" altLang="zh-CN" sz="1800" b="0" i="0" u="none" strike="noStrike" cap="none" normalizeH="0" baseline="0" smtClean="0">
                        <a:ln>
                          <a:noFill/>
                        </a:ln>
                        <a:solidFill>
                          <a:schemeClr val="tx1"/>
                        </a:solidFill>
                        <a:effectLst/>
                        <a:latin typeface="Times New Roman" pitchFamily="18" charset="0"/>
                        <a:ea typeface="宋体" pitchFamily="2" charset="-122"/>
                      </a:endParaRPr>
                    </a:p>
                  </a:txBody>
                  <a:tcPr marL="0" marR="0" marT="0" marB="0" anchor="ctr" anchorCtr="1"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342900" marR="0" lvl="0" indent="-34290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8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Betty</a:t>
                      </a:r>
                      <a:endParaRPr kumimoji="0" lang="en-US" altLang="zh-CN" sz="1800" b="0" i="0" u="none" strike="noStrike" cap="none" normalizeH="0" baseline="0" smtClean="0">
                        <a:ln>
                          <a:noFill/>
                        </a:ln>
                        <a:solidFill>
                          <a:schemeClr val="tx1"/>
                        </a:solidFill>
                        <a:effectLst/>
                        <a:latin typeface="Times New Roman" pitchFamily="18" charset="0"/>
                        <a:ea typeface="宋体" pitchFamily="2" charset="-122"/>
                      </a:endParaRP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8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19</a:t>
                      </a:r>
                      <a:endParaRPr kumimoji="0" lang="en-US" altLang="zh-CN" sz="1800" b="0" i="0" u="none" strike="noStrike" cap="none" normalizeH="0" baseline="0" smtClean="0">
                        <a:ln>
                          <a:noFill/>
                        </a:ln>
                        <a:solidFill>
                          <a:schemeClr val="tx1"/>
                        </a:solidFill>
                        <a:effectLst/>
                        <a:latin typeface="Times New Roman" pitchFamily="18" charset="0"/>
                        <a:ea typeface="宋体" pitchFamily="2" charset="-122"/>
                      </a:endParaRPr>
                    </a:p>
                  </a:txBody>
                  <a:tcPr marL="0" marR="0" marT="0" marB="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8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F</a:t>
                      </a:r>
                      <a:endParaRPr kumimoji="0" lang="en-US" altLang="zh-CN" sz="1800" b="0" i="0" u="none" strike="noStrike" cap="none" normalizeH="0" baseline="0" smtClean="0">
                        <a:ln>
                          <a:noFill/>
                        </a:ln>
                        <a:solidFill>
                          <a:schemeClr val="tx1"/>
                        </a:solidFill>
                        <a:effectLst/>
                        <a:latin typeface="Times New Roman" pitchFamily="18" charset="0"/>
                        <a:ea typeface="宋体" pitchFamily="2" charset="-122"/>
                      </a:endParaRPr>
                    </a:p>
                  </a:txBody>
                  <a:tcPr marL="0" marR="0" marT="0" marB="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8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24000</a:t>
                      </a:r>
                      <a:endParaRPr kumimoji="0" lang="en-US" altLang="zh-CN" sz="1800" b="0" i="0" u="none" strike="noStrike" cap="none" normalizeH="0" baseline="0" smtClean="0">
                        <a:ln>
                          <a:noFill/>
                        </a:ln>
                        <a:solidFill>
                          <a:schemeClr val="tx1"/>
                        </a:solidFill>
                        <a:effectLst/>
                        <a:latin typeface="Times New Roman" pitchFamily="18" charset="0"/>
                        <a:ea typeface="宋体" pitchFamily="2" charset="-122"/>
                      </a:endParaRPr>
                    </a:p>
                  </a:txBody>
                  <a:tcPr marL="0" marR="0" marT="0" marB="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8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pneumonia</a:t>
                      </a:r>
                      <a:endParaRPr kumimoji="0" lang="en-US" altLang="zh-CN" sz="1800" b="0" i="0" u="none" strike="noStrike" cap="none" normalizeH="0" baseline="0" smtClean="0">
                        <a:ln>
                          <a:noFill/>
                        </a:ln>
                        <a:solidFill>
                          <a:schemeClr val="tx1"/>
                        </a:solidFill>
                        <a:effectLst/>
                        <a:latin typeface="Times New Roman" pitchFamily="18" charset="0"/>
                        <a:ea typeface="宋体" pitchFamily="2" charset="-122"/>
                      </a:endParaRPr>
                    </a:p>
                  </a:txBody>
                  <a:tcPr marL="0" marR="0" marT="0" marB="0" anchor="ctr" anchorCtr="1"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342900" marR="0" lvl="0" indent="-34290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8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Linda</a:t>
                      </a:r>
                      <a:endParaRPr kumimoji="0" lang="en-US" altLang="zh-CN" sz="1800" b="0" i="0" u="none" strike="noStrike" cap="none" normalizeH="0" baseline="0" smtClean="0">
                        <a:ln>
                          <a:noFill/>
                        </a:ln>
                        <a:solidFill>
                          <a:schemeClr val="tx1"/>
                        </a:solidFill>
                        <a:effectLst/>
                        <a:latin typeface="Times New Roman" pitchFamily="18" charset="0"/>
                        <a:ea typeface="宋体" pitchFamily="2" charset="-122"/>
                      </a:endParaRP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8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21</a:t>
                      </a:r>
                      <a:endParaRPr kumimoji="0" lang="en-US" altLang="zh-CN" sz="1800" b="0" i="0" u="none" strike="noStrike" cap="none" normalizeH="0" baseline="0" smtClean="0">
                        <a:ln>
                          <a:noFill/>
                        </a:ln>
                        <a:solidFill>
                          <a:schemeClr val="tx1"/>
                        </a:solidFill>
                        <a:effectLst/>
                        <a:latin typeface="Times New Roman" pitchFamily="18" charset="0"/>
                        <a:ea typeface="宋体" pitchFamily="2" charset="-122"/>
                      </a:endParaRPr>
                    </a:p>
                  </a:txBody>
                  <a:tcPr marL="0" marR="0" marT="0" marB="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8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F</a:t>
                      </a:r>
                      <a:endParaRPr kumimoji="0" lang="en-US" altLang="zh-CN" sz="1800" b="0" i="0" u="none" strike="noStrike" cap="none" normalizeH="0" baseline="0" smtClean="0">
                        <a:ln>
                          <a:noFill/>
                        </a:ln>
                        <a:solidFill>
                          <a:schemeClr val="tx1"/>
                        </a:solidFill>
                        <a:effectLst/>
                        <a:latin typeface="Times New Roman" pitchFamily="18" charset="0"/>
                        <a:ea typeface="宋体" pitchFamily="2" charset="-122"/>
                      </a:endParaRPr>
                    </a:p>
                  </a:txBody>
                  <a:tcPr marL="0" marR="0" marT="0" marB="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8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33000</a:t>
                      </a:r>
                      <a:endParaRPr kumimoji="0" lang="en-US" altLang="zh-CN" sz="1800" b="0" i="0" u="none" strike="noStrike" cap="none" normalizeH="0" baseline="0" smtClean="0">
                        <a:ln>
                          <a:noFill/>
                        </a:ln>
                        <a:solidFill>
                          <a:schemeClr val="tx1"/>
                        </a:solidFill>
                        <a:effectLst/>
                        <a:latin typeface="Times New Roman" pitchFamily="18" charset="0"/>
                        <a:ea typeface="宋体" pitchFamily="2" charset="-122"/>
                      </a:endParaRPr>
                    </a:p>
                  </a:txBody>
                  <a:tcPr marL="0" marR="0" marT="0" marB="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8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gastritis</a:t>
                      </a:r>
                      <a:endParaRPr kumimoji="0" lang="en-US" altLang="zh-CN" sz="1800" b="0" i="0" u="none" strike="noStrike" cap="none" normalizeH="0" baseline="0" smtClean="0">
                        <a:ln>
                          <a:noFill/>
                        </a:ln>
                        <a:solidFill>
                          <a:schemeClr val="tx1"/>
                        </a:solidFill>
                        <a:effectLst/>
                        <a:latin typeface="Times New Roman" pitchFamily="18" charset="0"/>
                        <a:ea typeface="宋体" pitchFamily="2" charset="-122"/>
                      </a:endParaRPr>
                    </a:p>
                  </a:txBody>
                  <a:tcPr marL="0" marR="0" marT="0" marB="0" anchor="ctr" anchorCtr="1"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342900" marR="0" lvl="0" indent="-34290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8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Jane</a:t>
                      </a:r>
                      <a:endParaRPr kumimoji="0" lang="en-US" altLang="zh-CN" sz="1800" b="0" i="0" u="none" strike="noStrike" cap="none" normalizeH="0" baseline="0" smtClean="0">
                        <a:ln>
                          <a:noFill/>
                        </a:ln>
                        <a:solidFill>
                          <a:schemeClr val="tx1"/>
                        </a:solidFill>
                        <a:effectLst/>
                        <a:latin typeface="Times New Roman" pitchFamily="18" charset="0"/>
                        <a:ea typeface="宋体" pitchFamily="2" charset="-122"/>
                      </a:endParaRP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8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25</a:t>
                      </a:r>
                      <a:endParaRPr kumimoji="0" lang="en-US" altLang="zh-CN" sz="1800" b="0" i="0" u="none" strike="noStrike" cap="none" normalizeH="0" baseline="0" smtClean="0">
                        <a:ln>
                          <a:noFill/>
                        </a:ln>
                        <a:solidFill>
                          <a:schemeClr val="tx1"/>
                        </a:solidFill>
                        <a:effectLst/>
                        <a:latin typeface="Times New Roman" pitchFamily="18" charset="0"/>
                        <a:ea typeface="宋体" pitchFamily="2" charset="-122"/>
                      </a:endParaRPr>
                    </a:p>
                  </a:txBody>
                  <a:tcPr marL="0" marR="0" marT="0" marB="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8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F</a:t>
                      </a:r>
                      <a:endParaRPr kumimoji="0" lang="en-US" altLang="zh-CN" sz="1800" b="0" i="0" u="none" strike="noStrike" cap="none" normalizeH="0" baseline="0" smtClean="0">
                        <a:ln>
                          <a:noFill/>
                        </a:ln>
                        <a:solidFill>
                          <a:schemeClr val="tx1"/>
                        </a:solidFill>
                        <a:effectLst/>
                        <a:latin typeface="Times New Roman" pitchFamily="18" charset="0"/>
                        <a:ea typeface="宋体" pitchFamily="2" charset="-122"/>
                      </a:endParaRPr>
                    </a:p>
                  </a:txBody>
                  <a:tcPr marL="0" marR="0" marT="0" marB="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8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34000</a:t>
                      </a:r>
                      <a:endParaRPr kumimoji="0" lang="en-US" altLang="zh-CN" sz="1800" b="0" i="0" u="none" strike="noStrike" cap="none" normalizeH="0" baseline="0" smtClean="0">
                        <a:ln>
                          <a:noFill/>
                        </a:ln>
                        <a:solidFill>
                          <a:schemeClr val="tx1"/>
                        </a:solidFill>
                        <a:effectLst/>
                        <a:latin typeface="Times New Roman" pitchFamily="18" charset="0"/>
                        <a:ea typeface="宋体" pitchFamily="2" charset="-122"/>
                      </a:endParaRPr>
                    </a:p>
                  </a:txBody>
                  <a:tcPr marL="0" marR="0" marT="0" marB="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8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gastritis</a:t>
                      </a:r>
                      <a:endParaRPr kumimoji="0" lang="en-US" altLang="zh-CN" sz="1800" b="0" i="0" u="none" strike="noStrike" cap="none" normalizeH="0" baseline="0" smtClean="0">
                        <a:ln>
                          <a:noFill/>
                        </a:ln>
                        <a:solidFill>
                          <a:schemeClr val="tx1"/>
                        </a:solidFill>
                        <a:effectLst/>
                        <a:latin typeface="Times New Roman" pitchFamily="18" charset="0"/>
                        <a:ea typeface="宋体" pitchFamily="2" charset="-122"/>
                      </a:endParaRPr>
                    </a:p>
                  </a:txBody>
                  <a:tcPr marL="0" marR="0" marT="0" marB="0" anchor="ctr" anchorCtr="1"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342900" marR="0" lvl="0" indent="-34290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8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Sarah</a:t>
                      </a:r>
                      <a:endParaRPr kumimoji="0" lang="en-US" altLang="zh-CN" sz="1800" b="0" i="0" u="none" strike="noStrike" cap="none" normalizeH="0" baseline="0" smtClean="0">
                        <a:ln>
                          <a:noFill/>
                        </a:ln>
                        <a:solidFill>
                          <a:schemeClr val="tx1"/>
                        </a:solidFill>
                        <a:effectLst/>
                        <a:latin typeface="Times New Roman" pitchFamily="18" charset="0"/>
                        <a:ea typeface="宋体" pitchFamily="2" charset="-122"/>
                      </a:endParaRP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8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28</a:t>
                      </a:r>
                      <a:endParaRPr kumimoji="0" lang="en-US" altLang="zh-CN" sz="1800" b="0" i="0" u="none" strike="noStrike" cap="none" normalizeH="0" baseline="0" smtClean="0">
                        <a:ln>
                          <a:noFill/>
                        </a:ln>
                        <a:solidFill>
                          <a:schemeClr val="tx1"/>
                        </a:solidFill>
                        <a:effectLst/>
                        <a:latin typeface="Times New Roman" pitchFamily="18" charset="0"/>
                        <a:ea typeface="宋体" pitchFamily="2" charset="-122"/>
                      </a:endParaRPr>
                    </a:p>
                  </a:txBody>
                  <a:tcPr marL="0" marR="0" marT="0" marB="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8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F</a:t>
                      </a:r>
                      <a:endParaRPr kumimoji="0" lang="en-US" altLang="zh-CN" sz="1800" b="0" i="0" u="none" strike="noStrike" cap="none" normalizeH="0" baseline="0" smtClean="0">
                        <a:ln>
                          <a:noFill/>
                        </a:ln>
                        <a:solidFill>
                          <a:schemeClr val="tx1"/>
                        </a:solidFill>
                        <a:effectLst/>
                        <a:latin typeface="Times New Roman" pitchFamily="18" charset="0"/>
                        <a:ea typeface="宋体" pitchFamily="2" charset="-122"/>
                      </a:endParaRPr>
                    </a:p>
                  </a:txBody>
                  <a:tcPr marL="0" marR="0" marT="0" marB="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8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37000</a:t>
                      </a:r>
                      <a:endParaRPr kumimoji="0" lang="en-US" altLang="zh-CN" sz="1800" b="0" i="0" u="none" strike="noStrike" cap="none" normalizeH="0" baseline="0" smtClean="0">
                        <a:ln>
                          <a:noFill/>
                        </a:ln>
                        <a:solidFill>
                          <a:schemeClr val="tx1"/>
                        </a:solidFill>
                        <a:effectLst/>
                        <a:latin typeface="Times New Roman" pitchFamily="18" charset="0"/>
                        <a:ea typeface="宋体" pitchFamily="2" charset="-122"/>
                      </a:endParaRPr>
                    </a:p>
                  </a:txBody>
                  <a:tcPr marL="0" marR="0" marT="0" marB="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8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flu</a:t>
                      </a:r>
                      <a:endParaRPr kumimoji="0" lang="en-US" altLang="zh-CN" sz="1800" b="0" i="0" u="none" strike="noStrike" cap="none" normalizeH="0" baseline="0" smtClean="0">
                        <a:ln>
                          <a:noFill/>
                        </a:ln>
                        <a:solidFill>
                          <a:schemeClr val="tx1"/>
                        </a:solidFill>
                        <a:effectLst/>
                        <a:latin typeface="Times New Roman" pitchFamily="18" charset="0"/>
                        <a:ea typeface="宋体" pitchFamily="2" charset="-122"/>
                      </a:endParaRPr>
                    </a:p>
                  </a:txBody>
                  <a:tcPr marL="0" marR="0" marT="0" marB="0" anchor="ctr" anchorCtr="1"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342900" marR="0" lvl="0" indent="-34290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8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Mary</a:t>
                      </a:r>
                      <a:endParaRPr kumimoji="0" lang="en-US" altLang="zh-CN" sz="1800" b="0" i="0" u="none" strike="noStrike" cap="none" normalizeH="0" baseline="0" smtClean="0">
                        <a:ln>
                          <a:noFill/>
                        </a:ln>
                        <a:solidFill>
                          <a:schemeClr val="tx1"/>
                        </a:solidFill>
                        <a:effectLst/>
                        <a:latin typeface="Times New Roman" pitchFamily="18" charset="0"/>
                        <a:ea typeface="宋体" pitchFamily="2" charset="-122"/>
                      </a:endParaRP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8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56</a:t>
                      </a:r>
                      <a:endParaRPr kumimoji="0" lang="en-US" altLang="zh-CN" sz="1800" b="0" i="0" u="none" strike="noStrike" cap="none" normalizeH="0" baseline="0" smtClean="0">
                        <a:ln>
                          <a:noFill/>
                        </a:ln>
                        <a:solidFill>
                          <a:schemeClr val="tx1"/>
                        </a:solidFill>
                        <a:effectLst/>
                        <a:latin typeface="Times New Roman" pitchFamily="18" charset="0"/>
                        <a:ea typeface="宋体" pitchFamily="2" charset="-122"/>
                      </a:endParaRPr>
                    </a:p>
                  </a:txBody>
                  <a:tcPr marL="0" marR="0" marT="0" marB="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8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F</a:t>
                      </a:r>
                      <a:endParaRPr kumimoji="0" lang="en-US" altLang="zh-CN" sz="1800" b="0" i="0" u="none" strike="noStrike" cap="none" normalizeH="0" baseline="0" smtClean="0">
                        <a:ln>
                          <a:noFill/>
                        </a:ln>
                        <a:solidFill>
                          <a:schemeClr val="tx1"/>
                        </a:solidFill>
                        <a:effectLst/>
                        <a:latin typeface="Times New Roman" pitchFamily="18" charset="0"/>
                        <a:ea typeface="宋体" pitchFamily="2" charset="-122"/>
                      </a:endParaRPr>
                    </a:p>
                  </a:txBody>
                  <a:tcPr marL="0" marR="0" marT="0" marB="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8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58000</a:t>
                      </a:r>
                      <a:endParaRPr kumimoji="0" lang="en-US" altLang="zh-CN" sz="1800" b="0" i="0" u="none" strike="noStrike" cap="none" normalizeH="0" baseline="0" smtClean="0">
                        <a:ln>
                          <a:noFill/>
                        </a:ln>
                        <a:solidFill>
                          <a:schemeClr val="tx1"/>
                        </a:solidFill>
                        <a:effectLst/>
                        <a:latin typeface="Times New Roman" pitchFamily="18" charset="0"/>
                        <a:ea typeface="宋体" pitchFamily="2" charset="-122"/>
                      </a:endParaRPr>
                    </a:p>
                  </a:txBody>
                  <a:tcPr marL="0" marR="0" marT="0" marB="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8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flu</a:t>
                      </a:r>
                      <a:endParaRPr kumimoji="0" lang="en-US" altLang="zh-CN" sz="1800" b="0" i="0" u="none" strike="noStrike" cap="none" normalizeH="0" baseline="0" smtClean="0">
                        <a:ln>
                          <a:noFill/>
                        </a:ln>
                        <a:solidFill>
                          <a:schemeClr val="tx1"/>
                        </a:solidFill>
                        <a:effectLst/>
                        <a:latin typeface="Times New Roman" pitchFamily="18" charset="0"/>
                        <a:ea typeface="宋体" pitchFamily="2" charset="-122"/>
                      </a:endParaRPr>
                    </a:p>
                  </a:txBody>
                  <a:tcPr marL="0" marR="0" marT="0" marB="0" anchor="ctr" anchorCtr="1"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endParaRPr lang="en-US" altLang="zh-CN" smtClean="0"/>
          </a:p>
        </p:txBody>
      </p:sp>
      <p:sp>
        <p:nvSpPr>
          <p:cNvPr id="43011" name="Rectangle 3"/>
          <p:cNvSpPr>
            <a:spLocks noGrp="1" noChangeArrowheads="1"/>
          </p:cNvSpPr>
          <p:nvPr>
            <p:ph type="body" sz="half" idx="1"/>
          </p:nvPr>
        </p:nvSpPr>
        <p:spPr>
          <a:xfrm>
            <a:off x="468313" y="1628775"/>
            <a:ext cx="8362950" cy="4997450"/>
          </a:xfrm>
        </p:spPr>
        <p:txBody>
          <a:bodyPr/>
          <a:lstStyle/>
          <a:p>
            <a:pPr eaLnBrk="1" hangingPunct="1"/>
            <a:endParaRPr lang="en-US" altLang="zh-CN" sz="1600" smtClean="0"/>
          </a:p>
          <a:p>
            <a:pPr eaLnBrk="1" hangingPunct="1">
              <a:buFont typeface="Wingdings" pitchFamily="2" charset="2"/>
              <a:buNone/>
            </a:pPr>
            <a:r>
              <a:rPr lang="en-US" altLang="zh-CN" sz="1600" smtClean="0"/>
              <a:t>	</a:t>
            </a:r>
          </a:p>
          <a:p>
            <a:pPr eaLnBrk="1" hangingPunct="1"/>
            <a:endParaRPr lang="en-US" altLang="zh-CN" sz="1600" smtClean="0"/>
          </a:p>
          <a:p>
            <a:pPr eaLnBrk="1" hangingPunct="1"/>
            <a:endParaRPr lang="en-US" altLang="zh-CN" sz="1600" smtClean="0"/>
          </a:p>
          <a:p>
            <a:pPr eaLnBrk="1" hangingPunct="1"/>
            <a:endParaRPr lang="en-US" altLang="zh-CN" sz="1600" smtClean="0"/>
          </a:p>
        </p:txBody>
      </p:sp>
      <p:graphicFrame>
        <p:nvGraphicFramePr>
          <p:cNvPr id="233607" name="Group 135"/>
          <p:cNvGraphicFramePr>
            <a:graphicFrameLocks noGrp="1"/>
          </p:cNvGraphicFramePr>
          <p:nvPr>
            <p:ph sz="quarter" idx="2"/>
          </p:nvPr>
        </p:nvGraphicFramePr>
        <p:xfrm>
          <a:off x="5580063" y="2852738"/>
          <a:ext cx="2736850" cy="3017520"/>
        </p:xfrm>
        <a:graphic>
          <a:graphicData uri="http://schemas.openxmlformats.org/drawingml/2006/table">
            <a:tbl>
              <a:tblPr/>
              <a:tblGrid>
                <a:gridCol w="792162"/>
                <a:gridCol w="503238"/>
                <a:gridCol w="504825"/>
                <a:gridCol w="936625"/>
              </a:tblGrid>
              <a:tr h="198438">
                <a:tc>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800" b="1" i="0" u="none" strike="noStrike" cap="none" normalizeH="0" baseline="0" smtClean="0">
                          <a:ln>
                            <a:noFill/>
                          </a:ln>
                          <a:solidFill>
                            <a:srgbClr val="3333FF"/>
                          </a:solidFill>
                          <a:effectLst/>
                          <a:latin typeface="Times New Roman" pitchFamily="18" charset="0"/>
                          <a:ea typeface="宋体" pitchFamily="2" charset="-122"/>
                          <a:cs typeface="Times New Roman" pitchFamily="18" charset="0"/>
                        </a:rPr>
                        <a:t>Name</a:t>
                      </a:r>
                      <a:endParaRPr kumimoji="0" lang="en-US" altLang="zh-CN" sz="1800" b="1" i="0" u="none" strike="noStrike" cap="none" normalizeH="0" baseline="0" smtClean="0">
                        <a:ln>
                          <a:noFill/>
                        </a:ln>
                        <a:solidFill>
                          <a:srgbClr val="3333FF"/>
                        </a:solidFill>
                        <a:effectLst/>
                        <a:latin typeface="Arial" charset="0"/>
                        <a:ea typeface="宋体" pitchFamily="2" charset="-122"/>
                      </a:endParaRPr>
                    </a:p>
                  </a:txBody>
                  <a:tcPr marL="0" marR="0" marT="0" marB="0"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800" b="1" i="0" u="none" strike="noStrike" cap="none" normalizeH="0" baseline="0" smtClean="0">
                          <a:ln>
                            <a:noFill/>
                          </a:ln>
                          <a:solidFill>
                            <a:srgbClr val="3333FF"/>
                          </a:solidFill>
                          <a:effectLst/>
                          <a:latin typeface="Times New Roman" pitchFamily="18" charset="0"/>
                          <a:ea typeface="宋体" pitchFamily="2" charset="-122"/>
                          <a:cs typeface="Times New Roman" pitchFamily="18" charset="0"/>
                        </a:rPr>
                        <a:t>Age</a:t>
                      </a:r>
                      <a:endParaRPr kumimoji="0" lang="en-US" altLang="zh-CN" sz="1800" b="1" i="0" u="none" strike="noStrike" cap="none" normalizeH="0" baseline="0" smtClean="0">
                        <a:ln>
                          <a:noFill/>
                        </a:ln>
                        <a:solidFill>
                          <a:srgbClr val="3333FF"/>
                        </a:solidFill>
                        <a:effectLst/>
                        <a:latin typeface="Arial" charset="0"/>
                        <a:ea typeface="宋体" pitchFamily="2" charset="-122"/>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800" b="1" i="0" u="none" strike="noStrike" cap="none" normalizeH="0" baseline="0" smtClean="0">
                          <a:ln>
                            <a:noFill/>
                          </a:ln>
                          <a:solidFill>
                            <a:srgbClr val="3333FF"/>
                          </a:solidFill>
                          <a:effectLst/>
                          <a:latin typeface="Times New Roman" pitchFamily="18" charset="0"/>
                          <a:ea typeface="宋体" pitchFamily="2" charset="-122"/>
                          <a:cs typeface="Times New Roman" pitchFamily="18" charset="0"/>
                        </a:rPr>
                        <a:t>Sex</a:t>
                      </a:r>
                      <a:endParaRPr kumimoji="0" lang="en-US" altLang="zh-CN" sz="1800" b="1" i="0" u="none" strike="noStrike" cap="none" normalizeH="0" baseline="0" smtClean="0">
                        <a:ln>
                          <a:noFill/>
                        </a:ln>
                        <a:solidFill>
                          <a:srgbClr val="3333FF"/>
                        </a:solidFill>
                        <a:effectLst/>
                        <a:latin typeface="Arial" charset="0"/>
                        <a:ea typeface="宋体" pitchFamily="2" charset="-122"/>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800" b="1" i="0" u="none" strike="noStrike" cap="none" normalizeH="0" baseline="0" smtClean="0">
                          <a:ln>
                            <a:noFill/>
                          </a:ln>
                          <a:solidFill>
                            <a:srgbClr val="3333FF"/>
                          </a:solidFill>
                          <a:effectLst/>
                          <a:latin typeface="Times New Roman" pitchFamily="18" charset="0"/>
                          <a:ea typeface="宋体" pitchFamily="2" charset="-122"/>
                          <a:cs typeface="Times New Roman" pitchFamily="18" charset="0"/>
                        </a:rPr>
                        <a:t>Zipcode</a:t>
                      </a:r>
                      <a:endParaRPr kumimoji="0" lang="en-US" altLang="zh-CN" sz="1800" b="1" i="0" u="none" strike="noStrike" cap="none" normalizeH="0" baseline="0" smtClean="0">
                        <a:ln>
                          <a:noFill/>
                        </a:ln>
                        <a:solidFill>
                          <a:srgbClr val="3333FF"/>
                        </a:solidFill>
                        <a:effectLst/>
                        <a:latin typeface="Arial" charset="0"/>
                        <a:ea typeface="宋体" pitchFamily="2" charset="-122"/>
                      </a:endParaRPr>
                    </a:p>
                  </a:txBody>
                  <a:tcPr marL="0" marR="0" marT="0" marB="0"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8438">
                <a:tc>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8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Andy</a:t>
                      </a:r>
                      <a:endParaRPr kumimoji="0" lang="en-US" altLang="zh-CN" sz="1800" b="0" i="0" u="none" strike="noStrike" cap="none" normalizeH="0" baseline="0" smtClean="0">
                        <a:ln>
                          <a:noFill/>
                        </a:ln>
                        <a:solidFill>
                          <a:schemeClr val="tx1"/>
                        </a:solidFill>
                        <a:effectLst/>
                        <a:latin typeface="Arial" charset="0"/>
                        <a:ea typeface="宋体" pitchFamily="2" charset="-122"/>
                      </a:endParaRPr>
                    </a:p>
                  </a:txBody>
                  <a:tcPr marL="0" marR="0" marT="0" marB="0"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8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4</a:t>
                      </a:r>
                      <a:endParaRPr kumimoji="0" lang="en-US" altLang="zh-CN" sz="1800" b="0" i="0" u="none" strike="noStrike" cap="none" normalizeH="0" baseline="0" smtClean="0">
                        <a:ln>
                          <a:noFill/>
                        </a:ln>
                        <a:solidFill>
                          <a:schemeClr val="tx1"/>
                        </a:solidFill>
                        <a:effectLst/>
                        <a:latin typeface="Arial" charset="0"/>
                        <a:ea typeface="宋体" pitchFamily="2" charset="-122"/>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8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M</a:t>
                      </a:r>
                      <a:endParaRPr kumimoji="0" lang="en-US" altLang="zh-CN" sz="1800" b="0" i="0" u="none" strike="noStrike" cap="none" normalizeH="0" baseline="0" smtClean="0">
                        <a:ln>
                          <a:noFill/>
                        </a:ln>
                        <a:solidFill>
                          <a:schemeClr val="tx1"/>
                        </a:solidFill>
                        <a:effectLst/>
                        <a:latin typeface="Arial" charset="0"/>
                        <a:ea typeface="宋体" pitchFamily="2" charset="-122"/>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8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12000</a:t>
                      </a:r>
                      <a:endParaRPr kumimoji="0" lang="en-US" altLang="zh-CN" sz="1800" b="0" i="0" u="none" strike="noStrike" cap="none" normalizeH="0" baseline="0" smtClean="0">
                        <a:ln>
                          <a:noFill/>
                        </a:ln>
                        <a:solidFill>
                          <a:schemeClr val="tx1"/>
                        </a:solidFill>
                        <a:effectLst/>
                        <a:latin typeface="Arial" charset="0"/>
                        <a:ea typeface="宋体" pitchFamily="2" charset="-122"/>
                      </a:endParaRPr>
                    </a:p>
                  </a:txBody>
                  <a:tcPr marL="0" marR="0" marT="0" marB="0"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8438">
                <a:tc>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8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Ken</a:t>
                      </a:r>
                      <a:endParaRPr kumimoji="0" lang="en-US" altLang="zh-CN" sz="1800" b="0" i="0" u="none" strike="noStrike" cap="none" normalizeH="0" baseline="0" smtClean="0">
                        <a:ln>
                          <a:noFill/>
                        </a:ln>
                        <a:solidFill>
                          <a:schemeClr val="tx1"/>
                        </a:solidFill>
                        <a:effectLst/>
                        <a:latin typeface="Arial" charset="0"/>
                        <a:ea typeface="宋体" pitchFamily="2" charset="-122"/>
                      </a:endParaRPr>
                    </a:p>
                  </a:txBody>
                  <a:tcPr marL="0" marR="0" marT="0" marB="0"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8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6</a:t>
                      </a:r>
                      <a:endParaRPr kumimoji="0" lang="en-US" altLang="zh-CN" sz="1800" b="0" i="0" u="none" strike="noStrike" cap="none" normalizeH="0" baseline="0" smtClean="0">
                        <a:ln>
                          <a:noFill/>
                        </a:ln>
                        <a:solidFill>
                          <a:schemeClr val="tx1"/>
                        </a:solidFill>
                        <a:effectLst/>
                        <a:latin typeface="Arial" charset="0"/>
                        <a:ea typeface="宋体" pitchFamily="2" charset="-122"/>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8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M</a:t>
                      </a:r>
                      <a:endParaRPr kumimoji="0" lang="en-US" altLang="zh-CN" sz="1800" b="0" i="0" u="none" strike="noStrike" cap="none" normalizeH="0" baseline="0" smtClean="0">
                        <a:ln>
                          <a:noFill/>
                        </a:ln>
                        <a:solidFill>
                          <a:schemeClr val="tx1"/>
                        </a:solidFill>
                        <a:effectLst/>
                        <a:latin typeface="Arial" charset="0"/>
                        <a:ea typeface="宋体" pitchFamily="2" charset="-122"/>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8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18000</a:t>
                      </a:r>
                      <a:endParaRPr kumimoji="0" lang="en-US" altLang="zh-CN" sz="1800" b="0" i="0" u="none" strike="noStrike" cap="none" normalizeH="0" baseline="0" smtClean="0">
                        <a:ln>
                          <a:noFill/>
                        </a:ln>
                        <a:solidFill>
                          <a:schemeClr val="tx1"/>
                        </a:solidFill>
                        <a:effectLst/>
                        <a:latin typeface="Arial" charset="0"/>
                        <a:ea typeface="宋体" pitchFamily="2" charset="-122"/>
                      </a:endParaRPr>
                    </a:p>
                  </a:txBody>
                  <a:tcPr marL="0" marR="0" marT="0" marB="0"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8438">
                <a:tc>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8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Nash</a:t>
                      </a:r>
                      <a:endParaRPr kumimoji="0" lang="en-US" altLang="zh-CN" sz="1800" b="0" i="0" u="none" strike="noStrike" cap="none" normalizeH="0" baseline="0" smtClean="0">
                        <a:ln>
                          <a:noFill/>
                        </a:ln>
                        <a:solidFill>
                          <a:schemeClr val="tx1"/>
                        </a:solidFill>
                        <a:effectLst/>
                        <a:latin typeface="Arial" charset="0"/>
                        <a:ea typeface="宋体" pitchFamily="2" charset="-122"/>
                      </a:endParaRPr>
                    </a:p>
                  </a:txBody>
                  <a:tcPr marL="0" marR="0" marT="0" marB="0"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8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9</a:t>
                      </a:r>
                      <a:endParaRPr kumimoji="0" lang="en-US" altLang="zh-CN" sz="1800" b="0" i="0" u="none" strike="noStrike" cap="none" normalizeH="0" baseline="0" smtClean="0">
                        <a:ln>
                          <a:noFill/>
                        </a:ln>
                        <a:solidFill>
                          <a:schemeClr val="tx1"/>
                        </a:solidFill>
                        <a:effectLst/>
                        <a:latin typeface="Arial" charset="0"/>
                        <a:ea typeface="宋体" pitchFamily="2" charset="-122"/>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8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M</a:t>
                      </a:r>
                      <a:endParaRPr kumimoji="0" lang="en-US" altLang="zh-CN" sz="1800" b="0" i="0" u="none" strike="noStrike" cap="none" normalizeH="0" baseline="0" smtClean="0">
                        <a:ln>
                          <a:noFill/>
                        </a:ln>
                        <a:solidFill>
                          <a:schemeClr val="tx1"/>
                        </a:solidFill>
                        <a:effectLst/>
                        <a:latin typeface="Arial" charset="0"/>
                        <a:ea typeface="宋体" pitchFamily="2" charset="-122"/>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8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19000</a:t>
                      </a:r>
                      <a:endParaRPr kumimoji="0" lang="en-US" altLang="zh-CN" sz="1800" b="0" i="0" u="none" strike="noStrike" cap="none" normalizeH="0" baseline="0" smtClean="0">
                        <a:ln>
                          <a:noFill/>
                        </a:ln>
                        <a:solidFill>
                          <a:schemeClr val="tx1"/>
                        </a:solidFill>
                        <a:effectLst/>
                        <a:latin typeface="Arial" charset="0"/>
                        <a:ea typeface="宋体" pitchFamily="2" charset="-122"/>
                      </a:endParaRPr>
                    </a:p>
                  </a:txBody>
                  <a:tcPr marL="0" marR="0" marT="0" marB="0"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8438">
                <a:tc>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800" b="0" i="1" u="none" strike="noStrike" cap="none" normalizeH="0" baseline="0" smtClean="0">
                          <a:ln>
                            <a:noFill/>
                          </a:ln>
                          <a:solidFill>
                            <a:schemeClr val="tx1"/>
                          </a:solidFill>
                          <a:effectLst/>
                          <a:latin typeface="Times New Roman" pitchFamily="18" charset="0"/>
                          <a:ea typeface="宋体" pitchFamily="2" charset="-122"/>
                        </a:rPr>
                        <a:t>Mike</a:t>
                      </a:r>
                    </a:p>
                  </a:txBody>
                  <a:tcPr marL="0" marR="0" marT="0" marB="0"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800" b="0" i="1" u="none" strike="noStrike" cap="none" normalizeH="0" baseline="0" smtClean="0">
                          <a:ln>
                            <a:noFill/>
                          </a:ln>
                          <a:solidFill>
                            <a:schemeClr val="tx1"/>
                          </a:solidFill>
                          <a:effectLst/>
                          <a:latin typeface="Times New Roman" pitchFamily="18" charset="0"/>
                          <a:ea typeface="宋体" pitchFamily="2" charset="-122"/>
                        </a:rPr>
                        <a:t>7</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800" b="0" i="1" u="none" strike="noStrike" cap="none" normalizeH="0" baseline="0" smtClean="0">
                          <a:ln>
                            <a:noFill/>
                          </a:ln>
                          <a:solidFill>
                            <a:schemeClr val="tx1"/>
                          </a:solidFill>
                          <a:effectLst/>
                          <a:latin typeface="Times New Roman" pitchFamily="18" charset="0"/>
                          <a:ea typeface="宋体" pitchFamily="2" charset="-122"/>
                        </a:rPr>
                        <a:t>M</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800" b="0" i="1" u="none" strike="noStrike" cap="none" normalizeH="0" baseline="0" smtClean="0">
                          <a:ln>
                            <a:noFill/>
                          </a:ln>
                          <a:solidFill>
                            <a:schemeClr val="tx1"/>
                          </a:solidFill>
                          <a:effectLst/>
                          <a:latin typeface="Times New Roman" pitchFamily="18" charset="0"/>
                          <a:ea typeface="宋体" pitchFamily="2" charset="-122"/>
                        </a:rPr>
                        <a:t>17000</a:t>
                      </a:r>
                    </a:p>
                  </a:txBody>
                  <a:tcPr marL="0" marR="0" marT="0" marB="0"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8438">
                <a:tc>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8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Alice</a:t>
                      </a:r>
                      <a:endParaRPr kumimoji="0" lang="en-US" altLang="zh-CN" sz="1800" b="0" i="0" u="none" strike="noStrike" cap="none" normalizeH="0" baseline="0" smtClean="0">
                        <a:ln>
                          <a:noFill/>
                        </a:ln>
                        <a:solidFill>
                          <a:schemeClr val="tx1"/>
                        </a:solidFill>
                        <a:effectLst/>
                        <a:latin typeface="Arial" charset="0"/>
                        <a:ea typeface="宋体" pitchFamily="2" charset="-122"/>
                      </a:endParaRPr>
                    </a:p>
                  </a:txBody>
                  <a:tcPr marL="0" marR="0" marT="0" marB="0"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8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12</a:t>
                      </a:r>
                      <a:endParaRPr kumimoji="0" lang="en-US" altLang="zh-CN" sz="1800" b="0" i="0" u="none" strike="noStrike" cap="none" normalizeH="0" baseline="0" smtClean="0">
                        <a:ln>
                          <a:noFill/>
                        </a:ln>
                        <a:solidFill>
                          <a:schemeClr val="tx1"/>
                        </a:solidFill>
                        <a:effectLst/>
                        <a:latin typeface="Arial" charset="0"/>
                        <a:ea typeface="宋体" pitchFamily="2" charset="-122"/>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8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F</a:t>
                      </a:r>
                      <a:endParaRPr kumimoji="0" lang="en-US" altLang="zh-CN" sz="1800" b="0" i="0" u="none" strike="noStrike" cap="none" normalizeH="0" baseline="0" smtClean="0">
                        <a:ln>
                          <a:noFill/>
                        </a:ln>
                        <a:solidFill>
                          <a:schemeClr val="tx1"/>
                        </a:solidFill>
                        <a:effectLst/>
                        <a:latin typeface="Arial" charset="0"/>
                        <a:ea typeface="宋体" pitchFamily="2" charset="-122"/>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8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22000</a:t>
                      </a:r>
                      <a:endParaRPr kumimoji="0" lang="en-US" altLang="zh-CN" sz="1800" b="0" i="0" u="none" strike="noStrike" cap="none" normalizeH="0" baseline="0" smtClean="0">
                        <a:ln>
                          <a:noFill/>
                        </a:ln>
                        <a:solidFill>
                          <a:schemeClr val="tx1"/>
                        </a:solidFill>
                        <a:effectLst/>
                        <a:latin typeface="Arial" charset="0"/>
                        <a:ea typeface="宋体" pitchFamily="2" charset="-122"/>
                      </a:endParaRPr>
                    </a:p>
                  </a:txBody>
                  <a:tcPr marL="0" marR="0" marT="0" marB="0"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8438">
                <a:tc>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8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Betty</a:t>
                      </a:r>
                      <a:endParaRPr kumimoji="0" lang="en-US" altLang="zh-CN" sz="1800" b="0" i="0" u="none" strike="noStrike" cap="none" normalizeH="0" baseline="0" smtClean="0">
                        <a:ln>
                          <a:noFill/>
                        </a:ln>
                        <a:solidFill>
                          <a:schemeClr val="tx1"/>
                        </a:solidFill>
                        <a:effectLst/>
                        <a:latin typeface="Arial" charset="0"/>
                        <a:ea typeface="宋体" pitchFamily="2" charset="-122"/>
                      </a:endParaRPr>
                    </a:p>
                  </a:txBody>
                  <a:tcPr marL="0" marR="0" marT="0" marB="0"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8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19</a:t>
                      </a:r>
                      <a:endParaRPr kumimoji="0" lang="en-US" altLang="zh-CN" sz="1800" b="0" i="0" u="none" strike="noStrike" cap="none" normalizeH="0" baseline="0" smtClean="0">
                        <a:ln>
                          <a:noFill/>
                        </a:ln>
                        <a:solidFill>
                          <a:schemeClr val="tx1"/>
                        </a:solidFill>
                        <a:effectLst/>
                        <a:latin typeface="Arial" charset="0"/>
                        <a:ea typeface="宋体" pitchFamily="2" charset="-122"/>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8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F</a:t>
                      </a:r>
                      <a:endParaRPr kumimoji="0" lang="en-US" altLang="zh-CN" sz="1800" b="0" i="0" u="none" strike="noStrike" cap="none" normalizeH="0" baseline="0" smtClean="0">
                        <a:ln>
                          <a:noFill/>
                        </a:ln>
                        <a:solidFill>
                          <a:schemeClr val="tx1"/>
                        </a:solidFill>
                        <a:effectLst/>
                        <a:latin typeface="Arial" charset="0"/>
                        <a:ea typeface="宋体" pitchFamily="2" charset="-122"/>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8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24000</a:t>
                      </a:r>
                      <a:endParaRPr kumimoji="0" lang="en-US" altLang="zh-CN" sz="1800" b="0" i="0" u="none" strike="noStrike" cap="none" normalizeH="0" baseline="0" smtClean="0">
                        <a:ln>
                          <a:noFill/>
                        </a:ln>
                        <a:solidFill>
                          <a:schemeClr val="tx1"/>
                        </a:solidFill>
                        <a:effectLst/>
                        <a:latin typeface="Arial" charset="0"/>
                        <a:ea typeface="宋体" pitchFamily="2" charset="-122"/>
                      </a:endParaRPr>
                    </a:p>
                  </a:txBody>
                  <a:tcPr marL="0" marR="0" marT="0" marB="0"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8438">
                <a:tc>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8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Linda</a:t>
                      </a:r>
                      <a:endParaRPr kumimoji="0" lang="en-US" altLang="zh-CN" sz="1800" b="0" i="0" u="none" strike="noStrike" cap="none" normalizeH="0" baseline="0" smtClean="0">
                        <a:ln>
                          <a:noFill/>
                        </a:ln>
                        <a:solidFill>
                          <a:schemeClr val="tx1"/>
                        </a:solidFill>
                        <a:effectLst/>
                        <a:latin typeface="Arial" charset="0"/>
                        <a:ea typeface="宋体" pitchFamily="2" charset="-122"/>
                      </a:endParaRPr>
                    </a:p>
                  </a:txBody>
                  <a:tcPr marL="0" marR="0" marT="0" marB="0"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8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21</a:t>
                      </a:r>
                      <a:endParaRPr kumimoji="0" lang="en-US" altLang="zh-CN" sz="1800" b="0" i="0" u="none" strike="noStrike" cap="none" normalizeH="0" baseline="0" smtClean="0">
                        <a:ln>
                          <a:noFill/>
                        </a:ln>
                        <a:solidFill>
                          <a:schemeClr val="tx1"/>
                        </a:solidFill>
                        <a:effectLst/>
                        <a:latin typeface="Arial" charset="0"/>
                        <a:ea typeface="宋体" pitchFamily="2" charset="-122"/>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8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F</a:t>
                      </a:r>
                      <a:endParaRPr kumimoji="0" lang="en-US" altLang="zh-CN" sz="1800" b="0" i="0" u="none" strike="noStrike" cap="none" normalizeH="0" baseline="0" smtClean="0">
                        <a:ln>
                          <a:noFill/>
                        </a:ln>
                        <a:solidFill>
                          <a:schemeClr val="tx1"/>
                        </a:solidFill>
                        <a:effectLst/>
                        <a:latin typeface="Arial" charset="0"/>
                        <a:ea typeface="宋体" pitchFamily="2" charset="-122"/>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8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33000</a:t>
                      </a:r>
                      <a:endParaRPr kumimoji="0" lang="en-US" altLang="zh-CN" sz="1800" b="0" i="0" u="none" strike="noStrike" cap="none" normalizeH="0" baseline="0" smtClean="0">
                        <a:ln>
                          <a:noFill/>
                        </a:ln>
                        <a:solidFill>
                          <a:schemeClr val="tx1"/>
                        </a:solidFill>
                        <a:effectLst/>
                        <a:latin typeface="Arial" charset="0"/>
                        <a:ea typeface="宋体" pitchFamily="2" charset="-122"/>
                      </a:endParaRPr>
                    </a:p>
                  </a:txBody>
                  <a:tcPr marL="0" marR="0" marT="0" marB="0"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0025">
                <a:tc>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8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Jane</a:t>
                      </a:r>
                      <a:endParaRPr kumimoji="0" lang="en-US" altLang="zh-CN" sz="1800" b="0" i="0" u="none" strike="noStrike" cap="none" normalizeH="0" baseline="0" smtClean="0">
                        <a:ln>
                          <a:noFill/>
                        </a:ln>
                        <a:solidFill>
                          <a:schemeClr val="tx1"/>
                        </a:solidFill>
                        <a:effectLst/>
                        <a:latin typeface="Arial" charset="0"/>
                        <a:ea typeface="宋体" pitchFamily="2" charset="-122"/>
                      </a:endParaRPr>
                    </a:p>
                  </a:txBody>
                  <a:tcPr marL="0" marR="0" marT="0" marB="0"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8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25</a:t>
                      </a:r>
                      <a:endParaRPr kumimoji="0" lang="en-US" altLang="zh-CN" sz="1800" b="0" i="0" u="none" strike="noStrike" cap="none" normalizeH="0" baseline="0" smtClean="0">
                        <a:ln>
                          <a:noFill/>
                        </a:ln>
                        <a:solidFill>
                          <a:schemeClr val="tx1"/>
                        </a:solidFill>
                        <a:effectLst/>
                        <a:latin typeface="Arial" charset="0"/>
                        <a:ea typeface="宋体" pitchFamily="2" charset="-122"/>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8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F</a:t>
                      </a:r>
                      <a:endParaRPr kumimoji="0" lang="en-US" altLang="zh-CN" sz="1800" b="0" i="0" u="none" strike="noStrike" cap="none" normalizeH="0" baseline="0" smtClean="0">
                        <a:ln>
                          <a:noFill/>
                        </a:ln>
                        <a:solidFill>
                          <a:schemeClr val="tx1"/>
                        </a:solidFill>
                        <a:effectLst/>
                        <a:latin typeface="Arial" charset="0"/>
                        <a:ea typeface="宋体" pitchFamily="2" charset="-122"/>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8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34000</a:t>
                      </a:r>
                      <a:endParaRPr kumimoji="0" lang="en-US" altLang="zh-CN" sz="1800" b="0" i="0" u="none" strike="noStrike" cap="none" normalizeH="0" baseline="0" smtClean="0">
                        <a:ln>
                          <a:noFill/>
                        </a:ln>
                        <a:solidFill>
                          <a:schemeClr val="tx1"/>
                        </a:solidFill>
                        <a:effectLst/>
                        <a:latin typeface="Arial" charset="0"/>
                        <a:ea typeface="宋体" pitchFamily="2" charset="-122"/>
                      </a:endParaRPr>
                    </a:p>
                  </a:txBody>
                  <a:tcPr marL="0" marR="0" marT="0" marB="0"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8438">
                <a:tc>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8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Sarah</a:t>
                      </a:r>
                      <a:endParaRPr kumimoji="0" lang="en-US" altLang="zh-CN" sz="1800" b="0" i="0" u="none" strike="noStrike" cap="none" normalizeH="0" baseline="0" smtClean="0">
                        <a:ln>
                          <a:noFill/>
                        </a:ln>
                        <a:solidFill>
                          <a:schemeClr val="tx1"/>
                        </a:solidFill>
                        <a:effectLst/>
                        <a:latin typeface="Arial" charset="0"/>
                        <a:ea typeface="宋体" pitchFamily="2" charset="-122"/>
                      </a:endParaRPr>
                    </a:p>
                  </a:txBody>
                  <a:tcPr marL="0" marR="0" marT="0" marB="0"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8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28</a:t>
                      </a:r>
                      <a:endParaRPr kumimoji="0" lang="en-US" altLang="zh-CN" sz="1800" b="0" i="0" u="none" strike="noStrike" cap="none" normalizeH="0" baseline="0" smtClean="0">
                        <a:ln>
                          <a:noFill/>
                        </a:ln>
                        <a:solidFill>
                          <a:schemeClr val="tx1"/>
                        </a:solidFill>
                        <a:effectLst/>
                        <a:latin typeface="Arial" charset="0"/>
                        <a:ea typeface="宋体" pitchFamily="2" charset="-122"/>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8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F</a:t>
                      </a:r>
                      <a:endParaRPr kumimoji="0" lang="en-US" altLang="zh-CN" sz="1800" b="0" i="0" u="none" strike="noStrike" cap="none" normalizeH="0" baseline="0" smtClean="0">
                        <a:ln>
                          <a:noFill/>
                        </a:ln>
                        <a:solidFill>
                          <a:schemeClr val="tx1"/>
                        </a:solidFill>
                        <a:effectLst/>
                        <a:latin typeface="Arial" charset="0"/>
                        <a:ea typeface="宋体" pitchFamily="2" charset="-122"/>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8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37000</a:t>
                      </a:r>
                      <a:endParaRPr kumimoji="0" lang="en-US" altLang="zh-CN" sz="1800" b="0" i="0" u="none" strike="noStrike" cap="none" normalizeH="0" baseline="0" smtClean="0">
                        <a:ln>
                          <a:noFill/>
                        </a:ln>
                        <a:solidFill>
                          <a:schemeClr val="tx1"/>
                        </a:solidFill>
                        <a:effectLst/>
                        <a:latin typeface="Arial" charset="0"/>
                        <a:ea typeface="宋体" pitchFamily="2" charset="-122"/>
                      </a:endParaRPr>
                    </a:p>
                  </a:txBody>
                  <a:tcPr marL="0" marR="0" marT="0" marB="0"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8438">
                <a:tc>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8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Mary</a:t>
                      </a:r>
                      <a:endParaRPr kumimoji="0" lang="en-US" altLang="zh-CN" sz="1800" b="0" i="0" u="none" strike="noStrike" cap="none" normalizeH="0" baseline="0" smtClean="0">
                        <a:ln>
                          <a:noFill/>
                        </a:ln>
                        <a:solidFill>
                          <a:schemeClr val="tx1"/>
                        </a:solidFill>
                        <a:effectLst/>
                        <a:latin typeface="Arial" charset="0"/>
                        <a:ea typeface="宋体" pitchFamily="2" charset="-122"/>
                      </a:endParaRPr>
                    </a:p>
                  </a:txBody>
                  <a:tcPr marL="0" marR="0" marT="0" marB="0"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8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56</a:t>
                      </a:r>
                      <a:endParaRPr kumimoji="0" lang="en-US" altLang="zh-CN" sz="1800" b="0" i="0" u="none" strike="noStrike" cap="none" normalizeH="0" baseline="0" smtClean="0">
                        <a:ln>
                          <a:noFill/>
                        </a:ln>
                        <a:solidFill>
                          <a:schemeClr val="tx1"/>
                        </a:solidFill>
                        <a:effectLst/>
                        <a:latin typeface="Arial" charset="0"/>
                        <a:ea typeface="宋体" pitchFamily="2" charset="-122"/>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8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F</a:t>
                      </a:r>
                      <a:endParaRPr kumimoji="0" lang="en-US" altLang="zh-CN" sz="1800" b="0" i="0" u="none" strike="noStrike" cap="none" normalizeH="0" baseline="0" smtClean="0">
                        <a:ln>
                          <a:noFill/>
                        </a:ln>
                        <a:solidFill>
                          <a:schemeClr val="tx1"/>
                        </a:solidFill>
                        <a:effectLst/>
                        <a:latin typeface="Arial" charset="0"/>
                        <a:ea typeface="宋体" pitchFamily="2" charset="-122"/>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8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58000</a:t>
                      </a:r>
                      <a:endParaRPr kumimoji="0" lang="en-US" altLang="zh-CN" sz="1800" b="0" i="0" u="none" strike="noStrike" cap="none" normalizeH="0" baseline="0" smtClean="0">
                        <a:ln>
                          <a:noFill/>
                        </a:ln>
                        <a:solidFill>
                          <a:schemeClr val="tx1"/>
                        </a:solidFill>
                        <a:effectLst/>
                        <a:latin typeface="Arial" charset="0"/>
                        <a:ea typeface="宋体" pitchFamily="2" charset="-122"/>
                      </a:endParaRPr>
                    </a:p>
                  </a:txBody>
                  <a:tcPr marL="0" marR="0" marT="0" marB="0"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3074" name="Text Box 66"/>
          <p:cNvSpPr txBox="1">
            <a:spLocks noChangeArrowheads="1"/>
          </p:cNvSpPr>
          <p:nvPr/>
        </p:nvSpPr>
        <p:spPr bwMode="auto">
          <a:xfrm>
            <a:off x="1476375" y="2349500"/>
            <a:ext cx="2473325" cy="457200"/>
          </a:xfrm>
          <a:prstGeom prst="rect">
            <a:avLst/>
          </a:prstGeom>
          <a:noFill/>
          <a:ln w="9525">
            <a:noFill/>
            <a:miter lim="800000"/>
            <a:headEnd/>
            <a:tailEnd/>
          </a:ln>
        </p:spPr>
        <p:txBody>
          <a:bodyPr wrap="none">
            <a:spAutoFit/>
          </a:bodyPr>
          <a:lstStyle/>
          <a:p>
            <a:pPr algn="l"/>
            <a:r>
              <a:rPr lang="en-US" altLang="zh-CN" sz="2400">
                <a:solidFill>
                  <a:srgbClr val="FF0000"/>
                </a:solidFill>
              </a:rPr>
              <a:t>A 2-diverse table</a:t>
            </a:r>
          </a:p>
        </p:txBody>
      </p:sp>
      <p:sp>
        <p:nvSpPr>
          <p:cNvPr id="43075" name="Text Box 67"/>
          <p:cNvSpPr txBox="1">
            <a:spLocks noChangeArrowheads="1"/>
          </p:cNvSpPr>
          <p:nvPr/>
        </p:nvSpPr>
        <p:spPr bwMode="auto">
          <a:xfrm>
            <a:off x="5364163" y="2349500"/>
            <a:ext cx="3200400" cy="457200"/>
          </a:xfrm>
          <a:prstGeom prst="rect">
            <a:avLst/>
          </a:prstGeom>
          <a:noFill/>
          <a:ln w="9525">
            <a:noFill/>
            <a:miter lim="800000"/>
            <a:headEnd/>
            <a:tailEnd/>
          </a:ln>
        </p:spPr>
        <p:txBody>
          <a:bodyPr wrap="none">
            <a:spAutoFit/>
          </a:bodyPr>
          <a:lstStyle/>
          <a:p>
            <a:pPr algn="l"/>
            <a:r>
              <a:rPr lang="en-US" altLang="zh-CN" sz="2400">
                <a:solidFill>
                  <a:srgbClr val="FF0000"/>
                </a:solidFill>
              </a:rPr>
              <a:t>A voter registration list</a:t>
            </a:r>
          </a:p>
        </p:txBody>
      </p:sp>
      <p:sp>
        <p:nvSpPr>
          <p:cNvPr id="43076" name="Oval 68"/>
          <p:cNvSpPr>
            <a:spLocks noChangeArrowheads="1"/>
          </p:cNvSpPr>
          <p:nvPr/>
        </p:nvSpPr>
        <p:spPr bwMode="auto">
          <a:xfrm>
            <a:off x="5219700" y="3068638"/>
            <a:ext cx="3455988" cy="360362"/>
          </a:xfrm>
          <a:prstGeom prst="ellipse">
            <a:avLst/>
          </a:prstGeom>
          <a:noFill/>
          <a:ln w="25400" algn="ctr">
            <a:solidFill>
              <a:srgbClr val="FF0000"/>
            </a:solidFill>
            <a:round/>
            <a:headEnd/>
            <a:tailEnd/>
          </a:ln>
        </p:spPr>
        <p:txBody>
          <a:bodyPr wrap="none" anchor="ctr"/>
          <a:lstStyle/>
          <a:p>
            <a:endParaRPr lang="en-US"/>
          </a:p>
        </p:txBody>
      </p:sp>
      <p:graphicFrame>
        <p:nvGraphicFramePr>
          <p:cNvPr id="233605" name="Group 133"/>
          <p:cNvGraphicFramePr>
            <a:graphicFrameLocks noGrp="1"/>
          </p:cNvGraphicFramePr>
          <p:nvPr>
            <p:ph sz="quarter" idx="3"/>
          </p:nvPr>
        </p:nvGraphicFramePr>
        <p:xfrm>
          <a:off x="684213" y="2852738"/>
          <a:ext cx="4176712" cy="3017520"/>
        </p:xfrm>
        <a:graphic>
          <a:graphicData uri="http://schemas.openxmlformats.org/drawingml/2006/table">
            <a:tbl>
              <a:tblPr/>
              <a:tblGrid>
                <a:gridCol w="819150"/>
                <a:gridCol w="477837"/>
                <a:gridCol w="1533525"/>
                <a:gridCol w="1346200"/>
              </a:tblGrid>
              <a:tr h="198438">
                <a:tc>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800" b="1" i="0" u="none" strike="noStrike" cap="none" normalizeH="0" baseline="0" smtClean="0">
                          <a:ln>
                            <a:noFill/>
                          </a:ln>
                          <a:solidFill>
                            <a:srgbClr val="3333FF"/>
                          </a:solidFill>
                          <a:effectLst/>
                          <a:latin typeface="Times New Roman" pitchFamily="18" charset="0"/>
                          <a:ea typeface="宋体" pitchFamily="2" charset="-122"/>
                          <a:cs typeface="Times New Roman" pitchFamily="18" charset="0"/>
                        </a:rPr>
                        <a:t>Age</a:t>
                      </a:r>
                      <a:endParaRPr kumimoji="0" lang="en-US" altLang="zh-CN" sz="1800" b="1" i="0" u="none" strike="noStrike" cap="none" normalizeH="0" baseline="0" smtClean="0">
                        <a:ln>
                          <a:noFill/>
                        </a:ln>
                        <a:solidFill>
                          <a:srgbClr val="3333FF"/>
                        </a:solidFill>
                        <a:effectLst/>
                        <a:latin typeface="Arial" charset="0"/>
                        <a:ea typeface="宋体" pitchFamily="2" charset="-122"/>
                      </a:endParaRPr>
                    </a:p>
                  </a:txBody>
                  <a:tcPr marL="0" marR="0" marT="0" marB="0"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800" b="1" i="0" u="none" strike="noStrike" cap="none" normalizeH="0" baseline="0" smtClean="0">
                          <a:ln>
                            <a:noFill/>
                          </a:ln>
                          <a:solidFill>
                            <a:srgbClr val="3333FF"/>
                          </a:solidFill>
                          <a:effectLst/>
                          <a:latin typeface="Times New Roman" pitchFamily="18" charset="0"/>
                          <a:ea typeface="宋体" pitchFamily="2" charset="-122"/>
                          <a:cs typeface="Times New Roman" pitchFamily="18" charset="0"/>
                        </a:rPr>
                        <a:t>Sex</a:t>
                      </a:r>
                      <a:endParaRPr kumimoji="0" lang="en-US" altLang="zh-CN" sz="1800" b="1" i="0" u="none" strike="noStrike" cap="none" normalizeH="0" baseline="0" smtClean="0">
                        <a:ln>
                          <a:noFill/>
                        </a:ln>
                        <a:solidFill>
                          <a:srgbClr val="3333FF"/>
                        </a:solidFill>
                        <a:effectLst/>
                        <a:latin typeface="Arial" charset="0"/>
                        <a:ea typeface="宋体" pitchFamily="2" charset="-122"/>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800" b="1" i="0" u="none" strike="noStrike" cap="none" normalizeH="0" baseline="0" smtClean="0">
                          <a:ln>
                            <a:noFill/>
                          </a:ln>
                          <a:solidFill>
                            <a:srgbClr val="3333FF"/>
                          </a:solidFill>
                          <a:effectLst/>
                          <a:latin typeface="Times New Roman" pitchFamily="18" charset="0"/>
                          <a:ea typeface="宋体" pitchFamily="2" charset="-122"/>
                          <a:cs typeface="Times New Roman" pitchFamily="18" charset="0"/>
                        </a:rPr>
                        <a:t>Zipcode</a:t>
                      </a:r>
                      <a:endParaRPr kumimoji="0" lang="en-US" altLang="zh-CN" sz="1800" b="1" i="0" u="none" strike="noStrike" cap="none" normalizeH="0" baseline="0" smtClean="0">
                        <a:ln>
                          <a:noFill/>
                        </a:ln>
                        <a:solidFill>
                          <a:srgbClr val="3333FF"/>
                        </a:solidFill>
                        <a:effectLst/>
                        <a:latin typeface="Arial" charset="0"/>
                        <a:ea typeface="宋体" pitchFamily="2" charset="-122"/>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800" b="1" i="0" u="none" strike="noStrike" cap="none" normalizeH="0" baseline="0" smtClean="0">
                          <a:ln>
                            <a:noFill/>
                          </a:ln>
                          <a:solidFill>
                            <a:srgbClr val="3333FF"/>
                          </a:solidFill>
                          <a:effectLst/>
                          <a:latin typeface="Times New Roman" pitchFamily="18" charset="0"/>
                          <a:ea typeface="宋体" pitchFamily="2" charset="-122"/>
                          <a:cs typeface="Times New Roman" pitchFamily="18" charset="0"/>
                        </a:rPr>
                        <a:t>Disease</a:t>
                      </a:r>
                      <a:endParaRPr kumimoji="0" lang="en-US" altLang="zh-CN" sz="1800" b="1" i="0" u="none" strike="noStrike" cap="none" normalizeH="0" baseline="0" smtClean="0">
                        <a:ln>
                          <a:noFill/>
                        </a:ln>
                        <a:solidFill>
                          <a:srgbClr val="3333FF"/>
                        </a:solidFill>
                        <a:effectLst/>
                        <a:latin typeface="Arial" charset="0"/>
                        <a:ea typeface="宋体" pitchFamily="2" charset="-122"/>
                      </a:endParaRPr>
                    </a:p>
                  </a:txBody>
                  <a:tcPr marL="0" marR="0" marT="0" marB="0"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0025">
                <a:tc>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8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4</a:t>
                      </a:r>
                      <a:endParaRPr kumimoji="0" lang="en-US" altLang="zh-CN" sz="1800" b="0" i="0" u="none" strike="noStrike" cap="none" normalizeH="0" baseline="0" smtClean="0">
                        <a:ln>
                          <a:noFill/>
                        </a:ln>
                        <a:solidFill>
                          <a:schemeClr val="tx1"/>
                        </a:solidFill>
                        <a:effectLst/>
                        <a:latin typeface="Arial" charset="0"/>
                        <a:ea typeface="宋体" pitchFamily="2" charset="-122"/>
                      </a:endParaRPr>
                    </a:p>
                  </a:txBody>
                  <a:tcPr marL="0" marR="0" marT="0" marB="0"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8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M</a:t>
                      </a:r>
                      <a:endParaRPr kumimoji="0" lang="en-US" altLang="zh-CN" sz="1800" b="0" i="0" u="none" strike="noStrike" cap="none" normalizeH="0" baseline="0" smtClean="0">
                        <a:ln>
                          <a:noFill/>
                        </a:ln>
                        <a:solidFill>
                          <a:schemeClr val="tx1"/>
                        </a:solidFill>
                        <a:effectLst/>
                        <a:latin typeface="Arial" charset="0"/>
                        <a:ea typeface="宋体" pitchFamily="2" charset="-122"/>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8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12000</a:t>
                      </a:r>
                      <a:endParaRPr kumimoji="0" lang="en-US" altLang="zh-CN" sz="1800" b="0" i="0" u="none" strike="noStrike" cap="none" normalizeH="0" baseline="0" smtClean="0">
                        <a:ln>
                          <a:noFill/>
                        </a:ln>
                        <a:solidFill>
                          <a:schemeClr val="tx1"/>
                        </a:solidFill>
                        <a:effectLst/>
                        <a:latin typeface="Arial" charset="0"/>
                        <a:ea typeface="宋体" pitchFamily="2" charset="-122"/>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8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gastric ulcer</a:t>
                      </a:r>
                      <a:endParaRPr kumimoji="0" lang="en-US" altLang="zh-CN" sz="1800" b="0" i="0" u="none" strike="noStrike" cap="none" normalizeH="0" baseline="0" smtClean="0">
                        <a:ln>
                          <a:noFill/>
                        </a:ln>
                        <a:solidFill>
                          <a:schemeClr val="tx1"/>
                        </a:solidFill>
                        <a:effectLst/>
                        <a:latin typeface="Arial" charset="0"/>
                        <a:ea typeface="宋体" pitchFamily="2" charset="-122"/>
                      </a:endParaRPr>
                    </a:p>
                  </a:txBody>
                  <a:tcPr marL="0" marR="0" marT="0" marB="0"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8438">
                <a:tc>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8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4</a:t>
                      </a:r>
                      <a:endParaRPr kumimoji="0" lang="en-US" altLang="zh-CN" sz="1800" b="0" i="0" u="none" strike="noStrike" cap="none" normalizeH="0" baseline="0" smtClean="0">
                        <a:ln>
                          <a:noFill/>
                        </a:ln>
                        <a:solidFill>
                          <a:schemeClr val="tx1"/>
                        </a:solidFill>
                        <a:effectLst/>
                        <a:latin typeface="Arial" charset="0"/>
                        <a:ea typeface="宋体" pitchFamily="2" charset="-122"/>
                      </a:endParaRPr>
                    </a:p>
                  </a:txBody>
                  <a:tcPr marL="0" marR="0" marT="0" marB="0"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8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M</a:t>
                      </a:r>
                      <a:endParaRPr kumimoji="0" lang="en-US" altLang="zh-CN" sz="1800" b="0" i="0" u="none" strike="noStrike" cap="none" normalizeH="0" baseline="0" smtClean="0">
                        <a:ln>
                          <a:noFill/>
                        </a:ln>
                        <a:solidFill>
                          <a:schemeClr val="tx1"/>
                        </a:solidFill>
                        <a:effectLst/>
                        <a:latin typeface="Arial" charset="0"/>
                        <a:ea typeface="宋体" pitchFamily="2" charset="-122"/>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8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12000</a:t>
                      </a:r>
                      <a:endParaRPr kumimoji="0" lang="en-US" altLang="zh-CN" sz="1800" b="0" i="0" u="none" strike="noStrike" cap="none" normalizeH="0" baseline="0" smtClean="0">
                        <a:ln>
                          <a:noFill/>
                        </a:ln>
                        <a:solidFill>
                          <a:schemeClr val="tx1"/>
                        </a:solidFill>
                        <a:effectLst/>
                        <a:latin typeface="Arial" charset="0"/>
                        <a:ea typeface="宋体" pitchFamily="2" charset="-122"/>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8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dyspepsia</a:t>
                      </a:r>
                      <a:endParaRPr kumimoji="0" lang="en-US" altLang="zh-CN" sz="1800" b="0" i="0" u="none" strike="noStrike" cap="none" normalizeH="0" baseline="0" smtClean="0">
                        <a:ln>
                          <a:noFill/>
                        </a:ln>
                        <a:solidFill>
                          <a:schemeClr val="tx1"/>
                        </a:solidFill>
                        <a:effectLst/>
                        <a:latin typeface="Arial" charset="0"/>
                        <a:ea typeface="宋体" pitchFamily="2" charset="-122"/>
                      </a:endParaRPr>
                    </a:p>
                  </a:txBody>
                  <a:tcPr marL="0" marR="0" marT="0" marB="0"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8438">
                <a:tc>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8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[6, 10]</a:t>
                      </a:r>
                      <a:endParaRPr kumimoji="0" lang="en-US" altLang="zh-CN" sz="1800" b="0" i="0" u="none" strike="noStrike" cap="none" normalizeH="0" baseline="0" smtClean="0">
                        <a:ln>
                          <a:noFill/>
                        </a:ln>
                        <a:solidFill>
                          <a:schemeClr val="tx1"/>
                        </a:solidFill>
                        <a:effectLst/>
                        <a:latin typeface="Arial" charset="0"/>
                        <a:ea typeface="宋体" pitchFamily="2" charset="-122"/>
                      </a:endParaRPr>
                    </a:p>
                  </a:txBody>
                  <a:tcPr marL="0" marR="0" marT="0" marB="0"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8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M</a:t>
                      </a:r>
                      <a:endParaRPr kumimoji="0" lang="en-US" altLang="zh-CN" sz="1800" b="0" i="0" u="none" strike="noStrike" cap="none" normalizeH="0" baseline="0" smtClean="0">
                        <a:ln>
                          <a:noFill/>
                        </a:ln>
                        <a:solidFill>
                          <a:schemeClr val="tx1"/>
                        </a:solidFill>
                        <a:effectLst/>
                        <a:latin typeface="Arial" charset="0"/>
                        <a:ea typeface="宋体" pitchFamily="2" charset="-122"/>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8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[15001, 20000]</a:t>
                      </a:r>
                      <a:endParaRPr kumimoji="0" lang="en-US" altLang="zh-CN" sz="1800" b="0" i="0" u="none" strike="noStrike" cap="none" normalizeH="0" baseline="0" smtClean="0">
                        <a:ln>
                          <a:noFill/>
                        </a:ln>
                        <a:solidFill>
                          <a:schemeClr val="tx1"/>
                        </a:solidFill>
                        <a:effectLst/>
                        <a:latin typeface="Arial" charset="0"/>
                        <a:ea typeface="宋体" pitchFamily="2" charset="-122"/>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8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pneumonia</a:t>
                      </a:r>
                      <a:endParaRPr kumimoji="0" lang="en-US" altLang="zh-CN" sz="1800" b="0" i="0" u="none" strike="noStrike" cap="none" normalizeH="0" baseline="0" smtClean="0">
                        <a:ln>
                          <a:noFill/>
                        </a:ln>
                        <a:solidFill>
                          <a:schemeClr val="tx1"/>
                        </a:solidFill>
                        <a:effectLst/>
                        <a:latin typeface="Arial" charset="0"/>
                        <a:ea typeface="宋体" pitchFamily="2" charset="-122"/>
                      </a:endParaRPr>
                    </a:p>
                  </a:txBody>
                  <a:tcPr marL="0" marR="0" marT="0" marB="0"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8438">
                <a:tc>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8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[6, 10]</a:t>
                      </a:r>
                      <a:endParaRPr kumimoji="0" lang="en-US" altLang="zh-CN" sz="1800" b="0" i="0" u="none" strike="noStrike" cap="none" normalizeH="0" baseline="0" smtClean="0">
                        <a:ln>
                          <a:noFill/>
                        </a:ln>
                        <a:solidFill>
                          <a:schemeClr val="tx1"/>
                        </a:solidFill>
                        <a:effectLst/>
                        <a:latin typeface="Arial" charset="0"/>
                        <a:ea typeface="宋体" pitchFamily="2" charset="-122"/>
                      </a:endParaRPr>
                    </a:p>
                  </a:txBody>
                  <a:tcPr marL="0" marR="0" marT="0" marB="0"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8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M</a:t>
                      </a:r>
                      <a:endParaRPr kumimoji="0" lang="en-US" altLang="zh-CN" sz="1800" b="0" i="0" u="none" strike="noStrike" cap="none" normalizeH="0" baseline="0" smtClean="0">
                        <a:ln>
                          <a:noFill/>
                        </a:ln>
                        <a:solidFill>
                          <a:schemeClr val="tx1"/>
                        </a:solidFill>
                        <a:effectLst/>
                        <a:latin typeface="Arial" charset="0"/>
                        <a:ea typeface="宋体" pitchFamily="2" charset="-122"/>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8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[15001, 20000]</a:t>
                      </a:r>
                      <a:endParaRPr kumimoji="0" lang="en-US" altLang="zh-CN" sz="1800" b="0" i="0" u="none" strike="noStrike" cap="none" normalizeH="0" baseline="0" smtClean="0">
                        <a:ln>
                          <a:noFill/>
                        </a:ln>
                        <a:solidFill>
                          <a:schemeClr val="tx1"/>
                        </a:solidFill>
                        <a:effectLst/>
                        <a:latin typeface="Arial" charset="0"/>
                        <a:ea typeface="宋体" pitchFamily="2" charset="-122"/>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8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bronchitis</a:t>
                      </a:r>
                      <a:endParaRPr kumimoji="0" lang="en-US" altLang="zh-CN" sz="1800" b="0" i="0" u="none" strike="noStrike" cap="none" normalizeH="0" baseline="0" smtClean="0">
                        <a:ln>
                          <a:noFill/>
                        </a:ln>
                        <a:solidFill>
                          <a:schemeClr val="tx1"/>
                        </a:solidFill>
                        <a:effectLst/>
                        <a:latin typeface="Arial" charset="0"/>
                        <a:ea typeface="宋体" pitchFamily="2" charset="-122"/>
                      </a:endParaRPr>
                    </a:p>
                  </a:txBody>
                  <a:tcPr marL="0" marR="0" marT="0" marB="0"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0025">
                <a:tc>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8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[11, 20]</a:t>
                      </a:r>
                      <a:endParaRPr kumimoji="0" lang="en-US" altLang="zh-CN" sz="1800" b="0" i="0" u="none" strike="noStrike" cap="none" normalizeH="0" baseline="0" smtClean="0">
                        <a:ln>
                          <a:noFill/>
                        </a:ln>
                        <a:solidFill>
                          <a:schemeClr val="tx1"/>
                        </a:solidFill>
                        <a:effectLst/>
                        <a:latin typeface="Arial" charset="0"/>
                        <a:ea typeface="宋体" pitchFamily="2" charset="-122"/>
                      </a:endParaRPr>
                    </a:p>
                  </a:txBody>
                  <a:tcPr marL="0" marR="0" marT="0" marB="0"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8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F</a:t>
                      </a:r>
                      <a:endParaRPr kumimoji="0" lang="en-US" altLang="zh-CN" sz="1800" b="0" i="0" u="none" strike="noStrike" cap="none" normalizeH="0" baseline="0" smtClean="0">
                        <a:ln>
                          <a:noFill/>
                        </a:ln>
                        <a:solidFill>
                          <a:schemeClr val="tx1"/>
                        </a:solidFill>
                        <a:effectLst/>
                        <a:latin typeface="Arial" charset="0"/>
                        <a:ea typeface="宋体" pitchFamily="2" charset="-122"/>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8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[20001, 25000]</a:t>
                      </a:r>
                      <a:endParaRPr kumimoji="0" lang="en-US" altLang="zh-CN" sz="1800" b="0" i="0" u="none" strike="noStrike" cap="none" normalizeH="0" baseline="0" smtClean="0">
                        <a:ln>
                          <a:noFill/>
                        </a:ln>
                        <a:solidFill>
                          <a:schemeClr val="tx1"/>
                        </a:solidFill>
                        <a:effectLst/>
                        <a:latin typeface="Arial" charset="0"/>
                        <a:ea typeface="宋体" pitchFamily="2" charset="-122"/>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8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flu</a:t>
                      </a:r>
                      <a:endParaRPr kumimoji="0" lang="en-US" altLang="zh-CN" sz="1800" b="0" i="0" u="none" strike="noStrike" cap="none" normalizeH="0" baseline="0" smtClean="0">
                        <a:ln>
                          <a:noFill/>
                        </a:ln>
                        <a:solidFill>
                          <a:schemeClr val="tx1"/>
                        </a:solidFill>
                        <a:effectLst/>
                        <a:latin typeface="Arial" charset="0"/>
                        <a:ea typeface="宋体" pitchFamily="2" charset="-122"/>
                      </a:endParaRPr>
                    </a:p>
                  </a:txBody>
                  <a:tcPr marL="0" marR="0" marT="0" marB="0"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8438">
                <a:tc>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8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[11, 20]</a:t>
                      </a:r>
                      <a:endParaRPr kumimoji="0" lang="en-US" altLang="zh-CN" sz="1800" b="0" i="0" u="none" strike="noStrike" cap="none" normalizeH="0" baseline="0" smtClean="0">
                        <a:ln>
                          <a:noFill/>
                        </a:ln>
                        <a:solidFill>
                          <a:schemeClr val="tx1"/>
                        </a:solidFill>
                        <a:effectLst/>
                        <a:latin typeface="Arial" charset="0"/>
                        <a:ea typeface="宋体" pitchFamily="2" charset="-122"/>
                      </a:endParaRPr>
                    </a:p>
                  </a:txBody>
                  <a:tcPr marL="0" marR="0" marT="0" marB="0"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8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F</a:t>
                      </a:r>
                      <a:endParaRPr kumimoji="0" lang="en-US" altLang="zh-CN" sz="1800" b="0" i="0" u="none" strike="noStrike" cap="none" normalizeH="0" baseline="0" smtClean="0">
                        <a:ln>
                          <a:noFill/>
                        </a:ln>
                        <a:solidFill>
                          <a:schemeClr val="tx1"/>
                        </a:solidFill>
                        <a:effectLst/>
                        <a:latin typeface="Arial" charset="0"/>
                        <a:ea typeface="宋体" pitchFamily="2" charset="-122"/>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8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[20001, 25000]</a:t>
                      </a:r>
                      <a:endParaRPr kumimoji="0" lang="en-US" altLang="zh-CN" sz="1800" b="0" i="0" u="none" strike="noStrike" cap="none" normalizeH="0" baseline="0" smtClean="0">
                        <a:ln>
                          <a:noFill/>
                        </a:ln>
                        <a:solidFill>
                          <a:schemeClr val="tx1"/>
                        </a:solidFill>
                        <a:effectLst/>
                        <a:latin typeface="Arial" charset="0"/>
                        <a:ea typeface="宋体" pitchFamily="2" charset="-122"/>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8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pneumonia</a:t>
                      </a:r>
                      <a:endParaRPr kumimoji="0" lang="en-US" altLang="zh-CN" sz="1800" b="0" i="0" u="none" strike="noStrike" cap="none" normalizeH="0" baseline="0" smtClean="0">
                        <a:ln>
                          <a:noFill/>
                        </a:ln>
                        <a:solidFill>
                          <a:schemeClr val="tx1"/>
                        </a:solidFill>
                        <a:effectLst/>
                        <a:latin typeface="Arial" charset="0"/>
                        <a:ea typeface="宋体" pitchFamily="2" charset="-122"/>
                      </a:endParaRPr>
                    </a:p>
                  </a:txBody>
                  <a:tcPr marL="0" marR="0" marT="0" marB="0"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8438">
                <a:tc>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8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[21, 60]</a:t>
                      </a:r>
                      <a:endParaRPr kumimoji="0" lang="en-US" altLang="zh-CN" sz="1800" b="0" i="0" u="none" strike="noStrike" cap="none" normalizeH="0" baseline="0" smtClean="0">
                        <a:ln>
                          <a:noFill/>
                        </a:ln>
                        <a:solidFill>
                          <a:schemeClr val="tx1"/>
                        </a:solidFill>
                        <a:effectLst/>
                        <a:latin typeface="Arial" charset="0"/>
                        <a:ea typeface="宋体" pitchFamily="2" charset="-122"/>
                      </a:endParaRPr>
                    </a:p>
                  </a:txBody>
                  <a:tcPr marL="0" marR="0" marT="0" marB="0"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8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F</a:t>
                      </a:r>
                      <a:endParaRPr kumimoji="0" lang="en-US" altLang="zh-CN" sz="1800" b="0" i="0" u="none" strike="noStrike" cap="none" normalizeH="0" baseline="0" smtClean="0">
                        <a:ln>
                          <a:noFill/>
                        </a:ln>
                        <a:solidFill>
                          <a:schemeClr val="tx1"/>
                        </a:solidFill>
                        <a:effectLst/>
                        <a:latin typeface="Arial" charset="0"/>
                        <a:ea typeface="宋体" pitchFamily="2" charset="-122"/>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8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[30001, 60000]</a:t>
                      </a:r>
                      <a:endParaRPr kumimoji="0" lang="en-US" altLang="zh-CN" sz="1800" b="0" i="0" u="none" strike="noStrike" cap="none" normalizeH="0" baseline="0" smtClean="0">
                        <a:ln>
                          <a:noFill/>
                        </a:ln>
                        <a:solidFill>
                          <a:schemeClr val="tx1"/>
                        </a:solidFill>
                        <a:effectLst/>
                        <a:latin typeface="Arial" charset="0"/>
                        <a:ea typeface="宋体" pitchFamily="2" charset="-122"/>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8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gastritis</a:t>
                      </a:r>
                      <a:endParaRPr kumimoji="0" lang="en-US" altLang="zh-CN" sz="1800" b="0" i="0" u="none" strike="noStrike" cap="none" normalizeH="0" baseline="0" smtClean="0">
                        <a:ln>
                          <a:noFill/>
                        </a:ln>
                        <a:solidFill>
                          <a:schemeClr val="tx1"/>
                        </a:solidFill>
                        <a:effectLst/>
                        <a:latin typeface="Arial" charset="0"/>
                        <a:ea typeface="宋体" pitchFamily="2" charset="-122"/>
                      </a:endParaRPr>
                    </a:p>
                  </a:txBody>
                  <a:tcPr marL="0" marR="0" marT="0" marB="0"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8438">
                <a:tc>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8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[21, 60]</a:t>
                      </a:r>
                      <a:endParaRPr kumimoji="0" lang="en-US" altLang="zh-CN" sz="1800" b="0" i="0" u="none" strike="noStrike" cap="none" normalizeH="0" baseline="0" smtClean="0">
                        <a:ln>
                          <a:noFill/>
                        </a:ln>
                        <a:solidFill>
                          <a:schemeClr val="tx1"/>
                        </a:solidFill>
                        <a:effectLst/>
                        <a:latin typeface="Arial" charset="0"/>
                        <a:ea typeface="宋体" pitchFamily="2" charset="-122"/>
                      </a:endParaRPr>
                    </a:p>
                  </a:txBody>
                  <a:tcPr marL="0" marR="0" marT="0" marB="0"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8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F</a:t>
                      </a:r>
                      <a:endParaRPr kumimoji="0" lang="en-US" altLang="zh-CN" sz="1800" b="0" i="0" u="none" strike="noStrike" cap="none" normalizeH="0" baseline="0" smtClean="0">
                        <a:ln>
                          <a:noFill/>
                        </a:ln>
                        <a:solidFill>
                          <a:schemeClr val="tx1"/>
                        </a:solidFill>
                        <a:effectLst/>
                        <a:latin typeface="Arial" charset="0"/>
                        <a:ea typeface="宋体" pitchFamily="2" charset="-122"/>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8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[30001, 60000]</a:t>
                      </a:r>
                      <a:endParaRPr kumimoji="0" lang="en-US" altLang="zh-CN" sz="1800" b="0" i="0" u="none" strike="noStrike" cap="none" normalizeH="0" baseline="0" smtClean="0">
                        <a:ln>
                          <a:noFill/>
                        </a:ln>
                        <a:solidFill>
                          <a:schemeClr val="tx1"/>
                        </a:solidFill>
                        <a:effectLst/>
                        <a:latin typeface="Arial" charset="0"/>
                        <a:ea typeface="宋体" pitchFamily="2" charset="-122"/>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8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gastritis</a:t>
                      </a:r>
                      <a:endParaRPr kumimoji="0" lang="en-US" altLang="zh-CN" sz="1800" b="0" i="0" u="none" strike="noStrike" cap="none" normalizeH="0" baseline="0" smtClean="0">
                        <a:ln>
                          <a:noFill/>
                        </a:ln>
                        <a:solidFill>
                          <a:schemeClr val="tx1"/>
                        </a:solidFill>
                        <a:effectLst/>
                        <a:latin typeface="Arial" charset="0"/>
                        <a:ea typeface="宋体" pitchFamily="2" charset="-122"/>
                      </a:endParaRPr>
                    </a:p>
                  </a:txBody>
                  <a:tcPr marL="0" marR="0" marT="0" marB="0"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0025">
                <a:tc>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8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[21, 60]</a:t>
                      </a:r>
                      <a:endParaRPr kumimoji="0" lang="en-US" altLang="zh-CN" sz="1800" b="0" i="0" u="none" strike="noStrike" cap="none" normalizeH="0" baseline="0" smtClean="0">
                        <a:ln>
                          <a:noFill/>
                        </a:ln>
                        <a:solidFill>
                          <a:schemeClr val="tx1"/>
                        </a:solidFill>
                        <a:effectLst/>
                        <a:latin typeface="Arial" charset="0"/>
                        <a:ea typeface="宋体" pitchFamily="2" charset="-122"/>
                      </a:endParaRPr>
                    </a:p>
                  </a:txBody>
                  <a:tcPr marL="0" marR="0" marT="0" marB="0"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8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F</a:t>
                      </a:r>
                      <a:endParaRPr kumimoji="0" lang="en-US" altLang="zh-CN" sz="1800" b="0" i="0" u="none" strike="noStrike" cap="none" normalizeH="0" baseline="0" smtClean="0">
                        <a:ln>
                          <a:noFill/>
                        </a:ln>
                        <a:solidFill>
                          <a:schemeClr val="tx1"/>
                        </a:solidFill>
                        <a:effectLst/>
                        <a:latin typeface="Arial" charset="0"/>
                        <a:ea typeface="宋体" pitchFamily="2" charset="-122"/>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8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[30001, 60000]</a:t>
                      </a:r>
                      <a:endParaRPr kumimoji="0" lang="en-US" altLang="zh-CN" sz="1800" b="0" i="0" u="none" strike="noStrike" cap="none" normalizeH="0" baseline="0" smtClean="0">
                        <a:ln>
                          <a:noFill/>
                        </a:ln>
                        <a:solidFill>
                          <a:schemeClr val="tx1"/>
                        </a:solidFill>
                        <a:effectLst/>
                        <a:latin typeface="Arial" charset="0"/>
                        <a:ea typeface="宋体" pitchFamily="2" charset="-122"/>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8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flu</a:t>
                      </a:r>
                      <a:endParaRPr kumimoji="0" lang="en-US" altLang="zh-CN" sz="1800" b="0" i="0" u="none" strike="noStrike" cap="none" normalizeH="0" baseline="0" smtClean="0">
                        <a:ln>
                          <a:noFill/>
                        </a:ln>
                        <a:solidFill>
                          <a:schemeClr val="tx1"/>
                        </a:solidFill>
                        <a:effectLst/>
                        <a:latin typeface="Arial" charset="0"/>
                        <a:ea typeface="宋体" pitchFamily="2" charset="-122"/>
                      </a:endParaRPr>
                    </a:p>
                  </a:txBody>
                  <a:tcPr marL="0" marR="0" marT="0" marB="0"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8438">
                <a:tc>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8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[21, 60]</a:t>
                      </a:r>
                      <a:endParaRPr kumimoji="0" lang="en-US" altLang="zh-CN" sz="1800" b="0" i="0" u="none" strike="noStrike" cap="none" normalizeH="0" baseline="0" smtClean="0">
                        <a:ln>
                          <a:noFill/>
                        </a:ln>
                        <a:solidFill>
                          <a:schemeClr val="tx1"/>
                        </a:solidFill>
                        <a:effectLst/>
                        <a:latin typeface="Arial" charset="0"/>
                        <a:ea typeface="宋体" pitchFamily="2" charset="-122"/>
                      </a:endParaRPr>
                    </a:p>
                  </a:txBody>
                  <a:tcPr marL="0" marR="0" marT="0" marB="0"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8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F</a:t>
                      </a:r>
                      <a:endParaRPr kumimoji="0" lang="en-US" altLang="zh-CN" sz="1800" b="0" i="0" u="none" strike="noStrike" cap="none" normalizeH="0" baseline="0" smtClean="0">
                        <a:ln>
                          <a:noFill/>
                        </a:ln>
                        <a:solidFill>
                          <a:schemeClr val="tx1"/>
                        </a:solidFill>
                        <a:effectLst/>
                        <a:latin typeface="Arial" charset="0"/>
                        <a:ea typeface="宋体" pitchFamily="2" charset="-122"/>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8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[30001, 60000]</a:t>
                      </a:r>
                      <a:endParaRPr kumimoji="0" lang="en-US" altLang="zh-CN" sz="1800" b="0" i="0" u="none" strike="noStrike" cap="none" normalizeH="0" baseline="0" smtClean="0">
                        <a:ln>
                          <a:noFill/>
                        </a:ln>
                        <a:solidFill>
                          <a:schemeClr val="tx1"/>
                        </a:solidFill>
                        <a:effectLst/>
                        <a:latin typeface="Arial" charset="0"/>
                        <a:ea typeface="宋体" pitchFamily="2" charset="-122"/>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altLang="zh-CN" sz="18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flu</a:t>
                      </a:r>
                      <a:endParaRPr kumimoji="0" lang="en-US" altLang="zh-CN" sz="1800" b="0" i="0" u="none" strike="noStrike" cap="none" normalizeH="0" baseline="0" smtClean="0">
                        <a:ln>
                          <a:noFill/>
                        </a:ln>
                        <a:solidFill>
                          <a:schemeClr val="tx1"/>
                        </a:solidFill>
                        <a:effectLst/>
                        <a:latin typeface="Arial" charset="0"/>
                        <a:ea typeface="宋体" pitchFamily="2" charset="-122"/>
                      </a:endParaRPr>
                    </a:p>
                  </a:txBody>
                  <a:tcPr marL="0" marR="0" marT="0" marB="0"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3139" name="AutoShape 131"/>
          <p:cNvSpPr>
            <a:spLocks noChangeArrowheads="1"/>
          </p:cNvSpPr>
          <p:nvPr/>
        </p:nvSpPr>
        <p:spPr bwMode="auto">
          <a:xfrm>
            <a:off x="611188" y="3068638"/>
            <a:ext cx="4321175" cy="649287"/>
          </a:xfrm>
          <a:prstGeom prst="roundRect">
            <a:avLst>
              <a:gd name="adj" fmla="val 16667"/>
            </a:avLst>
          </a:prstGeom>
          <a:noFill/>
          <a:ln w="25400" algn="ctr">
            <a:solidFill>
              <a:srgbClr val="FF0000"/>
            </a:solidFill>
            <a:round/>
            <a:headEnd/>
            <a:tailEnd/>
          </a:ln>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62627" name="Group 3"/>
          <p:cNvGraphicFramePr>
            <a:graphicFrameLocks noGrp="1"/>
          </p:cNvGraphicFramePr>
          <p:nvPr/>
        </p:nvGraphicFramePr>
        <p:xfrm>
          <a:off x="928688" y="1785938"/>
          <a:ext cx="4400583" cy="4806951"/>
        </p:xfrm>
        <a:graphic>
          <a:graphicData uri="http://schemas.openxmlformats.org/drawingml/2006/table">
            <a:tbl>
              <a:tblPr/>
              <a:tblGrid>
                <a:gridCol w="1466861"/>
                <a:gridCol w="1466861"/>
                <a:gridCol w="1466861"/>
              </a:tblGrid>
              <a:tr h="400050">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Monotype Sorts" pitchFamily="2" charset="2"/>
                        <a:buNone/>
                        <a:tabLst/>
                      </a:pPr>
                      <a:r>
                        <a:rPr kumimoji="1" lang="en-US" sz="2000" b="0" i="0" u="none" strike="noStrike" cap="none" normalizeH="0" baseline="0" smtClean="0">
                          <a:ln>
                            <a:noFill/>
                          </a:ln>
                          <a:solidFill>
                            <a:schemeClr val="tx1"/>
                          </a:solidFill>
                          <a:effectLst/>
                          <a:latin typeface="Arial" charset="0"/>
                        </a:rPr>
                        <a:t>Caucas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Monotype Sorts" pitchFamily="2" charset="2"/>
                        <a:buNone/>
                        <a:tabLst/>
                      </a:pPr>
                      <a:r>
                        <a:rPr kumimoji="1" lang="en-US" sz="2000" b="0" i="0" u="none" strike="noStrike" cap="none" normalizeH="0" baseline="0" smtClean="0">
                          <a:ln>
                            <a:noFill/>
                          </a:ln>
                          <a:solidFill>
                            <a:schemeClr val="tx1"/>
                          </a:solidFill>
                          <a:effectLst/>
                          <a:latin typeface="Arial" charset="0"/>
                        </a:rPr>
                        <a:t>787XX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Monotype Sorts" pitchFamily="2" charset="2"/>
                        <a:buNone/>
                        <a:tabLst/>
                      </a:pPr>
                      <a:r>
                        <a:rPr kumimoji="1" lang="en-US" sz="2000" b="0" i="0" u="none" strike="noStrike" cap="none" normalizeH="0" baseline="0" smtClean="0">
                          <a:ln>
                            <a:noFill/>
                          </a:ln>
                          <a:solidFill>
                            <a:schemeClr val="tx1"/>
                          </a:solidFill>
                          <a:effectLst/>
                          <a:latin typeface="Arial" charset="0"/>
                        </a:rPr>
                        <a:t>Flu</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0050">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Monotype Sorts" pitchFamily="2" charset="2"/>
                        <a:buNone/>
                        <a:tabLst/>
                      </a:pPr>
                      <a:r>
                        <a:rPr kumimoji="1" lang="en-US" sz="2000" b="0" i="0" u="none" strike="noStrike" cap="none" normalizeH="0" baseline="0" smtClean="0">
                          <a:ln>
                            <a:noFill/>
                          </a:ln>
                          <a:solidFill>
                            <a:schemeClr val="tx1"/>
                          </a:solidFill>
                          <a:effectLst/>
                          <a:latin typeface="Arial" charset="0"/>
                        </a:rPr>
                        <a:t>Caucas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Monotype Sorts" pitchFamily="2" charset="2"/>
                        <a:buNone/>
                        <a:tabLst/>
                      </a:pPr>
                      <a:r>
                        <a:rPr kumimoji="1" lang="en-US" sz="2000" b="0" i="0" u="none" strike="noStrike" cap="none" normalizeH="0" baseline="0" smtClean="0">
                          <a:ln>
                            <a:noFill/>
                          </a:ln>
                          <a:solidFill>
                            <a:schemeClr val="tx1"/>
                          </a:solidFill>
                          <a:effectLst/>
                          <a:latin typeface="Arial" charset="0"/>
                        </a:rPr>
                        <a:t>787XX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Monotype Sorts" pitchFamily="2" charset="2"/>
                        <a:buNone/>
                        <a:tabLst/>
                      </a:pPr>
                      <a:r>
                        <a:rPr kumimoji="1" lang="en-US" sz="2000" b="0" i="0" u="none" strike="noStrike" cap="none" normalizeH="0" baseline="0" smtClean="0">
                          <a:ln>
                            <a:noFill/>
                          </a:ln>
                          <a:solidFill>
                            <a:schemeClr val="tx1"/>
                          </a:solidFill>
                          <a:effectLst/>
                          <a:latin typeface="Arial" charset="0"/>
                        </a:rPr>
                        <a:t>Shingles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0050">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Monotype Sorts" pitchFamily="2" charset="2"/>
                        <a:buNone/>
                        <a:tabLst/>
                      </a:pPr>
                      <a:r>
                        <a:rPr kumimoji="1" lang="en-US" sz="2000" b="0" i="0" u="none" strike="noStrike" cap="none" normalizeH="0" baseline="0" smtClean="0">
                          <a:ln>
                            <a:noFill/>
                          </a:ln>
                          <a:solidFill>
                            <a:schemeClr val="tx1"/>
                          </a:solidFill>
                          <a:effectLst/>
                          <a:latin typeface="Arial" charset="0"/>
                        </a:rPr>
                        <a:t>Caucas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Monotype Sorts" pitchFamily="2" charset="2"/>
                        <a:buNone/>
                        <a:tabLst/>
                      </a:pPr>
                      <a:r>
                        <a:rPr kumimoji="1" lang="en-US" sz="2000" b="0" i="0" u="none" strike="noStrike" cap="none" normalizeH="0" baseline="0" smtClean="0">
                          <a:ln>
                            <a:noFill/>
                          </a:ln>
                          <a:solidFill>
                            <a:schemeClr val="tx1"/>
                          </a:solidFill>
                          <a:effectLst/>
                          <a:latin typeface="Arial" charset="0"/>
                        </a:rPr>
                        <a:t>787XX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Monotype Sorts" pitchFamily="2" charset="2"/>
                        <a:buNone/>
                        <a:tabLst/>
                      </a:pPr>
                      <a:r>
                        <a:rPr kumimoji="1" lang="en-US" sz="2000" b="0" i="0" u="none" strike="noStrike" cap="none" normalizeH="0" baseline="0" smtClean="0">
                          <a:ln>
                            <a:noFill/>
                          </a:ln>
                          <a:solidFill>
                            <a:schemeClr val="tx1"/>
                          </a:solidFill>
                          <a:effectLst/>
                          <a:latin typeface="Arial" charset="0"/>
                        </a:rPr>
                        <a:t>Acne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8463">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Monotype Sorts" pitchFamily="2" charset="2"/>
                        <a:buNone/>
                        <a:tabLst/>
                      </a:pPr>
                      <a:r>
                        <a:rPr kumimoji="1" lang="en-US" sz="2000" b="0" i="0" u="none" strike="noStrike" cap="none" normalizeH="0" baseline="0" smtClean="0">
                          <a:ln>
                            <a:noFill/>
                          </a:ln>
                          <a:solidFill>
                            <a:schemeClr val="tx1"/>
                          </a:solidFill>
                          <a:effectLst/>
                          <a:latin typeface="Arial" charset="0"/>
                        </a:rPr>
                        <a:t>Caucas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Monotype Sorts" pitchFamily="2" charset="2"/>
                        <a:buNone/>
                        <a:tabLst/>
                      </a:pPr>
                      <a:r>
                        <a:rPr kumimoji="1" lang="en-US" sz="2000" b="0" i="0" u="none" strike="noStrike" cap="none" normalizeH="0" baseline="0" smtClean="0">
                          <a:ln>
                            <a:noFill/>
                          </a:ln>
                          <a:solidFill>
                            <a:schemeClr val="tx1"/>
                          </a:solidFill>
                          <a:effectLst/>
                          <a:latin typeface="Arial" charset="0"/>
                        </a:rPr>
                        <a:t>787XX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Monotype Sorts" pitchFamily="2" charset="2"/>
                        <a:buNone/>
                        <a:tabLst/>
                      </a:pPr>
                      <a:r>
                        <a:rPr kumimoji="1" lang="en-US" sz="2000" b="0" i="0" u="none" strike="noStrike" cap="none" normalizeH="0" baseline="0" smtClean="0">
                          <a:ln>
                            <a:noFill/>
                          </a:ln>
                          <a:solidFill>
                            <a:schemeClr val="tx1"/>
                          </a:solidFill>
                          <a:effectLst/>
                          <a:latin typeface="Arial" charset="0"/>
                        </a:rPr>
                        <a:t>Flu</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0050">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Monotype Sorts" pitchFamily="2" charset="2"/>
                        <a:buNone/>
                        <a:tabLst/>
                      </a:pPr>
                      <a:r>
                        <a:rPr kumimoji="1" lang="en-US" sz="2000" b="0" i="0" u="none" strike="noStrike" cap="none" normalizeH="0" baseline="0" smtClean="0">
                          <a:ln>
                            <a:noFill/>
                          </a:ln>
                          <a:solidFill>
                            <a:schemeClr val="tx1"/>
                          </a:solidFill>
                          <a:effectLst/>
                          <a:latin typeface="Arial" charset="0"/>
                        </a:rPr>
                        <a:t>Caucas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Monotype Sorts" pitchFamily="2" charset="2"/>
                        <a:buNone/>
                        <a:tabLst/>
                      </a:pPr>
                      <a:r>
                        <a:rPr kumimoji="1" lang="en-US" sz="2000" b="0" i="0" u="none" strike="noStrike" cap="none" normalizeH="0" baseline="0" smtClean="0">
                          <a:ln>
                            <a:noFill/>
                          </a:ln>
                          <a:solidFill>
                            <a:schemeClr val="tx1"/>
                          </a:solidFill>
                          <a:effectLst/>
                          <a:latin typeface="Arial" charset="0"/>
                        </a:rPr>
                        <a:t>787XX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Monotype Sorts" pitchFamily="2" charset="2"/>
                        <a:buNone/>
                        <a:tabLst/>
                      </a:pPr>
                      <a:r>
                        <a:rPr kumimoji="1" lang="en-US" sz="2000" b="0" i="0" u="none" strike="noStrike" cap="none" normalizeH="0" baseline="0" smtClean="0">
                          <a:ln>
                            <a:noFill/>
                          </a:ln>
                          <a:solidFill>
                            <a:schemeClr val="tx1"/>
                          </a:solidFill>
                          <a:effectLst/>
                          <a:latin typeface="Arial" charset="0"/>
                        </a:rPr>
                        <a:t>Acne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0050">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Monotype Sorts" pitchFamily="2" charset="2"/>
                        <a:buNone/>
                        <a:tabLst/>
                      </a:pPr>
                      <a:r>
                        <a:rPr kumimoji="1" lang="en-US" sz="2000" b="0" i="0" u="none" strike="noStrike" cap="none" normalizeH="0" baseline="0" smtClean="0">
                          <a:ln>
                            <a:noFill/>
                          </a:ln>
                          <a:solidFill>
                            <a:schemeClr val="tx1"/>
                          </a:solidFill>
                          <a:effectLst/>
                          <a:latin typeface="Arial" charset="0"/>
                        </a:rPr>
                        <a:t>Caucas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Monotype Sorts" pitchFamily="2" charset="2"/>
                        <a:buNone/>
                        <a:tabLst/>
                      </a:pPr>
                      <a:r>
                        <a:rPr kumimoji="1" lang="en-US" sz="2000" b="0" i="0" u="none" strike="noStrike" cap="none" normalizeH="0" baseline="0" smtClean="0">
                          <a:ln>
                            <a:noFill/>
                          </a:ln>
                          <a:solidFill>
                            <a:schemeClr val="tx1"/>
                          </a:solidFill>
                          <a:effectLst/>
                          <a:latin typeface="Arial" charset="0"/>
                        </a:rPr>
                        <a:t>787XX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Monotype Sorts" pitchFamily="2" charset="2"/>
                        <a:buNone/>
                        <a:tabLst/>
                      </a:pPr>
                      <a:r>
                        <a:rPr kumimoji="1" lang="en-US" sz="2000" b="0" i="0" u="none" strike="noStrike" cap="none" normalizeH="0" baseline="0" smtClean="0">
                          <a:ln>
                            <a:noFill/>
                          </a:ln>
                          <a:solidFill>
                            <a:schemeClr val="tx1"/>
                          </a:solidFill>
                          <a:effectLst/>
                          <a:latin typeface="Arial" charset="0"/>
                        </a:rPr>
                        <a:t>Flu</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0050">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Monotype Sorts" pitchFamily="2" charset="2"/>
                        <a:buNone/>
                        <a:tabLst/>
                      </a:pPr>
                      <a:r>
                        <a:rPr kumimoji="1" lang="en-US" sz="1800" b="0" i="0" u="none" strike="noStrike" cap="none" normalizeH="0" baseline="0" dirty="0" smtClean="0">
                          <a:ln>
                            <a:noFill/>
                          </a:ln>
                          <a:solidFill>
                            <a:schemeClr val="tx1"/>
                          </a:solidFill>
                          <a:effectLst/>
                          <a:latin typeface="Arial" charset="0"/>
                        </a:rPr>
                        <a:t>Asian/</a:t>
                      </a:r>
                      <a:r>
                        <a:rPr kumimoji="1" lang="en-US" sz="1800" b="0" i="0" u="none" strike="noStrike" cap="none" normalizeH="0" baseline="0" dirty="0" err="1" smtClean="0">
                          <a:ln>
                            <a:noFill/>
                          </a:ln>
                          <a:solidFill>
                            <a:schemeClr val="tx1"/>
                          </a:solidFill>
                          <a:effectLst/>
                          <a:latin typeface="Arial" charset="0"/>
                        </a:rPr>
                        <a:t>AfrAm</a:t>
                      </a:r>
                      <a:endParaRPr kumimoji="1" lang="en-US" sz="18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Monotype Sorts" pitchFamily="2" charset="2"/>
                        <a:buNone/>
                        <a:tabLst/>
                      </a:pPr>
                      <a:r>
                        <a:rPr kumimoji="1" lang="en-US" sz="2000" b="0" i="0" u="none" strike="noStrike" cap="none" normalizeH="0" baseline="0" smtClean="0">
                          <a:ln>
                            <a:noFill/>
                          </a:ln>
                          <a:solidFill>
                            <a:schemeClr val="tx1"/>
                          </a:solidFill>
                          <a:effectLst/>
                          <a:latin typeface="Arial" charset="0"/>
                        </a:rPr>
                        <a:t>78XXX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Monotype Sorts" pitchFamily="2" charset="2"/>
                        <a:buNone/>
                        <a:tabLst/>
                      </a:pPr>
                      <a:r>
                        <a:rPr kumimoji="1" lang="en-US" sz="2000" b="0" i="0" u="none" strike="noStrike" cap="none" normalizeH="0" baseline="0" smtClean="0">
                          <a:ln>
                            <a:noFill/>
                          </a:ln>
                          <a:solidFill>
                            <a:schemeClr val="tx1"/>
                          </a:solidFill>
                          <a:effectLst/>
                          <a:latin typeface="Arial" charset="0"/>
                        </a:rPr>
                        <a:t>Flu</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0050">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Monotype Sorts" pitchFamily="2" charset="2"/>
                        <a:buNone/>
                        <a:tabLst/>
                      </a:pPr>
                      <a:r>
                        <a:rPr kumimoji="1" lang="en-US" sz="1800" b="0" i="0" u="none" strike="noStrike" cap="none" normalizeH="0" baseline="0" dirty="0" smtClean="0">
                          <a:ln>
                            <a:noFill/>
                          </a:ln>
                          <a:solidFill>
                            <a:schemeClr val="tx1"/>
                          </a:solidFill>
                          <a:effectLst/>
                          <a:latin typeface="Arial" charset="0"/>
                        </a:rPr>
                        <a:t>Asian/</a:t>
                      </a:r>
                      <a:r>
                        <a:rPr kumimoji="1" lang="en-US" sz="1800" b="0" i="0" u="none" strike="noStrike" cap="none" normalizeH="0" baseline="0" dirty="0" err="1" smtClean="0">
                          <a:ln>
                            <a:noFill/>
                          </a:ln>
                          <a:solidFill>
                            <a:schemeClr val="tx1"/>
                          </a:solidFill>
                          <a:effectLst/>
                          <a:latin typeface="Arial" charset="0"/>
                        </a:rPr>
                        <a:t>AfrAm</a:t>
                      </a:r>
                      <a:endParaRPr kumimoji="1" lang="en-US" sz="18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Monotype Sorts" pitchFamily="2" charset="2"/>
                        <a:buNone/>
                        <a:tabLst/>
                      </a:pPr>
                      <a:r>
                        <a:rPr kumimoji="1" lang="en-US" sz="2000" b="0" i="0" u="none" strike="noStrike" cap="none" normalizeH="0" baseline="0" smtClean="0">
                          <a:ln>
                            <a:noFill/>
                          </a:ln>
                          <a:solidFill>
                            <a:schemeClr val="tx1"/>
                          </a:solidFill>
                          <a:effectLst/>
                          <a:latin typeface="Arial" charset="0"/>
                        </a:rPr>
                        <a:t>78XXX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Monotype Sorts" pitchFamily="2" charset="2"/>
                        <a:buNone/>
                        <a:tabLst/>
                      </a:pPr>
                      <a:r>
                        <a:rPr kumimoji="1" lang="en-US" sz="2000" b="0" i="0" u="none" strike="noStrike" cap="none" normalizeH="0" baseline="0" smtClean="0">
                          <a:ln>
                            <a:noFill/>
                          </a:ln>
                          <a:solidFill>
                            <a:schemeClr val="tx1"/>
                          </a:solidFill>
                          <a:effectLst/>
                          <a:latin typeface="Arial" charset="0"/>
                        </a:rPr>
                        <a:t>Flu</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8463">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Monotype Sorts" pitchFamily="2" charset="2"/>
                        <a:buNone/>
                        <a:tabLst/>
                      </a:pPr>
                      <a:r>
                        <a:rPr kumimoji="1" lang="en-US" sz="1800" b="0" i="0" u="none" strike="noStrike" cap="none" normalizeH="0" baseline="0" dirty="0" smtClean="0">
                          <a:ln>
                            <a:noFill/>
                          </a:ln>
                          <a:solidFill>
                            <a:schemeClr val="tx1"/>
                          </a:solidFill>
                          <a:effectLst/>
                          <a:latin typeface="Arial" charset="0"/>
                        </a:rPr>
                        <a:t>Asian/</a:t>
                      </a:r>
                      <a:r>
                        <a:rPr kumimoji="1" lang="en-US" sz="1800" b="0" i="0" u="none" strike="noStrike" cap="none" normalizeH="0" baseline="0" dirty="0" err="1" smtClean="0">
                          <a:ln>
                            <a:noFill/>
                          </a:ln>
                          <a:solidFill>
                            <a:schemeClr val="tx1"/>
                          </a:solidFill>
                          <a:effectLst/>
                          <a:latin typeface="Arial" charset="0"/>
                        </a:rPr>
                        <a:t>AfrAm</a:t>
                      </a:r>
                      <a:endParaRPr kumimoji="1" lang="en-US" sz="18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Monotype Sorts" pitchFamily="2" charset="2"/>
                        <a:buNone/>
                        <a:tabLst/>
                      </a:pPr>
                      <a:r>
                        <a:rPr kumimoji="1" lang="en-US" sz="2000" b="0" i="0" u="none" strike="noStrike" cap="none" normalizeH="0" baseline="0" smtClean="0">
                          <a:ln>
                            <a:noFill/>
                          </a:ln>
                          <a:solidFill>
                            <a:schemeClr val="tx1"/>
                          </a:solidFill>
                          <a:effectLst/>
                          <a:latin typeface="Arial" charset="0"/>
                        </a:rPr>
                        <a:t>78XXX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Monotype Sorts" pitchFamily="2" charset="2"/>
                        <a:buNone/>
                        <a:tabLst/>
                      </a:pPr>
                      <a:r>
                        <a:rPr kumimoji="1" lang="en-US" sz="2000" b="0" i="0" u="none" strike="noStrike" cap="none" normalizeH="0" baseline="0" smtClean="0">
                          <a:ln>
                            <a:noFill/>
                          </a:ln>
                          <a:solidFill>
                            <a:schemeClr val="tx1"/>
                          </a:solidFill>
                          <a:effectLst/>
                          <a:latin typeface="Arial" charset="0"/>
                        </a:rPr>
                        <a:t>Acne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0050">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Monotype Sorts" pitchFamily="2" charset="2"/>
                        <a:buNone/>
                        <a:tabLst/>
                      </a:pPr>
                      <a:r>
                        <a:rPr kumimoji="1" lang="en-US" sz="1800" b="0" i="0" u="none" strike="noStrike" cap="none" normalizeH="0" baseline="0" dirty="0" smtClean="0">
                          <a:ln>
                            <a:noFill/>
                          </a:ln>
                          <a:solidFill>
                            <a:schemeClr val="tx1"/>
                          </a:solidFill>
                          <a:effectLst/>
                          <a:latin typeface="Arial" charset="0"/>
                        </a:rPr>
                        <a:t>Asian/</a:t>
                      </a:r>
                      <a:r>
                        <a:rPr kumimoji="1" lang="en-US" sz="1800" b="0" i="0" u="none" strike="noStrike" cap="none" normalizeH="0" baseline="0" dirty="0" err="1" smtClean="0">
                          <a:ln>
                            <a:noFill/>
                          </a:ln>
                          <a:solidFill>
                            <a:schemeClr val="tx1"/>
                          </a:solidFill>
                          <a:effectLst/>
                          <a:latin typeface="Arial" charset="0"/>
                        </a:rPr>
                        <a:t>AfrAm</a:t>
                      </a:r>
                      <a:endParaRPr kumimoji="1" lang="en-US" sz="18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Monotype Sorts" pitchFamily="2" charset="2"/>
                        <a:buNone/>
                        <a:tabLst/>
                      </a:pPr>
                      <a:r>
                        <a:rPr kumimoji="1" lang="en-US" sz="2000" b="0" i="0" u="none" strike="noStrike" cap="none" normalizeH="0" baseline="0" smtClean="0">
                          <a:ln>
                            <a:noFill/>
                          </a:ln>
                          <a:solidFill>
                            <a:schemeClr val="tx1"/>
                          </a:solidFill>
                          <a:effectLst/>
                          <a:latin typeface="Arial" charset="0"/>
                        </a:rPr>
                        <a:t>78XXX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Monotype Sorts" pitchFamily="2" charset="2"/>
                        <a:buNone/>
                        <a:tabLst/>
                      </a:pPr>
                      <a:r>
                        <a:rPr kumimoji="1" lang="en-US" sz="2000" b="0" i="0" u="none" strike="noStrike" cap="none" normalizeH="0" baseline="0" smtClean="0">
                          <a:ln>
                            <a:noFill/>
                          </a:ln>
                          <a:solidFill>
                            <a:schemeClr val="tx1"/>
                          </a:solidFill>
                          <a:effectLst/>
                          <a:latin typeface="Arial" charset="0"/>
                        </a:rPr>
                        <a:t>Shingles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9575">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Monotype Sorts" pitchFamily="2" charset="2"/>
                        <a:buNone/>
                        <a:tabLst/>
                      </a:pPr>
                      <a:r>
                        <a:rPr kumimoji="1" lang="en-US" sz="1800" b="0" i="0" u="none" strike="noStrike" cap="none" normalizeH="0" baseline="0" dirty="0" smtClean="0">
                          <a:ln>
                            <a:noFill/>
                          </a:ln>
                          <a:solidFill>
                            <a:schemeClr val="tx1"/>
                          </a:solidFill>
                          <a:effectLst/>
                          <a:latin typeface="Arial" charset="0"/>
                        </a:rPr>
                        <a:t>Asian/</a:t>
                      </a:r>
                      <a:r>
                        <a:rPr kumimoji="1" lang="en-US" sz="1800" b="0" i="0" u="none" strike="noStrike" cap="none" normalizeH="0" baseline="0" dirty="0" err="1" smtClean="0">
                          <a:ln>
                            <a:noFill/>
                          </a:ln>
                          <a:solidFill>
                            <a:schemeClr val="tx1"/>
                          </a:solidFill>
                          <a:effectLst/>
                          <a:latin typeface="Arial" charset="0"/>
                        </a:rPr>
                        <a:t>AfrAm</a:t>
                      </a:r>
                      <a:endParaRPr kumimoji="1" lang="en-US" sz="18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Monotype Sorts" pitchFamily="2" charset="2"/>
                        <a:buNone/>
                        <a:tabLst/>
                      </a:pPr>
                      <a:r>
                        <a:rPr kumimoji="1" lang="en-US" sz="2000" b="0" i="0" u="none" strike="noStrike" cap="none" normalizeH="0" baseline="0" smtClean="0">
                          <a:ln>
                            <a:noFill/>
                          </a:ln>
                          <a:solidFill>
                            <a:schemeClr val="tx1"/>
                          </a:solidFill>
                          <a:effectLst/>
                          <a:latin typeface="Arial" charset="0"/>
                        </a:rPr>
                        <a:t>78XXX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Monotype Sorts" pitchFamily="2" charset="2"/>
                        <a:buNone/>
                        <a:tabLst/>
                      </a:pPr>
                      <a:r>
                        <a:rPr kumimoji="1" lang="en-US" sz="2000" b="0" i="0" u="none" strike="noStrike" cap="none" normalizeH="0" baseline="0" smtClean="0">
                          <a:ln>
                            <a:noFill/>
                          </a:ln>
                          <a:solidFill>
                            <a:schemeClr val="tx1"/>
                          </a:solidFill>
                          <a:effectLst/>
                          <a:latin typeface="Arial" charset="0"/>
                        </a:rPr>
                        <a:t>Acne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0050">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Monotype Sorts" pitchFamily="2" charset="2"/>
                        <a:buNone/>
                        <a:tabLst/>
                      </a:pPr>
                      <a:r>
                        <a:rPr kumimoji="1" lang="en-US" sz="1800" b="0" i="0" u="none" strike="noStrike" cap="none" normalizeH="0" baseline="0" dirty="0" smtClean="0">
                          <a:ln>
                            <a:noFill/>
                          </a:ln>
                          <a:solidFill>
                            <a:schemeClr val="tx1"/>
                          </a:solidFill>
                          <a:effectLst/>
                          <a:latin typeface="Arial" charset="0"/>
                        </a:rPr>
                        <a:t>Asian/</a:t>
                      </a:r>
                      <a:r>
                        <a:rPr kumimoji="1" lang="en-US" sz="1800" b="0" i="0" u="none" strike="noStrike" cap="none" normalizeH="0" baseline="0" dirty="0" err="1" smtClean="0">
                          <a:ln>
                            <a:noFill/>
                          </a:ln>
                          <a:solidFill>
                            <a:schemeClr val="tx1"/>
                          </a:solidFill>
                          <a:effectLst/>
                          <a:latin typeface="Arial" charset="0"/>
                        </a:rPr>
                        <a:t>AfrAm</a:t>
                      </a:r>
                      <a:endParaRPr kumimoji="1" lang="en-US" sz="18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Monotype Sorts" pitchFamily="2" charset="2"/>
                        <a:buNone/>
                        <a:tabLst/>
                      </a:pPr>
                      <a:r>
                        <a:rPr kumimoji="1" lang="en-US" sz="2000" b="0" i="0" u="none" strike="noStrike" cap="none" normalizeH="0" baseline="0" smtClean="0">
                          <a:ln>
                            <a:noFill/>
                          </a:ln>
                          <a:solidFill>
                            <a:schemeClr val="tx1"/>
                          </a:solidFill>
                          <a:effectLst/>
                          <a:latin typeface="Arial" charset="0"/>
                        </a:rPr>
                        <a:t>78XXX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Monotype Sorts" pitchFamily="2" charset="2"/>
                        <a:buNone/>
                        <a:tabLst/>
                      </a:pPr>
                      <a:r>
                        <a:rPr kumimoji="1" lang="en-US" sz="2000" b="0" i="0" u="none" strike="noStrike" cap="none" normalizeH="0" baseline="0" dirty="0" smtClean="0">
                          <a:ln>
                            <a:noFill/>
                          </a:ln>
                          <a:solidFill>
                            <a:schemeClr val="tx1"/>
                          </a:solidFill>
                          <a:effectLst/>
                          <a:latin typeface="Arial" charset="0"/>
                        </a:rPr>
                        <a:t>Flu</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4088" name="Text Box 58"/>
          <p:cNvSpPr txBox="1">
            <a:spLocks noChangeArrowheads="1"/>
          </p:cNvSpPr>
          <p:nvPr/>
        </p:nvSpPr>
        <p:spPr bwMode="auto">
          <a:xfrm>
            <a:off x="6286500" y="1000125"/>
            <a:ext cx="2363788" cy="400050"/>
          </a:xfrm>
          <a:prstGeom prst="rect">
            <a:avLst/>
          </a:prstGeom>
          <a:noFill/>
          <a:ln w="28575">
            <a:noFill/>
            <a:miter lim="800000"/>
            <a:headEnd/>
            <a:tailEnd/>
          </a:ln>
        </p:spPr>
        <p:txBody>
          <a:bodyPr wrap="none">
            <a:spAutoFit/>
          </a:bodyPr>
          <a:lstStyle/>
          <a:p>
            <a:r>
              <a:rPr lang="en-US" sz="2000">
                <a:solidFill>
                  <a:schemeClr val="tx2"/>
                </a:solidFill>
              </a:rPr>
              <a:t>[Li et al.  ICDE ‘07]</a:t>
            </a:r>
          </a:p>
        </p:txBody>
      </p:sp>
      <p:sp>
        <p:nvSpPr>
          <p:cNvPr id="44089" name="Oval 59"/>
          <p:cNvSpPr>
            <a:spLocks noChangeArrowheads="1"/>
          </p:cNvSpPr>
          <p:nvPr/>
        </p:nvSpPr>
        <p:spPr bwMode="auto">
          <a:xfrm>
            <a:off x="3729038" y="1593850"/>
            <a:ext cx="1752600" cy="2590800"/>
          </a:xfrm>
          <a:prstGeom prst="ellipse">
            <a:avLst/>
          </a:prstGeom>
          <a:noFill/>
          <a:ln w="28575">
            <a:solidFill>
              <a:srgbClr val="FF0000"/>
            </a:solidFill>
            <a:round/>
            <a:headEnd/>
            <a:tailEnd/>
          </a:ln>
        </p:spPr>
        <p:txBody>
          <a:bodyPr wrap="none" anchor="ctr"/>
          <a:lstStyle/>
          <a:p>
            <a:endParaRPr lang="en-US"/>
          </a:p>
        </p:txBody>
      </p:sp>
      <p:sp>
        <p:nvSpPr>
          <p:cNvPr id="44090" name="Oval 60"/>
          <p:cNvSpPr>
            <a:spLocks noChangeArrowheads="1"/>
          </p:cNvSpPr>
          <p:nvPr/>
        </p:nvSpPr>
        <p:spPr bwMode="auto">
          <a:xfrm>
            <a:off x="3729038" y="4184650"/>
            <a:ext cx="1752600" cy="2408238"/>
          </a:xfrm>
          <a:prstGeom prst="ellipse">
            <a:avLst/>
          </a:prstGeom>
          <a:noFill/>
          <a:ln w="28575">
            <a:solidFill>
              <a:srgbClr val="FF0000"/>
            </a:solidFill>
            <a:round/>
            <a:headEnd/>
            <a:tailEnd/>
          </a:ln>
        </p:spPr>
        <p:txBody>
          <a:bodyPr wrap="none" anchor="ctr"/>
          <a:lstStyle/>
          <a:p>
            <a:endParaRPr lang="en-US"/>
          </a:p>
        </p:txBody>
      </p:sp>
      <p:sp>
        <p:nvSpPr>
          <p:cNvPr id="44091" name="Text Box 61"/>
          <p:cNvSpPr txBox="1">
            <a:spLocks noChangeArrowheads="1"/>
          </p:cNvSpPr>
          <p:nvPr/>
        </p:nvSpPr>
        <p:spPr bwMode="auto">
          <a:xfrm>
            <a:off x="6000750" y="2819400"/>
            <a:ext cx="2701925" cy="1588127"/>
          </a:xfrm>
          <a:prstGeom prst="rect">
            <a:avLst/>
          </a:prstGeom>
          <a:solidFill>
            <a:srgbClr val="FFFF00"/>
          </a:solidFill>
          <a:ln w="28575">
            <a:solidFill>
              <a:srgbClr val="FF0000"/>
            </a:solidFill>
            <a:miter lim="800000"/>
            <a:headEnd/>
            <a:tailEnd/>
          </a:ln>
        </p:spPr>
        <p:txBody>
          <a:bodyPr>
            <a:spAutoFit/>
          </a:bodyPr>
          <a:lstStyle/>
          <a:p>
            <a:pPr>
              <a:lnSpc>
                <a:spcPct val="90000"/>
              </a:lnSpc>
            </a:pPr>
            <a:r>
              <a:rPr lang="en-US" dirty="0"/>
              <a:t>Distribution of sensitive</a:t>
            </a:r>
          </a:p>
          <a:p>
            <a:pPr>
              <a:lnSpc>
                <a:spcPct val="90000"/>
              </a:lnSpc>
            </a:pPr>
            <a:r>
              <a:rPr lang="en-US" dirty="0"/>
              <a:t>attributes within each</a:t>
            </a:r>
          </a:p>
          <a:p>
            <a:pPr>
              <a:lnSpc>
                <a:spcPct val="90000"/>
              </a:lnSpc>
            </a:pPr>
            <a:r>
              <a:rPr lang="en-US" dirty="0"/>
              <a:t>quasi-identifier group </a:t>
            </a:r>
            <a:r>
              <a:rPr lang="en-US" dirty="0" smtClean="0"/>
              <a:t>should be </a:t>
            </a:r>
            <a:r>
              <a:rPr lang="en-US" dirty="0"/>
              <a:t>“close” to their </a:t>
            </a:r>
            <a:r>
              <a:rPr lang="en-US" dirty="0" smtClean="0"/>
              <a:t>distribution in </a:t>
            </a:r>
            <a:r>
              <a:rPr lang="en-US" dirty="0"/>
              <a:t>the entire original </a:t>
            </a:r>
            <a:r>
              <a:rPr lang="en-US" dirty="0" smtClean="0"/>
              <a:t>DB</a:t>
            </a:r>
            <a:endParaRPr lang="en-US" dirty="0"/>
          </a:p>
        </p:txBody>
      </p:sp>
      <p:sp>
        <p:nvSpPr>
          <p:cNvPr id="44092" name="Title 13"/>
          <p:cNvSpPr>
            <a:spLocks noGrp="1"/>
          </p:cNvSpPr>
          <p:nvPr>
            <p:ph type="title"/>
          </p:nvPr>
        </p:nvSpPr>
        <p:spPr>
          <a:xfrm>
            <a:off x="214313" y="274638"/>
            <a:ext cx="8472487" cy="1143000"/>
          </a:xfrm>
        </p:spPr>
        <p:txBody>
          <a:bodyPr/>
          <a:lstStyle/>
          <a:p>
            <a:r>
              <a:rPr lang="en-US" sz="3600" smtClean="0"/>
              <a:t>Principle 3: t-Closeness</a:t>
            </a: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a:xfrm>
            <a:off x="0" y="274638"/>
            <a:ext cx="9144000" cy="1143000"/>
          </a:xfrm>
        </p:spPr>
        <p:txBody>
          <a:bodyPr/>
          <a:lstStyle/>
          <a:p>
            <a:pPr eaLnBrk="1" hangingPunct="1"/>
            <a:r>
              <a:rPr lang="en-US" altLang="zh-CN" sz="2800" smtClean="0"/>
              <a:t>Then we can bound the knowledge that the attacker gains by seeing a particular anonymization.</a:t>
            </a:r>
          </a:p>
        </p:txBody>
      </p:sp>
      <p:sp>
        <p:nvSpPr>
          <p:cNvPr id="8196" name="Rectangle 3"/>
          <p:cNvSpPr>
            <a:spLocks noGrp="1" noChangeArrowheads="1"/>
          </p:cNvSpPr>
          <p:nvPr>
            <p:ph type="body" sz="half" idx="1"/>
          </p:nvPr>
        </p:nvSpPr>
        <p:spPr>
          <a:xfrm>
            <a:off x="107950" y="1752600"/>
            <a:ext cx="3095625" cy="452438"/>
          </a:xfrm>
        </p:spPr>
        <p:txBody>
          <a:bodyPr/>
          <a:lstStyle/>
          <a:p>
            <a:pPr eaLnBrk="1" hangingPunct="1">
              <a:buFont typeface="Wingdings" pitchFamily="2" charset="2"/>
              <a:buNone/>
            </a:pPr>
            <a:r>
              <a:rPr lang="en-US" altLang="zh-CN" smtClean="0"/>
              <a:t>Adversarial belief</a:t>
            </a:r>
          </a:p>
        </p:txBody>
      </p:sp>
      <p:sp>
        <p:nvSpPr>
          <p:cNvPr id="8197" name="AutoShape 5"/>
          <p:cNvSpPr>
            <a:spLocks noChangeArrowheads="1"/>
          </p:cNvSpPr>
          <p:nvPr/>
        </p:nvSpPr>
        <p:spPr bwMode="auto">
          <a:xfrm>
            <a:off x="1246188" y="3454400"/>
            <a:ext cx="522287" cy="695325"/>
          </a:xfrm>
          <a:prstGeom prst="can">
            <a:avLst>
              <a:gd name="adj" fmla="val 33283"/>
            </a:avLst>
          </a:prstGeom>
          <a:solidFill>
            <a:srgbClr val="EAEAEA"/>
          </a:solidFill>
          <a:ln w="9525">
            <a:solidFill>
              <a:schemeClr val="tx1"/>
            </a:solidFill>
            <a:round/>
            <a:headEnd/>
            <a:tailEnd/>
          </a:ln>
        </p:spPr>
        <p:txBody>
          <a:bodyPr wrap="none" anchor="ctr"/>
          <a:lstStyle/>
          <a:p>
            <a:endParaRPr lang="en-US" sz="2800"/>
          </a:p>
        </p:txBody>
      </p:sp>
      <p:sp>
        <p:nvSpPr>
          <p:cNvPr id="8198" name="AutoShape 6"/>
          <p:cNvSpPr>
            <a:spLocks noChangeArrowheads="1"/>
          </p:cNvSpPr>
          <p:nvPr/>
        </p:nvSpPr>
        <p:spPr bwMode="auto">
          <a:xfrm>
            <a:off x="3348038" y="3429000"/>
            <a:ext cx="522287" cy="792163"/>
          </a:xfrm>
          <a:prstGeom prst="can">
            <a:avLst>
              <a:gd name="adj" fmla="val 33284"/>
            </a:avLst>
          </a:prstGeom>
          <a:solidFill>
            <a:srgbClr val="EAEAEA"/>
          </a:solidFill>
          <a:ln w="9525">
            <a:solidFill>
              <a:schemeClr val="tx1"/>
            </a:solidFill>
            <a:round/>
            <a:headEnd/>
            <a:tailEnd/>
          </a:ln>
        </p:spPr>
        <p:txBody>
          <a:bodyPr wrap="none" anchor="ctr"/>
          <a:lstStyle/>
          <a:p>
            <a:endParaRPr lang="en-US" sz="2800"/>
          </a:p>
        </p:txBody>
      </p:sp>
      <p:sp>
        <p:nvSpPr>
          <p:cNvPr id="8199" name="Rectangle 7"/>
          <p:cNvSpPr>
            <a:spLocks noChangeArrowheads="1"/>
          </p:cNvSpPr>
          <p:nvPr/>
        </p:nvSpPr>
        <p:spPr bwMode="auto">
          <a:xfrm>
            <a:off x="1835150" y="3429000"/>
            <a:ext cx="1455738" cy="708025"/>
          </a:xfrm>
          <a:prstGeom prst="rect">
            <a:avLst/>
          </a:prstGeom>
          <a:noFill/>
          <a:ln w="9525">
            <a:noFill/>
            <a:miter lim="800000"/>
            <a:headEnd/>
            <a:tailEnd/>
          </a:ln>
        </p:spPr>
        <p:txBody>
          <a:bodyPr wrap="none">
            <a:spAutoFit/>
          </a:bodyPr>
          <a:lstStyle/>
          <a:p>
            <a:r>
              <a:rPr lang="en-US" altLang="zh-CN" sz="2000"/>
              <a:t>External</a:t>
            </a:r>
            <a:br>
              <a:rPr lang="en-US" altLang="zh-CN" sz="2000"/>
            </a:br>
            <a:r>
              <a:rPr lang="en-US" altLang="zh-CN" sz="2000"/>
              <a:t>Knowledge</a:t>
            </a:r>
          </a:p>
        </p:txBody>
      </p:sp>
      <p:graphicFrame>
        <p:nvGraphicFramePr>
          <p:cNvPr id="378983" name="Group 103"/>
          <p:cNvGraphicFramePr>
            <a:graphicFrameLocks noGrp="1"/>
          </p:cNvGraphicFramePr>
          <p:nvPr/>
        </p:nvGraphicFramePr>
        <p:xfrm>
          <a:off x="4114800" y="2133600"/>
          <a:ext cx="4849688" cy="2840736"/>
        </p:xfrm>
        <a:graphic>
          <a:graphicData uri="http://schemas.openxmlformats.org/drawingml/2006/table">
            <a:tbl>
              <a:tblPr/>
              <a:tblGrid>
                <a:gridCol w="657585"/>
                <a:gridCol w="1078422"/>
                <a:gridCol w="565540"/>
                <a:gridCol w="986377"/>
                <a:gridCol w="1561764"/>
              </a:tblGrid>
              <a:tr h="142875">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1600" b="0" i="0" u="none" strike="noStrike" cap="none" normalizeH="0" baseline="0" dirty="0" smtClean="0">
                          <a:ln>
                            <a:noFill/>
                          </a:ln>
                          <a:solidFill>
                            <a:schemeClr val="tx1"/>
                          </a:solidFill>
                          <a:effectLst/>
                          <a:latin typeface="Verdana" pitchFamily="34" charset="0"/>
                          <a:ea typeface="宋体" pitchFamily="2" charset="-122"/>
                        </a:rPr>
                        <a:t>Age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1600" b="0" i="0" u="none" strike="noStrike" cap="none" normalizeH="0" baseline="0" dirty="0" smtClean="0">
                          <a:ln>
                            <a:noFill/>
                          </a:ln>
                          <a:solidFill>
                            <a:schemeClr val="tx1"/>
                          </a:solidFill>
                          <a:effectLst/>
                          <a:latin typeface="Verdana" pitchFamily="34" charset="0"/>
                          <a:ea typeface="宋体" pitchFamily="2" charset="-122"/>
                        </a:rPr>
                        <a:t>Zip code</a:t>
                      </a:r>
                      <a:endParaRPr kumimoji="0" lang="en-US" altLang="zh-CN" sz="1600" b="0" i="0" u="none" strike="noStrike" cap="none" normalizeH="0" baseline="0" dirty="0" smtClean="0">
                        <a:ln>
                          <a:noFill/>
                        </a:ln>
                        <a:solidFill>
                          <a:schemeClr val="tx1"/>
                        </a:solidFill>
                        <a:effectLst/>
                        <a:latin typeface="Verdana" pitchFamily="34" charset="0"/>
                        <a:ea typeface="宋体"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1600" b="0" i="0" u="none" strike="noStrike" cap="none" normalizeH="0" baseline="0" dirty="0" smtClean="0">
                          <a:ln>
                            <a:noFill/>
                          </a:ln>
                          <a:solidFill>
                            <a:schemeClr val="tx1"/>
                          </a:solidFill>
                          <a:effectLst/>
                          <a:latin typeface="Verdana" pitchFamily="34" charset="0"/>
                          <a:ea typeface="宋体" pitchFamily="2" charset="-122"/>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1600" b="0" i="0" u="none" strike="noStrike" cap="none" normalizeH="0" baseline="0" dirty="0" smtClean="0">
                          <a:ln>
                            <a:noFill/>
                          </a:ln>
                          <a:solidFill>
                            <a:schemeClr val="tx1"/>
                          </a:solidFill>
                          <a:effectLst/>
                          <a:latin typeface="Verdana" pitchFamily="34" charset="0"/>
                          <a:ea typeface="宋体" pitchFamily="2" charset="-122"/>
                        </a:rPr>
                        <a:t>Gender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1600" b="0" i="0" u="none" strike="noStrike" cap="none" normalizeH="0" baseline="0" smtClean="0">
                          <a:ln>
                            <a:noFill/>
                          </a:ln>
                          <a:solidFill>
                            <a:schemeClr val="tx1"/>
                          </a:solidFill>
                          <a:effectLst/>
                          <a:latin typeface="Verdana" pitchFamily="34" charset="0"/>
                          <a:ea typeface="宋体" pitchFamily="2" charset="-122"/>
                        </a:rPr>
                        <a:t>Disease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2875">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1600" b="0" i="0" u="none" strike="noStrike" cap="none" normalizeH="0" baseline="0" smtClean="0">
                          <a:ln>
                            <a:noFill/>
                          </a:ln>
                          <a:solidFill>
                            <a:schemeClr val="tx1"/>
                          </a:solidFill>
                          <a:effectLst/>
                          <a:latin typeface="Verdana" pitchFamily="34" charset="0"/>
                          <a:ea typeface="宋体" pitchFamily="2" charset="-122"/>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1600" b="0" i="0" u="none" strike="noStrike" cap="none" normalizeH="0" baseline="0" smtClean="0">
                          <a:ln>
                            <a:noFill/>
                          </a:ln>
                          <a:solidFill>
                            <a:schemeClr val="tx1"/>
                          </a:solidFill>
                          <a:effectLst/>
                          <a:latin typeface="Verdana" pitchFamily="34" charset="0"/>
                          <a:ea typeface="宋体" pitchFamily="2" charset="-122"/>
                        </a:rPr>
                        <a:t>479**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1600" b="0" i="0" u="none" strike="noStrike" cap="none" normalizeH="0" baseline="0" smtClean="0">
                          <a:ln>
                            <a:noFill/>
                          </a:ln>
                          <a:solidFill>
                            <a:schemeClr val="tx1"/>
                          </a:solidFill>
                          <a:effectLst/>
                          <a:latin typeface="Verdana" pitchFamily="34" charset="0"/>
                          <a:ea typeface="宋体" pitchFamily="2" charset="-122"/>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1600" b="0" i="0" u="none" strike="noStrike" cap="none" normalizeH="0" baseline="0" smtClean="0">
                          <a:ln>
                            <a:noFill/>
                          </a:ln>
                          <a:solidFill>
                            <a:schemeClr val="tx1"/>
                          </a:solidFill>
                          <a:effectLst/>
                          <a:latin typeface="Verdana" pitchFamily="34" charset="0"/>
                          <a:ea typeface="宋体" pitchFamily="2" charset="-122"/>
                        </a:rPr>
                        <a:t>Male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1600" b="0" i="0" u="none" strike="noStrike" cap="none" normalizeH="0" baseline="0" smtClean="0">
                          <a:ln>
                            <a:noFill/>
                          </a:ln>
                          <a:solidFill>
                            <a:schemeClr val="tx1"/>
                          </a:solidFill>
                          <a:effectLst/>
                          <a:latin typeface="Verdana" pitchFamily="34" charset="0"/>
                          <a:ea typeface="宋体" pitchFamily="2" charset="-122"/>
                        </a:rPr>
                        <a:t>Flu</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2875">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1600" b="0" i="0" u="none" strike="noStrike" cap="none" normalizeH="0" baseline="0" smtClean="0">
                          <a:ln>
                            <a:noFill/>
                          </a:ln>
                          <a:solidFill>
                            <a:schemeClr val="tx1"/>
                          </a:solidFill>
                          <a:effectLst/>
                          <a:latin typeface="Verdana" pitchFamily="34" charset="0"/>
                          <a:ea typeface="宋体" pitchFamily="2" charset="-122"/>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1600" b="0" i="0" u="none" strike="noStrike" cap="none" normalizeH="0" baseline="0" smtClean="0">
                          <a:ln>
                            <a:noFill/>
                          </a:ln>
                          <a:solidFill>
                            <a:schemeClr val="tx1"/>
                          </a:solidFill>
                          <a:effectLst/>
                          <a:latin typeface="Verdana" pitchFamily="34" charset="0"/>
                          <a:ea typeface="宋体" pitchFamily="2" charset="-122"/>
                        </a:rPr>
                        <a:t>479**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1600" b="0" i="0" u="none" strike="noStrike" cap="none" normalizeH="0" baseline="0" smtClean="0">
                          <a:ln>
                            <a:noFill/>
                          </a:ln>
                          <a:solidFill>
                            <a:schemeClr val="tx1"/>
                          </a:solidFill>
                          <a:effectLst/>
                          <a:latin typeface="Verdana" pitchFamily="34" charset="0"/>
                          <a:ea typeface="宋体" pitchFamily="2" charset="-122"/>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1600" b="0" i="0" u="none" strike="noStrike" cap="none" normalizeH="0" baseline="0" smtClean="0">
                          <a:ln>
                            <a:noFill/>
                          </a:ln>
                          <a:solidFill>
                            <a:schemeClr val="tx1"/>
                          </a:solidFill>
                          <a:effectLst/>
                          <a:latin typeface="Verdana" pitchFamily="34" charset="0"/>
                          <a:ea typeface="宋体" pitchFamily="2" charset="-122"/>
                        </a:rPr>
                        <a:t>Male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1600" b="0" i="0" u="none" strike="noStrike" cap="none" normalizeH="0" baseline="0" smtClean="0">
                          <a:ln>
                            <a:noFill/>
                          </a:ln>
                          <a:solidFill>
                            <a:schemeClr val="tx1"/>
                          </a:solidFill>
                          <a:effectLst/>
                          <a:latin typeface="Verdana" pitchFamily="34" charset="0"/>
                          <a:ea typeface="宋体" pitchFamily="2" charset="-122"/>
                        </a:rPr>
                        <a:t>Heart Disease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2875">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1600" b="0" i="0" u="none" strike="noStrike" cap="none" normalizeH="0" baseline="0" smtClean="0">
                          <a:ln>
                            <a:noFill/>
                          </a:ln>
                          <a:solidFill>
                            <a:schemeClr val="tx1"/>
                          </a:solidFill>
                          <a:effectLst/>
                          <a:latin typeface="Verdana" pitchFamily="34" charset="0"/>
                          <a:ea typeface="宋体" pitchFamily="2" charset="-122"/>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1600" b="0" i="0" u="none" strike="noStrike" cap="none" normalizeH="0" baseline="0" smtClean="0">
                          <a:ln>
                            <a:noFill/>
                          </a:ln>
                          <a:solidFill>
                            <a:schemeClr val="tx1"/>
                          </a:solidFill>
                          <a:effectLst/>
                          <a:latin typeface="Verdana" pitchFamily="34" charset="0"/>
                          <a:ea typeface="宋体" pitchFamily="2" charset="-122"/>
                        </a:rPr>
                        <a:t>479**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1600" b="0" i="0" u="none" strike="noStrike" cap="none" normalizeH="0" baseline="0" smtClean="0">
                          <a:ln>
                            <a:noFill/>
                          </a:ln>
                          <a:solidFill>
                            <a:schemeClr val="tx1"/>
                          </a:solidFill>
                          <a:effectLst/>
                          <a:latin typeface="Verdana" pitchFamily="34" charset="0"/>
                          <a:ea typeface="宋体" pitchFamily="2" charset="-122"/>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1600" b="0" i="0" u="none" strike="noStrike" cap="none" normalizeH="0" baseline="0" smtClean="0">
                          <a:ln>
                            <a:noFill/>
                          </a:ln>
                          <a:solidFill>
                            <a:schemeClr val="tx1"/>
                          </a:solidFill>
                          <a:effectLst/>
                          <a:latin typeface="Verdana" pitchFamily="34" charset="0"/>
                          <a:ea typeface="宋体" pitchFamily="2" charset="-122"/>
                        </a:rPr>
                        <a:t>Male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1600" b="0" i="0" u="none" strike="noStrike" cap="none" normalizeH="0" baseline="0" smtClean="0">
                          <a:ln>
                            <a:noFill/>
                          </a:ln>
                          <a:solidFill>
                            <a:schemeClr val="tx1"/>
                          </a:solidFill>
                          <a:effectLst/>
                          <a:latin typeface="Verdana" pitchFamily="34" charset="0"/>
                          <a:ea typeface="宋体" pitchFamily="2" charset="-122"/>
                        </a:rPr>
                        <a:t>Cancer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2875">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1600" b="0" i="0" u="none" strike="noStrike" cap="none" normalizeH="0" baseline="0" smtClean="0">
                          <a:ln>
                            <a:noFill/>
                          </a:ln>
                          <a:solidFill>
                            <a:schemeClr val="tx1"/>
                          </a:solidFill>
                          <a:effectLst/>
                          <a:latin typeface="Verdana" pitchFamily="34" charset="0"/>
                          <a:ea typeface="宋体" pitchFamily="2" charset="-122"/>
                        </a:rPr>
                        <a:t>.</a:t>
                      </a: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1600" b="0" i="0" u="none" strike="noStrike" cap="none" normalizeH="0" baseline="0" smtClean="0">
                          <a:ln>
                            <a:noFill/>
                          </a:ln>
                          <a:solidFill>
                            <a:schemeClr val="tx1"/>
                          </a:solidFill>
                          <a:effectLst/>
                          <a:latin typeface="Verdana" pitchFamily="34" charset="0"/>
                          <a:ea typeface="宋体" pitchFamily="2" charset="-122"/>
                        </a:rPr>
                        <a:t>.</a:t>
                      </a: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1600" b="0" i="0" u="none" strike="noStrike" cap="none" normalizeH="0" baseline="0" smtClean="0">
                          <a:ln>
                            <a:noFill/>
                          </a:ln>
                          <a:solidFill>
                            <a:schemeClr val="tx1"/>
                          </a:solidFill>
                          <a:effectLst/>
                          <a:latin typeface="Verdana" pitchFamily="34" charset="0"/>
                          <a:ea typeface="宋体" pitchFamily="2" charset="-122"/>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1600" b="0" i="0" u="none" strike="noStrike" cap="none" normalizeH="0" baseline="0" smtClean="0">
                          <a:ln>
                            <a:noFill/>
                          </a:ln>
                          <a:solidFill>
                            <a:schemeClr val="tx1"/>
                          </a:solidFill>
                          <a:effectLst/>
                          <a:latin typeface="Verdana" pitchFamily="34" charset="0"/>
                          <a:ea typeface="宋体" pitchFamily="2" charset="-122"/>
                        </a:rPr>
                        <a:t>.</a:t>
                      </a: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1600" b="0" i="0" u="none" strike="noStrike" cap="none" normalizeH="0" baseline="0" smtClean="0">
                          <a:ln>
                            <a:noFill/>
                          </a:ln>
                          <a:solidFill>
                            <a:schemeClr val="tx1"/>
                          </a:solidFill>
                          <a:effectLst/>
                          <a:latin typeface="Verdana" pitchFamily="34" charset="0"/>
                          <a:ea typeface="宋体" pitchFamily="2" charset="-122"/>
                        </a:rPr>
                        <a:t>.</a:t>
                      </a: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1600" b="0" i="0" u="none" strike="noStrike" cap="none" normalizeH="0" baseline="0" smtClean="0">
                          <a:ln>
                            <a:noFill/>
                          </a:ln>
                          <a:solidFill>
                            <a:schemeClr val="tx1"/>
                          </a:solidFill>
                          <a:effectLst/>
                          <a:latin typeface="Verdana" pitchFamily="34" charset="0"/>
                          <a:ea typeface="宋体" pitchFamily="2" charset="-122"/>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1600" b="0" i="0" u="none" strike="noStrike" cap="none" normalizeH="0" baseline="0" smtClean="0">
                          <a:ln>
                            <a:noFill/>
                          </a:ln>
                          <a:solidFill>
                            <a:schemeClr val="tx1"/>
                          </a:solidFill>
                          <a:effectLst/>
                          <a:latin typeface="Verdana" pitchFamily="34" charset="0"/>
                          <a:ea typeface="宋体" pitchFamily="2" charset="-122"/>
                        </a:rPr>
                        <a:t>……</a:t>
                      </a: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1600" b="0" i="0" u="none" strike="noStrike" cap="none" normalizeH="0" baseline="0" smtClean="0">
                          <a:ln>
                            <a:noFill/>
                          </a:ln>
                          <a:solidFill>
                            <a:schemeClr val="tx1"/>
                          </a:solidFill>
                          <a:effectLst/>
                          <a:latin typeface="Verdana" pitchFamily="34" charset="0"/>
                          <a:ea typeface="宋体" pitchFamily="2" charset="-122"/>
                        </a:rPr>
                        <a:t>……</a:t>
                      </a: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1600" b="0" i="0" u="none" strike="noStrike" cap="none" normalizeH="0" baseline="0" smtClean="0">
                          <a:ln>
                            <a:noFill/>
                          </a:ln>
                          <a:solidFill>
                            <a:schemeClr val="tx1"/>
                          </a:solidFill>
                          <a:effectLst/>
                          <a:latin typeface="Verdana" pitchFamily="34" charset="0"/>
                          <a:ea typeface="宋体" pitchFamily="2" charset="-122"/>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1600" b="0" i="0" u="none" strike="noStrike" cap="none" normalizeH="0" baseline="0" smtClean="0">
                          <a:ln>
                            <a:noFill/>
                          </a:ln>
                          <a:solidFill>
                            <a:schemeClr val="tx1"/>
                          </a:solidFill>
                          <a:effectLst/>
                          <a:latin typeface="Verdana" pitchFamily="34" charset="0"/>
                          <a:ea typeface="宋体" pitchFamily="2" charset="-122"/>
                        </a:rPr>
                        <a:t>.</a:t>
                      </a: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1600" b="0" i="0" u="none" strike="noStrike" cap="none" normalizeH="0" baseline="0" smtClean="0">
                          <a:ln>
                            <a:noFill/>
                          </a:ln>
                          <a:solidFill>
                            <a:schemeClr val="tx1"/>
                          </a:solidFill>
                          <a:effectLst/>
                          <a:latin typeface="Verdana" pitchFamily="34" charset="0"/>
                          <a:ea typeface="宋体" pitchFamily="2" charset="-122"/>
                        </a:rPr>
                        <a:t>.</a:t>
                      </a: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1600" b="0" i="0" u="none" strike="noStrike" cap="none" normalizeH="0" baseline="0" smtClean="0">
                          <a:ln>
                            <a:noFill/>
                          </a:ln>
                          <a:solidFill>
                            <a:schemeClr val="tx1"/>
                          </a:solidFill>
                          <a:effectLst/>
                          <a:latin typeface="Verdana" pitchFamily="34" charset="0"/>
                          <a:ea typeface="宋体" pitchFamily="2" charset="-122"/>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1600" b="0" i="0" u="none" strike="noStrike" cap="none" normalizeH="0" baseline="0" smtClean="0">
                          <a:ln>
                            <a:noFill/>
                          </a:ln>
                          <a:solidFill>
                            <a:schemeClr val="tx1"/>
                          </a:solidFill>
                          <a:effectLst/>
                          <a:latin typeface="Verdana" pitchFamily="34" charset="0"/>
                          <a:ea typeface="宋体" pitchFamily="2" charset="-122"/>
                        </a:rPr>
                        <a:t>.</a:t>
                      </a: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1600" b="0" i="0" u="none" strike="noStrike" cap="none" normalizeH="0" baseline="0" smtClean="0">
                          <a:ln>
                            <a:noFill/>
                          </a:ln>
                          <a:solidFill>
                            <a:schemeClr val="tx1"/>
                          </a:solidFill>
                          <a:effectLst/>
                          <a:latin typeface="Verdana" pitchFamily="34" charset="0"/>
                          <a:ea typeface="宋体" pitchFamily="2" charset="-122"/>
                        </a:rPr>
                        <a:t>.</a:t>
                      </a: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1600" b="0" i="0" u="none" strike="noStrike" cap="none" normalizeH="0" baseline="0" smtClean="0">
                          <a:ln>
                            <a:noFill/>
                          </a:ln>
                          <a:solidFill>
                            <a:schemeClr val="tx1"/>
                          </a:solidFill>
                          <a:effectLst/>
                          <a:latin typeface="Verdana" pitchFamily="34" charset="0"/>
                          <a:ea typeface="宋体" pitchFamily="2" charset="-122"/>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2875">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zh-CN" altLang="en-US" sz="1600" b="0" i="0" u="none" strike="noStrike" cap="none" normalizeH="0" baseline="0" smtClean="0">
                          <a:ln>
                            <a:noFill/>
                          </a:ln>
                          <a:solidFill>
                            <a:schemeClr val="tx1"/>
                          </a:solidFill>
                          <a:effectLst/>
                          <a:latin typeface="Verdana" pitchFamily="34" charset="0"/>
                          <a:ea typeface="宋体" pitchFamily="2" charset="-122"/>
                        </a:rPr>
                        <a:t>≥</a:t>
                      </a:r>
                      <a:r>
                        <a:rPr kumimoji="0" lang="en-US" altLang="zh-CN" sz="1600" b="0" i="0" u="none" strike="noStrike" cap="none" normalizeH="0" baseline="0" smtClean="0">
                          <a:ln>
                            <a:noFill/>
                          </a:ln>
                          <a:solidFill>
                            <a:schemeClr val="tx1"/>
                          </a:solidFill>
                          <a:effectLst/>
                          <a:latin typeface="Verdana" pitchFamily="34" charset="0"/>
                          <a:ea typeface="宋体" pitchFamily="2" charset="-122"/>
                        </a:rPr>
                        <a:t>50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1600" b="0" i="0" u="none" strike="noStrike" cap="none" normalizeH="0" baseline="0" smtClean="0">
                          <a:ln>
                            <a:noFill/>
                          </a:ln>
                          <a:solidFill>
                            <a:schemeClr val="tx1"/>
                          </a:solidFill>
                          <a:effectLst/>
                          <a:latin typeface="Verdana" pitchFamily="34" charset="0"/>
                          <a:ea typeface="宋体" pitchFamily="2" charset="-122"/>
                        </a:rPr>
                        <a:t>4766*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1600" b="0" i="0" u="none" strike="noStrike" cap="none" normalizeH="0" baseline="0" smtClean="0">
                          <a:ln>
                            <a:noFill/>
                          </a:ln>
                          <a:solidFill>
                            <a:schemeClr val="tx1"/>
                          </a:solidFill>
                          <a:effectLst/>
                          <a:latin typeface="Verdana" pitchFamily="34" charset="0"/>
                          <a:ea typeface="宋体" pitchFamily="2" charset="-122"/>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zh-CN" altLang="en-US" sz="1600" b="0" i="0" u="none" strike="noStrike" cap="none" normalizeH="0" baseline="0" smtClean="0">
                          <a:ln>
                            <a:noFill/>
                          </a:ln>
                          <a:solidFill>
                            <a:schemeClr val="tx1"/>
                          </a:solidFill>
                          <a:effectLst/>
                          <a:latin typeface="Verdana" pitchFamily="34" charset="0"/>
                          <a:ea typeface="宋体" pitchFamily="2" charset="-122"/>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1600" b="0" i="0" u="none" strike="noStrike" cap="none" normalizeH="0" baseline="0" dirty="0" smtClean="0">
                          <a:ln>
                            <a:noFill/>
                          </a:ln>
                          <a:solidFill>
                            <a:schemeClr val="tx1"/>
                          </a:solidFill>
                          <a:effectLst/>
                          <a:latin typeface="Verdana" pitchFamily="34" charset="0"/>
                          <a:ea typeface="宋体" pitchFamily="2" charset="-122"/>
                        </a:rPr>
                        <a:t>Gastritis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244" name="AutoShape 52"/>
          <p:cNvSpPr>
            <a:spLocks noChangeArrowheads="1"/>
          </p:cNvSpPr>
          <p:nvPr/>
        </p:nvSpPr>
        <p:spPr bwMode="auto">
          <a:xfrm>
            <a:off x="1203325" y="4368800"/>
            <a:ext cx="2647950" cy="609600"/>
          </a:xfrm>
          <a:prstGeom prst="foldedCorner">
            <a:avLst>
              <a:gd name="adj" fmla="val 30227"/>
            </a:avLst>
          </a:prstGeom>
          <a:solidFill>
            <a:srgbClr val="FFFF99"/>
          </a:solidFill>
          <a:ln w="9525">
            <a:solidFill>
              <a:schemeClr val="tx1"/>
            </a:solidFill>
            <a:round/>
            <a:headEnd/>
            <a:tailEnd/>
          </a:ln>
        </p:spPr>
        <p:txBody>
          <a:bodyPr wrap="none" anchor="ctr"/>
          <a:lstStyle/>
          <a:p>
            <a:endParaRPr lang="en-US" sz="2800"/>
          </a:p>
        </p:txBody>
      </p:sp>
      <p:sp>
        <p:nvSpPr>
          <p:cNvPr id="8245" name="Rectangle 53"/>
          <p:cNvSpPr>
            <a:spLocks noChangeArrowheads="1"/>
          </p:cNvSpPr>
          <p:nvPr/>
        </p:nvSpPr>
        <p:spPr bwMode="auto">
          <a:xfrm>
            <a:off x="1203325" y="4292600"/>
            <a:ext cx="2792413" cy="646113"/>
          </a:xfrm>
          <a:prstGeom prst="rect">
            <a:avLst/>
          </a:prstGeom>
          <a:noFill/>
          <a:ln w="9525">
            <a:noFill/>
            <a:miter lim="800000"/>
            <a:headEnd/>
            <a:tailEnd/>
          </a:ln>
        </p:spPr>
        <p:txBody>
          <a:bodyPr>
            <a:spAutoFit/>
          </a:bodyPr>
          <a:lstStyle/>
          <a:p>
            <a:pPr>
              <a:spcBef>
                <a:spcPct val="20000"/>
              </a:spcBef>
              <a:buClr>
                <a:schemeClr val="accent2"/>
              </a:buClr>
              <a:buFont typeface="Wingdings" pitchFamily="2" charset="2"/>
              <a:buNone/>
            </a:pPr>
            <a:r>
              <a:rPr lang="en-US" altLang="zh-CN" dirty="0"/>
              <a:t>Overall distribution </a:t>
            </a:r>
            <a:r>
              <a:rPr lang="en-US" altLang="zh-CN" dirty="0" smtClean="0"/>
              <a:t>of </a:t>
            </a:r>
            <a:r>
              <a:rPr lang="en-US" altLang="zh-CN" dirty="0"/>
              <a:t>sensitive values</a:t>
            </a:r>
          </a:p>
        </p:txBody>
      </p:sp>
      <p:sp>
        <p:nvSpPr>
          <p:cNvPr id="378934" name="AutoShape 54"/>
          <p:cNvSpPr>
            <a:spLocks noChangeArrowheads="1"/>
          </p:cNvSpPr>
          <p:nvPr/>
        </p:nvSpPr>
        <p:spPr bwMode="auto">
          <a:xfrm>
            <a:off x="1116013" y="5013325"/>
            <a:ext cx="2808287" cy="936625"/>
          </a:xfrm>
          <a:prstGeom prst="foldedCorner">
            <a:avLst>
              <a:gd name="adj" fmla="val 30227"/>
            </a:avLst>
          </a:prstGeom>
          <a:solidFill>
            <a:srgbClr val="FFFF99"/>
          </a:solidFill>
          <a:ln w="9525">
            <a:solidFill>
              <a:schemeClr val="tx1"/>
            </a:solidFill>
            <a:round/>
            <a:headEnd/>
            <a:tailEnd/>
          </a:ln>
        </p:spPr>
        <p:txBody>
          <a:bodyPr wrap="none" anchor="ctr"/>
          <a:lstStyle/>
          <a:p>
            <a:endParaRPr lang="en-US" sz="2800"/>
          </a:p>
        </p:txBody>
      </p:sp>
      <p:sp>
        <p:nvSpPr>
          <p:cNvPr id="378935" name="Rectangle 55"/>
          <p:cNvSpPr>
            <a:spLocks noChangeArrowheads="1"/>
          </p:cNvSpPr>
          <p:nvPr/>
        </p:nvSpPr>
        <p:spPr bwMode="auto">
          <a:xfrm>
            <a:off x="1246188" y="5013325"/>
            <a:ext cx="2605087" cy="923330"/>
          </a:xfrm>
          <a:prstGeom prst="rect">
            <a:avLst/>
          </a:prstGeom>
          <a:noFill/>
          <a:ln w="9525">
            <a:noFill/>
            <a:miter lim="800000"/>
            <a:headEnd/>
            <a:tailEnd/>
          </a:ln>
        </p:spPr>
        <p:txBody>
          <a:bodyPr>
            <a:spAutoFit/>
          </a:bodyPr>
          <a:lstStyle/>
          <a:p>
            <a:pPr>
              <a:spcBef>
                <a:spcPct val="20000"/>
              </a:spcBef>
              <a:buClr>
                <a:schemeClr val="accent2"/>
              </a:buClr>
              <a:buFont typeface="Wingdings" pitchFamily="2" charset="2"/>
              <a:buNone/>
            </a:pPr>
            <a:r>
              <a:rPr lang="en-US" altLang="zh-CN" dirty="0"/>
              <a:t>Distribution </a:t>
            </a:r>
            <a:r>
              <a:rPr lang="en-US" altLang="zh-CN" dirty="0" smtClean="0"/>
              <a:t>of </a:t>
            </a:r>
            <a:r>
              <a:rPr lang="en-US" altLang="zh-CN" dirty="0"/>
              <a:t>sensitive values in </a:t>
            </a:r>
            <a:r>
              <a:rPr lang="en-US" altLang="zh-CN" dirty="0" smtClean="0"/>
              <a:t>a particular group</a:t>
            </a:r>
            <a:endParaRPr lang="en-US" altLang="zh-CN" dirty="0"/>
          </a:p>
        </p:txBody>
      </p:sp>
      <p:graphicFrame>
        <p:nvGraphicFramePr>
          <p:cNvPr id="378936" name="Object 56"/>
          <p:cNvGraphicFramePr>
            <a:graphicFrameLocks noChangeAspect="1"/>
          </p:cNvGraphicFramePr>
          <p:nvPr/>
        </p:nvGraphicFramePr>
        <p:xfrm>
          <a:off x="2743200" y="2209800"/>
          <a:ext cx="1403350" cy="488950"/>
        </p:xfrm>
        <a:graphic>
          <a:graphicData uri="http://schemas.openxmlformats.org/presentationml/2006/ole">
            <p:oleObj spid="_x0000_s8194" name="Visio" r:id="rId4" imgW="949183" imgH="492015" progId="Visio.Drawing.11">
              <p:embed/>
            </p:oleObj>
          </a:graphicData>
        </a:graphic>
      </p:graphicFrame>
      <p:graphicFrame>
        <p:nvGraphicFramePr>
          <p:cNvPr id="378937" name="Group 57"/>
          <p:cNvGraphicFramePr>
            <a:graphicFrameLocks noGrp="1"/>
          </p:cNvGraphicFramePr>
          <p:nvPr/>
        </p:nvGraphicFramePr>
        <p:xfrm>
          <a:off x="179388" y="2924175"/>
          <a:ext cx="3744416" cy="428352"/>
        </p:xfrm>
        <a:graphic>
          <a:graphicData uri="http://schemas.openxmlformats.org/drawingml/2006/table">
            <a:tbl>
              <a:tblPr/>
              <a:tblGrid>
                <a:gridCol w="1008112"/>
                <a:gridCol w="2736304"/>
              </a:tblGrid>
              <a:tr h="428352">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1800" b="1" i="0" u="none" strike="noStrike" cap="none" normalizeH="0" baseline="0" dirty="0" smtClean="0">
                          <a:ln>
                            <a:noFill/>
                          </a:ln>
                          <a:solidFill>
                            <a:schemeClr val="tx1"/>
                          </a:solidFill>
                          <a:effectLst/>
                          <a:latin typeface="Verdana" pitchFamily="34" charset="0"/>
                          <a:ea typeface="宋体" pitchFamily="2" charset="-122"/>
                        </a:rPr>
                        <a:t>Belief</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1800" b="1" i="0" u="none" strike="noStrike" cap="none" normalizeH="0" baseline="0" dirty="0" smtClean="0">
                          <a:ln>
                            <a:noFill/>
                          </a:ln>
                          <a:solidFill>
                            <a:schemeClr val="tx1"/>
                          </a:solidFill>
                          <a:effectLst/>
                          <a:latin typeface="Verdana" pitchFamily="34" charset="0"/>
                          <a:ea typeface="宋体" pitchFamily="2" charset="-122"/>
                        </a:rPr>
                        <a:t>Knowledge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378963" name="Group 83"/>
          <p:cNvGraphicFramePr>
            <a:graphicFrameLocks noGrp="1"/>
          </p:cNvGraphicFramePr>
          <p:nvPr/>
        </p:nvGraphicFramePr>
        <p:xfrm>
          <a:off x="179388" y="3378200"/>
          <a:ext cx="990600" cy="914400"/>
        </p:xfrm>
        <a:graphic>
          <a:graphicData uri="http://schemas.openxmlformats.org/drawingml/2006/table">
            <a:tbl>
              <a:tblPr/>
              <a:tblGrid>
                <a:gridCol w="990600"/>
              </a:tblGrid>
              <a:tr h="914400">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2400" b="0" i="0" u="none" strike="noStrike" cap="none" normalizeH="0" baseline="0" dirty="0" smtClean="0">
                          <a:ln>
                            <a:noFill/>
                          </a:ln>
                          <a:solidFill>
                            <a:schemeClr val="tx1"/>
                          </a:solidFill>
                          <a:effectLst/>
                          <a:latin typeface="Verdana" pitchFamily="34" charset="0"/>
                          <a:ea typeface="宋体" pitchFamily="2" charset="-122"/>
                        </a:rPr>
                        <a:t>B</a:t>
                      </a:r>
                      <a:r>
                        <a:rPr kumimoji="0" lang="en-US" altLang="zh-CN" sz="2400" b="0" i="0" u="none" strike="noStrike" cap="none" normalizeH="0" baseline="-25000" dirty="0" smtClean="0">
                          <a:ln>
                            <a:noFill/>
                          </a:ln>
                          <a:solidFill>
                            <a:schemeClr val="tx1"/>
                          </a:solidFill>
                          <a:effectLst/>
                          <a:latin typeface="Verdana" pitchFamily="34" charset="0"/>
                          <a:ea typeface="宋体" pitchFamily="2" charset="-122"/>
                        </a:rPr>
                        <a:t>0</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378969" name="Group 89"/>
          <p:cNvGraphicFramePr>
            <a:graphicFrameLocks noGrp="1"/>
          </p:cNvGraphicFramePr>
          <p:nvPr/>
        </p:nvGraphicFramePr>
        <p:xfrm>
          <a:off x="179388" y="4292600"/>
          <a:ext cx="990600" cy="762000"/>
        </p:xfrm>
        <a:graphic>
          <a:graphicData uri="http://schemas.openxmlformats.org/drawingml/2006/table">
            <a:tbl>
              <a:tblPr/>
              <a:tblGrid>
                <a:gridCol w="990600"/>
              </a:tblGrid>
              <a:tr h="762000">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2400" b="0" i="0" u="none" strike="noStrike" cap="none" normalizeH="0" baseline="0" smtClean="0">
                          <a:ln>
                            <a:noFill/>
                          </a:ln>
                          <a:solidFill>
                            <a:schemeClr val="tx1"/>
                          </a:solidFill>
                          <a:effectLst/>
                          <a:latin typeface="Verdana" pitchFamily="34" charset="0"/>
                          <a:ea typeface="宋体" pitchFamily="2" charset="-122"/>
                        </a:rPr>
                        <a:t>B</a:t>
                      </a:r>
                      <a:r>
                        <a:rPr kumimoji="0" lang="en-US" altLang="zh-CN" sz="2400" b="0" i="0" u="none" strike="noStrike" cap="none" normalizeH="0" baseline="-25000" smtClean="0">
                          <a:ln>
                            <a:noFill/>
                          </a:ln>
                          <a:solidFill>
                            <a:schemeClr val="tx1"/>
                          </a:solidFill>
                          <a:effectLst/>
                          <a:latin typeface="Verdana" pitchFamily="34" charset="0"/>
                          <a:ea typeface="宋体" pitchFamily="2" charset="-122"/>
                        </a:rPr>
                        <a:t>1</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378975" name="Group 95"/>
          <p:cNvGraphicFramePr>
            <a:graphicFrameLocks noGrp="1"/>
          </p:cNvGraphicFramePr>
          <p:nvPr/>
        </p:nvGraphicFramePr>
        <p:xfrm>
          <a:off x="179388" y="5054600"/>
          <a:ext cx="990600" cy="914400"/>
        </p:xfrm>
        <a:graphic>
          <a:graphicData uri="http://schemas.openxmlformats.org/drawingml/2006/table">
            <a:tbl>
              <a:tblPr/>
              <a:tblGrid>
                <a:gridCol w="990600"/>
              </a:tblGrid>
              <a:tr h="914400">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2400" b="0" i="0" u="none" strike="noStrike" cap="none" normalizeH="0" baseline="0" dirty="0" smtClean="0">
                          <a:ln>
                            <a:noFill/>
                          </a:ln>
                          <a:solidFill>
                            <a:schemeClr val="tx1"/>
                          </a:solidFill>
                          <a:effectLst/>
                          <a:latin typeface="Verdana" pitchFamily="34" charset="0"/>
                          <a:ea typeface="宋体" pitchFamily="2" charset="-122"/>
                        </a:rPr>
                        <a:t>B</a:t>
                      </a:r>
                      <a:r>
                        <a:rPr kumimoji="0" lang="en-US" altLang="zh-CN" sz="2400" b="0" i="0" u="none" strike="noStrike" cap="none" normalizeH="0" baseline="-25000" dirty="0" smtClean="0">
                          <a:ln>
                            <a:noFill/>
                          </a:ln>
                          <a:solidFill>
                            <a:schemeClr val="tx1"/>
                          </a:solidFill>
                          <a:effectLst/>
                          <a:latin typeface="Verdana" pitchFamily="34" charset="0"/>
                          <a:ea typeface="宋体" pitchFamily="2" charset="-122"/>
                        </a:rPr>
                        <a:t>2</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78981" name="Rectangle 101"/>
          <p:cNvSpPr>
            <a:spLocks noChangeArrowheads="1"/>
          </p:cNvSpPr>
          <p:nvPr/>
        </p:nvSpPr>
        <p:spPr bwMode="auto">
          <a:xfrm>
            <a:off x="4038600" y="1752600"/>
            <a:ext cx="3048000" cy="304800"/>
          </a:xfrm>
          <a:prstGeom prst="rect">
            <a:avLst/>
          </a:prstGeom>
          <a:noFill/>
          <a:ln w="9525">
            <a:noFill/>
            <a:miter lim="800000"/>
            <a:headEnd/>
            <a:tailEnd/>
          </a:ln>
        </p:spPr>
        <p:txBody>
          <a:bodyPr/>
          <a:lstStyle/>
          <a:p>
            <a:pPr marL="469900" indent="-469900">
              <a:spcBef>
                <a:spcPct val="20000"/>
              </a:spcBef>
              <a:buClr>
                <a:schemeClr val="accent2"/>
              </a:buClr>
              <a:buFont typeface="Wingdings" pitchFamily="2" charset="2"/>
              <a:buNone/>
            </a:pPr>
            <a:r>
              <a:rPr lang="en-US" altLang="zh-CN" sz="1600"/>
              <a:t>Released table</a:t>
            </a:r>
          </a:p>
        </p:txBody>
      </p:sp>
      <p:pic>
        <p:nvPicPr>
          <p:cNvPr id="8275" name="Picture 102" descr="MCj04238480000[1]"/>
          <p:cNvPicPr>
            <a:picLocks noChangeAspect="1" noChangeArrowheads="1"/>
          </p:cNvPicPr>
          <p:nvPr/>
        </p:nvPicPr>
        <p:blipFill>
          <a:blip r:embed="rId5" cstate="print"/>
          <a:srcRect/>
          <a:stretch>
            <a:fillRect/>
          </a:stretch>
        </p:blipFill>
        <p:spPr bwMode="auto">
          <a:xfrm>
            <a:off x="2133600" y="2133600"/>
            <a:ext cx="555625" cy="609600"/>
          </a:xfrm>
          <a:prstGeom prst="rect">
            <a:avLst/>
          </a:prstGeom>
          <a:noFill/>
          <a:ln w="9525">
            <a:noFill/>
            <a:miter lim="800000"/>
            <a:headEnd/>
            <a:tailEnd/>
          </a:ln>
        </p:spPr>
      </p:pic>
      <p:sp>
        <p:nvSpPr>
          <p:cNvPr id="19" name="TextBox 18"/>
          <p:cNvSpPr txBox="1">
            <a:spLocks noChangeArrowheads="1"/>
          </p:cNvSpPr>
          <p:nvPr/>
        </p:nvSpPr>
        <p:spPr bwMode="auto">
          <a:xfrm>
            <a:off x="4499992" y="5373216"/>
            <a:ext cx="4104060" cy="923330"/>
          </a:xfrm>
          <a:prstGeom prst="rect">
            <a:avLst/>
          </a:prstGeom>
          <a:solidFill>
            <a:srgbClr val="FFFF00"/>
          </a:solidFill>
          <a:ln w="9525">
            <a:solidFill>
              <a:srgbClr val="FF0000"/>
            </a:solidFill>
            <a:miter lim="800000"/>
            <a:headEnd/>
            <a:tailEnd/>
          </a:ln>
        </p:spPr>
        <p:txBody>
          <a:bodyPr wrap="square">
            <a:spAutoFit/>
          </a:bodyPr>
          <a:lstStyle/>
          <a:p>
            <a:r>
              <a:rPr lang="en-US" b="1"/>
              <a:t>Only applicable when we can define the distance between values, e.g., using a hierarchy of diagnoses.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78983"/>
                                        </p:tgtEl>
                                        <p:attrNameLst>
                                          <p:attrName>style.visibility</p:attrName>
                                        </p:attrNameLst>
                                      </p:cBhvr>
                                      <p:to>
                                        <p:strVal val="visible"/>
                                      </p:to>
                                    </p:set>
                                    <p:anim calcmode="lin" valueType="num">
                                      <p:cBhvr additive="base">
                                        <p:cTn id="7" dur="500" fill="hold"/>
                                        <p:tgtEl>
                                          <p:spTgt spid="378983"/>
                                        </p:tgtEl>
                                        <p:attrNameLst>
                                          <p:attrName>ppt_x</p:attrName>
                                        </p:attrNameLst>
                                      </p:cBhvr>
                                      <p:tavLst>
                                        <p:tav tm="0">
                                          <p:val>
                                            <p:strVal val="1+#ppt_w/2"/>
                                          </p:val>
                                        </p:tav>
                                        <p:tav tm="100000">
                                          <p:val>
                                            <p:strVal val="#ppt_x"/>
                                          </p:val>
                                        </p:tav>
                                      </p:tavLst>
                                    </p:anim>
                                    <p:anim calcmode="lin" valueType="num">
                                      <p:cBhvr additive="base">
                                        <p:cTn id="8" dur="500" fill="hold"/>
                                        <p:tgtEl>
                                          <p:spTgt spid="37898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78981"/>
                                        </p:tgtEl>
                                        <p:attrNameLst>
                                          <p:attrName>style.visibility</p:attrName>
                                        </p:attrNameLst>
                                      </p:cBhvr>
                                      <p:to>
                                        <p:strVal val="visible"/>
                                      </p:to>
                                    </p:set>
                                    <p:anim calcmode="lin" valueType="num">
                                      <p:cBhvr additive="base">
                                        <p:cTn id="11" dur="500" fill="hold"/>
                                        <p:tgtEl>
                                          <p:spTgt spid="378981"/>
                                        </p:tgtEl>
                                        <p:attrNameLst>
                                          <p:attrName>ppt_x</p:attrName>
                                        </p:attrNameLst>
                                      </p:cBhvr>
                                      <p:tavLst>
                                        <p:tav tm="0">
                                          <p:val>
                                            <p:strVal val="1+#ppt_w/2"/>
                                          </p:val>
                                        </p:tav>
                                        <p:tav tm="100000">
                                          <p:val>
                                            <p:strVal val="#ppt_x"/>
                                          </p:val>
                                        </p:tav>
                                      </p:tavLst>
                                    </p:anim>
                                    <p:anim calcmode="lin" valueType="num">
                                      <p:cBhvr additive="base">
                                        <p:cTn id="12" dur="500" fill="hold"/>
                                        <p:tgtEl>
                                          <p:spTgt spid="378981"/>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378936"/>
                                        </p:tgtEl>
                                        <p:attrNameLst>
                                          <p:attrName>style.visibility</p:attrName>
                                        </p:attrNameLst>
                                      </p:cBhvr>
                                      <p:to>
                                        <p:strVal val="visible"/>
                                      </p:to>
                                    </p:set>
                                    <p:anim calcmode="lin" valueType="num">
                                      <p:cBhvr additive="base">
                                        <p:cTn id="15" dur="500" fill="hold"/>
                                        <p:tgtEl>
                                          <p:spTgt spid="378936"/>
                                        </p:tgtEl>
                                        <p:attrNameLst>
                                          <p:attrName>ppt_x</p:attrName>
                                        </p:attrNameLst>
                                      </p:cBhvr>
                                      <p:tavLst>
                                        <p:tav tm="0">
                                          <p:val>
                                            <p:strVal val="1+#ppt_w/2"/>
                                          </p:val>
                                        </p:tav>
                                        <p:tav tm="100000">
                                          <p:val>
                                            <p:strVal val="#ppt_x"/>
                                          </p:val>
                                        </p:tav>
                                      </p:tavLst>
                                    </p:anim>
                                    <p:anim calcmode="lin" valueType="num">
                                      <p:cBhvr additive="base">
                                        <p:cTn id="16" dur="500" fill="hold"/>
                                        <p:tgtEl>
                                          <p:spTgt spid="378936"/>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378975"/>
                                        </p:tgtEl>
                                        <p:attrNameLst>
                                          <p:attrName>style.visibility</p:attrName>
                                        </p:attrNameLst>
                                      </p:cBhvr>
                                      <p:to>
                                        <p:strVal val="visible"/>
                                      </p:to>
                                    </p:set>
                                    <p:animEffect transition="in" filter="blinds(horizontal)">
                                      <p:cBhvr>
                                        <p:cTn id="21" dur="500"/>
                                        <p:tgtEl>
                                          <p:spTgt spid="378975"/>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378935"/>
                                        </p:tgtEl>
                                        <p:attrNameLst>
                                          <p:attrName>style.visibility</p:attrName>
                                        </p:attrNameLst>
                                      </p:cBhvr>
                                      <p:to>
                                        <p:strVal val="visible"/>
                                      </p:to>
                                    </p:set>
                                    <p:animEffect transition="in" filter="blinds(horizontal)">
                                      <p:cBhvr>
                                        <p:cTn id="24" dur="500"/>
                                        <p:tgtEl>
                                          <p:spTgt spid="378935"/>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378934"/>
                                        </p:tgtEl>
                                        <p:attrNameLst>
                                          <p:attrName>style.visibility</p:attrName>
                                        </p:attrNameLst>
                                      </p:cBhvr>
                                      <p:to>
                                        <p:strVal val="visible"/>
                                      </p:to>
                                    </p:set>
                                    <p:animEffect transition="in" filter="blinds(horizontal)">
                                      <p:cBhvr>
                                        <p:cTn id="27" dur="500"/>
                                        <p:tgtEl>
                                          <p:spTgt spid="378934"/>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dissolve">
                                      <p:cBhvr>
                                        <p:cTn id="3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34" grpId="0" animBg="1"/>
      <p:bldP spid="378935" grpId="0" autoUpdateAnimBg="0"/>
      <p:bldP spid="378981" grpId="0" autoUpdateAnimBg="0"/>
      <p:bldP spid="19" grpId="0" animBg="1"/>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142875" y="274638"/>
            <a:ext cx="8543925" cy="1143000"/>
          </a:xfrm>
        </p:spPr>
        <p:txBody>
          <a:bodyPr/>
          <a:lstStyle/>
          <a:p>
            <a:pPr marL="342900" indent="-342900" eaLnBrk="1" hangingPunct="1"/>
            <a:r>
              <a:rPr lang="en-US" altLang="zh-CN" sz="3200" smtClean="0"/>
              <a:t>How can we measure the distance between two distributions?</a:t>
            </a:r>
            <a:endParaRPr lang="en-US" altLang="zh-CN" sz="3600" u="sng" smtClean="0"/>
          </a:p>
        </p:txBody>
      </p:sp>
      <p:sp>
        <p:nvSpPr>
          <p:cNvPr id="44035" name="Rectangle 3"/>
          <p:cNvSpPr>
            <a:spLocks noGrp="1" noChangeArrowheads="1"/>
          </p:cNvSpPr>
          <p:nvPr>
            <p:ph type="body" sz="half" idx="4294967295"/>
          </p:nvPr>
        </p:nvSpPr>
        <p:spPr>
          <a:xfrm>
            <a:off x="0" y="1752600"/>
            <a:ext cx="7739063" cy="3748088"/>
          </a:xfrm>
        </p:spPr>
        <p:txBody>
          <a:bodyPr/>
          <a:lstStyle/>
          <a:p>
            <a:pPr lvl="1" eaLnBrk="1" hangingPunct="1">
              <a:lnSpc>
                <a:spcPct val="90000"/>
              </a:lnSpc>
              <a:buFont typeface="Wingdings" pitchFamily="2" charset="2"/>
              <a:buNone/>
            </a:pPr>
            <a:r>
              <a:rPr lang="en-US" altLang="zh-CN" b="1" i="1" smtClean="0"/>
              <a:t>Q</a:t>
            </a:r>
            <a:r>
              <a:rPr lang="en-US" altLang="zh-CN" smtClean="0"/>
              <a:t>:</a:t>
            </a:r>
            <a:r>
              <a:rPr lang="en-US" altLang="zh-CN" b="1" i="1" smtClean="0"/>
              <a:t>  </a:t>
            </a:r>
            <a:r>
              <a:rPr lang="en-US" altLang="zh-CN" smtClean="0"/>
              <a:t>{3, 4, 5, 6, 7, 8, 9, 10, 11} </a:t>
            </a:r>
          </a:p>
          <a:p>
            <a:pPr lvl="1" eaLnBrk="1" hangingPunct="1">
              <a:lnSpc>
                <a:spcPct val="90000"/>
              </a:lnSpc>
              <a:buFont typeface="Wingdings" pitchFamily="2" charset="2"/>
              <a:buNone/>
            </a:pPr>
            <a:endParaRPr lang="en-US" altLang="zh-CN" smtClean="0"/>
          </a:p>
          <a:p>
            <a:pPr lvl="1" eaLnBrk="1" hangingPunct="1">
              <a:lnSpc>
                <a:spcPct val="90000"/>
              </a:lnSpc>
              <a:buFont typeface="Wingdings" pitchFamily="2" charset="2"/>
              <a:buNone/>
            </a:pPr>
            <a:r>
              <a:rPr lang="en-US" altLang="zh-CN" b="1" i="1" smtClean="0"/>
              <a:t>	P</a:t>
            </a:r>
            <a:r>
              <a:rPr lang="en-US" altLang="zh-CN" b="1" i="1" baseline="-25000" smtClean="0"/>
              <a:t>1</a:t>
            </a:r>
            <a:r>
              <a:rPr lang="en-US" altLang="zh-CN" i="1" smtClean="0"/>
              <a:t>: </a:t>
            </a:r>
            <a:r>
              <a:rPr lang="en-US" altLang="zh-CN" smtClean="0"/>
              <a:t>{3, 4, 5} </a:t>
            </a:r>
            <a:endParaRPr lang="en-US" altLang="zh-CN" i="1" smtClean="0"/>
          </a:p>
          <a:p>
            <a:pPr lvl="1" eaLnBrk="1" hangingPunct="1">
              <a:lnSpc>
                <a:spcPct val="90000"/>
              </a:lnSpc>
              <a:buFont typeface="Wingdings" pitchFamily="2" charset="2"/>
              <a:buNone/>
            </a:pPr>
            <a:r>
              <a:rPr lang="en-US" altLang="zh-CN" b="1" i="1" smtClean="0"/>
              <a:t>	P</a:t>
            </a:r>
            <a:r>
              <a:rPr lang="en-US" altLang="zh-CN" b="1" i="1" baseline="-25000" smtClean="0"/>
              <a:t>2</a:t>
            </a:r>
            <a:r>
              <a:rPr lang="en-US" altLang="zh-CN" i="1" smtClean="0"/>
              <a:t>: </a:t>
            </a:r>
            <a:r>
              <a:rPr lang="en-US" altLang="zh-CN" smtClean="0"/>
              <a:t>{6, 8, 11}</a:t>
            </a:r>
            <a:endParaRPr lang="en-US" altLang="zh-CN" i="1" smtClean="0"/>
          </a:p>
          <a:p>
            <a:pPr lvl="1" eaLnBrk="1" hangingPunct="1">
              <a:lnSpc>
                <a:spcPct val="90000"/>
              </a:lnSpc>
              <a:buFont typeface="Wingdings" pitchFamily="2" charset="2"/>
              <a:buNone/>
            </a:pPr>
            <a:endParaRPr lang="en-US" altLang="zh-CN" i="1" smtClean="0"/>
          </a:p>
          <a:p>
            <a:pPr lvl="1" eaLnBrk="1" hangingPunct="1">
              <a:lnSpc>
                <a:spcPct val="90000"/>
              </a:lnSpc>
              <a:buFont typeface="Wingdings" pitchFamily="2" charset="2"/>
              <a:buNone/>
            </a:pPr>
            <a:r>
              <a:rPr lang="en-US" altLang="zh-CN" smtClean="0"/>
              <a:t>Intuitively,</a:t>
            </a:r>
            <a:r>
              <a:rPr lang="en-US" altLang="zh-CN" i="1" smtClean="0"/>
              <a:t> </a:t>
            </a:r>
            <a:r>
              <a:rPr lang="en-US" altLang="zh-CN" b="1" i="1" smtClean="0"/>
              <a:t>Q </a:t>
            </a:r>
            <a:r>
              <a:rPr lang="en-US" altLang="zh-CN" smtClean="0"/>
              <a:t>is closer to </a:t>
            </a:r>
            <a:r>
              <a:rPr lang="en-US" altLang="zh-CN" b="1" i="1" smtClean="0"/>
              <a:t>P</a:t>
            </a:r>
            <a:r>
              <a:rPr lang="en-US" altLang="zh-CN" b="1" i="1" baseline="-25000" smtClean="0"/>
              <a:t>2  </a:t>
            </a:r>
            <a:r>
              <a:rPr lang="en-US" altLang="zh-CN" smtClean="0"/>
              <a:t>than</a:t>
            </a:r>
            <a:r>
              <a:rPr lang="en-US" altLang="zh-CN" i="1" smtClean="0"/>
              <a:t> </a:t>
            </a:r>
            <a:r>
              <a:rPr lang="en-US" altLang="zh-CN" b="1" i="1" smtClean="0"/>
              <a:t>P</a:t>
            </a:r>
            <a:r>
              <a:rPr lang="en-US" altLang="zh-CN" b="1" i="1" baseline="-25000" smtClean="0"/>
              <a:t>1 </a:t>
            </a:r>
            <a:r>
              <a:rPr lang="en-US" altLang="zh-CN" b="1" i="1" smtClean="0"/>
              <a:t>.</a:t>
            </a:r>
          </a:p>
          <a:p>
            <a:pPr lvl="1" eaLnBrk="1" hangingPunct="1">
              <a:lnSpc>
                <a:spcPct val="90000"/>
              </a:lnSpc>
              <a:buFont typeface="Wingdings" pitchFamily="2" charset="2"/>
              <a:buNone/>
            </a:pPr>
            <a:endParaRPr lang="en-US" altLang="zh-CN" i="1" smtClean="0"/>
          </a:p>
          <a:p>
            <a:pPr lvl="1" eaLnBrk="1" hangingPunct="1">
              <a:lnSpc>
                <a:spcPct val="90000"/>
              </a:lnSpc>
              <a:buFont typeface="Wingdings" pitchFamily="2" charset="2"/>
              <a:buNone/>
            </a:pPr>
            <a:endParaRPr lang="en-US" altLang="zh-CN" smtClean="0"/>
          </a:p>
          <a:p>
            <a:pPr eaLnBrk="1" hangingPunct="1"/>
            <a:endParaRPr lang="en-US" altLang="zh-CN" sz="200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Effect transition="in" filter="fade">
                                      <p:cBhvr>
                                        <p:cTn id="7" dur="500"/>
                                        <p:tgtEl>
                                          <p:spTgt spid="440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4035">
                                            <p:txEl>
                                              <p:pRg st="2" end="2"/>
                                            </p:txEl>
                                          </p:spTgt>
                                        </p:tgtEl>
                                        <p:attrNameLst>
                                          <p:attrName>style.visibility</p:attrName>
                                        </p:attrNameLst>
                                      </p:cBhvr>
                                      <p:to>
                                        <p:strVal val="visible"/>
                                      </p:to>
                                    </p:set>
                                    <p:animEffect transition="in" filter="fade">
                                      <p:cBhvr>
                                        <p:cTn id="12" dur="500"/>
                                        <p:tgtEl>
                                          <p:spTgt spid="4403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4035">
                                            <p:txEl>
                                              <p:pRg st="3" end="3"/>
                                            </p:txEl>
                                          </p:spTgt>
                                        </p:tgtEl>
                                        <p:attrNameLst>
                                          <p:attrName>style.visibility</p:attrName>
                                        </p:attrNameLst>
                                      </p:cBhvr>
                                      <p:to>
                                        <p:strVal val="visible"/>
                                      </p:to>
                                    </p:set>
                                    <p:animEffect transition="in" filter="fade">
                                      <p:cBhvr>
                                        <p:cTn id="17" dur="500"/>
                                        <p:tgtEl>
                                          <p:spTgt spid="4403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4035">
                                            <p:txEl>
                                              <p:pRg st="5" end="5"/>
                                            </p:txEl>
                                          </p:spTgt>
                                        </p:tgtEl>
                                        <p:attrNameLst>
                                          <p:attrName>style.visibility</p:attrName>
                                        </p:attrNameLst>
                                      </p:cBhvr>
                                      <p:to>
                                        <p:strVal val="visible"/>
                                      </p:to>
                                    </p:set>
                                    <p:animEffect transition="in" filter="fade">
                                      <p:cBhvr>
                                        <p:cTn id="22" dur="500"/>
                                        <p:tgtEl>
                                          <p:spTgt spid="4403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p:bld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222" name="Rectangle 2"/>
          <p:cNvSpPr>
            <a:spLocks noGrp="1" noChangeArrowheads="1"/>
          </p:cNvSpPr>
          <p:nvPr>
            <p:ph type="title"/>
          </p:nvPr>
        </p:nvSpPr>
        <p:spPr>
          <a:xfrm>
            <a:off x="0" y="115888"/>
            <a:ext cx="9144000" cy="1331912"/>
          </a:xfrm>
        </p:spPr>
        <p:txBody>
          <a:bodyPr/>
          <a:lstStyle/>
          <a:p>
            <a:r>
              <a:rPr lang="en-US" sz="2800" smtClean="0"/>
              <a:t>Earth Mover’s Distance: the minimum amount of work to move the “earth” of one distribution to make it look like another.</a:t>
            </a:r>
          </a:p>
        </p:txBody>
      </p:sp>
      <p:graphicFrame>
        <p:nvGraphicFramePr>
          <p:cNvPr id="9218" name="Object 2"/>
          <p:cNvGraphicFramePr>
            <a:graphicFrameLocks noChangeAspect="1"/>
          </p:cNvGraphicFramePr>
          <p:nvPr/>
        </p:nvGraphicFramePr>
        <p:xfrm>
          <a:off x="195263" y="2276475"/>
          <a:ext cx="2500312" cy="2574925"/>
        </p:xfrm>
        <a:graphic>
          <a:graphicData uri="http://schemas.openxmlformats.org/presentationml/2006/ole">
            <p:oleObj spid="_x0000_s9218" name="Chart" r:id="rId4" imgW="2533602" imgH="2847784" progId="Excel.Chart.8">
              <p:embed followColorScheme="full"/>
            </p:oleObj>
          </a:graphicData>
        </a:graphic>
      </p:graphicFrame>
      <p:graphicFrame>
        <p:nvGraphicFramePr>
          <p:cNvPr id="9219" name="Object 3"/>
          <p:cNvGraphicFramePr>
            <a:graphicFrameLocks noChangeAspect="1"/>
          </p:cNvGraphicFramePr>
          <p:nvPr/>
        </p:nvGraphicFramePr>
        <p:xfrm>
          <a:off x="2700338" y="2276475"/>
          <a:ext cx="2500312" cy="2574925"/>
        </p:xfrm>
        <a:graphic>
          <a:graphicData uri="http://schemas.openxmlformats.org/presentationml/2006/ole">
            <p:oleObj spid="_x0000_s9219" name="Chart" r:id="rId5" imgW="2533602" imgH="2514743" progId="Excel.Chart.8">
              <p:embed followColorScheme="full"/>
            </p:oleObj>
          </a:graphicData>
        </a:graphic>
      </p:graphicFrame>
      <p:graphicFrame>
        <p:nvGraphicFramePr>
          <p:cNvPr id="9220" name="Object 4"/>
          <p:cNvGraphicFramePr>
            <a:graphicFrameLocks noChangeAspect="1"/>
          </p:cNvGraphicFramePr>
          <p:nvPr/>
        </p:nvGraphicFramePr>
        <p:xfrm>
          <a:off x="5795963" y="2060575"/>
          <a:ext cx="2903537" cy="2989263"/>
        </p:xfrm>
        <a:graphic>
          <a:graphicData uri="http://schemas.openxmlformats.org/presentationml/2006/ole">
            <p:oleObj spid="_x0000_s9220" name="Chart" r:id="rId6" imgW="2533602" imgH="2504884" progId="Excel.Chart.8">
              <p:embed followColorScheme="full"/>
            </p:oleObj>
          </a:graphicData>
        </a:graphic>
      </p:graphicFrame>
      <p:sp>
        <p:nvSpPr>
          <p:cNvPr id="9223" name="Line 17"/>
          <p:cNvSpPr>
            <a:spLocks noChangeShapeType="1"/>
          </p:cNvSpPr>
          <p:nvPr/>
        </p:nvSpPr>
        <p:spPr bwMode="auto">
          <a:xfrm>
            <a:off x="5138738" y="3648075"/>
            <a:ext cx="914400" cy="0"/>
          </a:xfrm>
          <a:prstGeom prst="line">
            <a:avLst/>
          </a:prstGeom>
          <a:noFill/>
          <a:ln w="38100">
            <a:solidFill>
              <a:srgbClr val="FF9900"/>
            </a:solidFill>
            <a:round/>
            <a:headEnd/>
            <a:tailEnd type="triangle" w="med" len="med"/>
          </a:ln>
        </p:spPr>
        <p:txBody>
          <a:bodyPr/>
          <a:lstStyle/>
          <a:p>
            <a:endParaRPr lang="en-US"/>
          </a:p>
        </p:txBody>
      </p:sp>
      <p:sp>
        <p:nvSpPr>
          <p:cNvPr id="9224" name="Freeform 18"/>
          <p:cNvSpPr>
            <a:spLocks/>
          </p:cNvSpPr>
          <p:nvPr/>
        </p:nvSpPr>
        <p:spPr bwMode="auto">
          <a:xfrm rot="3772976" flipV="1">
            <a:off x="7153275" y="3381375"/>
            <a:ext cx="533400" cy="609600"/>
          </a:xfrm>
          <a:custGeom>
            <a:avLst/>
            <a:gdLst>
              <a:gd name="T0" fmla="*/ 0 w 480"/>
              <a:gd name="T1" fmla="*/ 87086 h 280"/>
              <a:gd name="T2" fmla="*/ 373380 w 480"/>
              <a:gd name="T3" fmla="*/ 87086 h 280"/>
              <a:gd name="T4" fmla="*/ 533400 w 480"/>
              <a:gd name="T5" fmla="*/ 609600 h 280"/>
              <a:gd name="T6" fmla="*/ 0 60000 65536"/>
              <a:gd name="T7" fmla="*/ 0 60000 65536"/>
              <a:gd name="T8" fmla="*/ 0 60000 65536"/>
              <a:gd name="T9" fmla="*/ 0 w 480"/>
              <a:gd name="T10" fmla="*/ 0 h 280"/>
              <a:gd name="T11" fmla="*/ 480 w 480"/>
              <a:gd name="T12" fmla="*/ 280 h 280"/>
            </a:gdLst>
            <a:ahLst/>
            <a:cxnLst>
              <a:cxn ang="T6">
                <a:pos x="T0" y="T1"/>
              </a:cxn>
              <a:cxn ang="T7">
                <a:pos x="T2" y="T3"/>
              </a:cxn>
              <a:cxn ang="T8">
                <a:pos x="T4" y="T5"/>
              </a:cxn>
            </a:cxnLst>
            <a:rect l="T9" t="T10" r="T11" b="T12"/>
            <a:pathLst>
              <a:path w="480" h="280">
                <a:moveTo>
                  <a:pt x="0" y="40"/>
                </a:moveTo>
                <a:cubicBezTo>
                  <a:pt x="128" y="20"/>
                  <a:pt x="256" y="0"/>
                  <a:pt x="336" y="40"/>
                </a:cubicBezTo>
                <a:cubicBezTo>
                  <a:pt x="416" y="80"/>
                  <a:pt x="456" y="240"/>
                  <a:pt x="480" y="280"/>
                </a:cubicBezTo>
              </a:path>
            </a:pathLst>
          </a:custGeom>
          <a:noFill/>
          <a:ln w="11176" cap="flat" cmpd="sng">
            <a:solidFill>
              <a:srgbClr val="000000"/>
            </a:solidFill>
            <a:prstDash val="solid"/>
            <a:round/>
            <a:headEnd/>
            <a:tailEnd type="triangle" w="med" len="med"/>
          </a:ln>
        </p:spPr>
        <p:txBody>
          <a:bodyPr/>
          <a:lstStyle/>
          <a:p>
            <a:endParaRPr lang="en-US"/>
          </a:p>
        </p:txBody>
      </p:sp>
      <p:sp>
        <p:nvSpPr>
          <p:cNvPr id="9225" name="Freeform 19"/>
          <p:cNvSpPr>
            <a:spLocks/>
          </p:cNvSpPr>
          <p:nvPr/>
        </p:nvSpPr>
        <p:spPr bwMode="auto">
          <a:xfrm rot="4481514" flipV="1">
            <a:off x="7342188" y="3360738"/>
            <a:ext cx="533400" cy="762000"/>
          </a:xfrm>
          <a:custGeom>
            <a:avLst/>
            <a:gdLst>
              <a:gd name="T0" fmla="*/ 0 w 480"/>
              <a:gd name="T1" fmla="*/ 108857 h 280"/>
              <a:gd name="T2" fmla="*/ 373380 w 480"/>
              <a:gd name="T3" fmla="*/ 108857 h 280"/>
              <a:gd name="T4" fmla="*/ 533400 w 480"/>
              <a:gd name="T5" fmla="*/ 762000 h 280"/>
              <a:gd name="T6" fmla="*/ 0 60000 65536"/>
              <a:gd name="T7" fmla="*/ 0 60000 65536"/>
              <a:gd name="T8" fmla="*/ 0 60000 65536"/>
              <a:gd name="T9" fmla="*/ 0 w 480"/>
              <a:gd name="T10" fmla="*/ 0 h 280"/>
              <a:gd name="T11" fmla="*/ 480 w 480"/>
              <a:gd name="T12" fmla="*/ 280 h 280"/>
            </a:gdLst>
            <a:ahLst/>
            <a:cxnLst>
              <a:cxn ang="T6">
                <a:pos x="T0" y="T1"/>
              </a:cxn>
              <a:cxn ang="T7">
                <a:pos x="T2" y="T3"/>
              </a:cxn>
              <a:cxn ang="T8">
                <a:pos x="T4" y="T5"/>
              </a:cxn>
            </a:cxnLst>
            <a:rect l="T9" t="T10" r="T11" b="T12"/>
            <a:pathLst>
              <a:path w="480" h="280">
                <a:moveTo>
                  <a:pt x="0" y="40"/>
                </a:moveTo>
                <a:cubicBezTo>
                  <a:pt x="128" y="20"/>
                  <a:pt x="256" y="0"/>
                  <a:pt x="336" y="40"/>
                </a:cubicBezTo>
                <a:cubicBezTo>
                  <a:pt x="416" y="80"/>
                  <a:pt x="456" y="240"/>
                  <a:pt x="480" y="280"/>
                </a:cubicBezTo>
              </a:path>
            </a:pathLst>
          </a:custGeom>
          <a:noFill/>
          <a:ln w="11176" cap="flat" cmpd="sng">
            <a:solidFill>
              <a:srgbClr val="000000"/>
            </a:solidFill>
            <a:prstDash val="solid"/>
            <a:round/>
            <a:headEnd/>
            <a:tailEnd type="triangle" w="med" len="med"/>
          </a:ln>
        </p:spPr>
        <p:txBody>
          <a:bodyPr/>
          <a:lstStyle/>
          <a:p>
            <a:endParaRPr lang="en-US"/>
          </a:p>
        </p:txBody>
      </p:sp>
      <p:sp>
        <p:nvSpPr>
          <p:cNvPr id="9226" name="Freeform 20"/>
          <p:cNvSpPr>
            <a:spLocks/>
          </p:cNvSpPr>
          <p:nvPr/>
        </p:nvSpPr>
        <p:spPr bwMode="auto">
          <a:xfrm rot="4481514" flipV="1">
            <a:off x="7407275" y="3598863"/>
            <a:ext cx="633413" cy="458787"/>
          </a:xfrm>
          <a:custGeom>
            <a:avLst/>
            <a:gdLst>
              <a:gd name="T0" fmla="*/ 0 w 480"/>
              <a:gd name="T1" fmla="*/ 65541 h 280"/>
              <a:gd name="T2" fmla="*/ 443389 w 480"/>
              <a:gd name="T3" fmla="*/ 65541 h 280"/>
              <a:gd name="T4" fmla="*/ 633413 w 480"/>
              <a:gd name="T5" fmla="*/ 458787 h 280"/>
              <a:gd name="T6" fmla="*/ 0 60000 65536"/>
              <a:gd name="T7" fmla="*/ 0 60000 65536"/>
              <a:gd name="T8" fmla="*/ 0 60000 65536"/>
              <a:gd name="T9" fmla="*/ 0 w 480"/>
              <a:gd name="T10" fmla="*/ 0 h 280"/>
              <a:gd name="T11" fmla="*/ 480 w 480"/>
              <a:gd name="T12" fmla="*/ 280 h 280"/>
            </a:gdLst>
            <a:ahLst/>
            <a:cxnLst>
              <a:cxn ang="T6">
                <a:pos x="T0" y="T1"/>
              </a:cxn>
              <a:cxn ang="T7">
                <a:pos x="T2" y="T3"/>
              </a:cxn>
              <a:cxn ang="T8">
                <a:pos x="T4" y="T5"/>
              </a:cxn>
            </a:cxnLst>
            <a:rect l="T9" t="T10" r="T11" b="T12"/>
            <a:pathLst>
              <a:path w="480" h="280">
                <a:moveTo>
                  <a:pt x="0" y="40"/>
                </a:moveTo>
                <a:cubicBezTo>
                  <a:pt x="128" y="20"/>
                  <a:pt x="256" y="0"/>
                  <a:pt x="336" y="40"/>
                </a:cubicBezTo>
                <a:cubicBezTo>
                  <a:pt x="416" y="80"/>
                  <a:pt x="456" y="240"/>
                  <a:pt x="480" y="280"/>
                </a:cubicBezTo>
              </a:path>
            </a:pathLst>
          </a:custGeom>
          <a:noFill/>
          <a:ln w="11176" cap="flat" cmpd="sng">
            <a:solidFill>
              <a:srgbClr val="000000"/>
            </a:solidFill>
            <a:prstDash val="solid"/>
            <a:round/>
            <a:headEnd/>
            <a:tailEnd type="triangle" w="med" len="med"/>
          </a:ln>
        </p:spPr>
        <p:txBody>
          <a:bodyPr/>
          <a:lstStyle/>
          <a:p>
            <a:endParaRPr lang="en-US"/>
          </a:p>
        </p:txBody>
      </p:sp>
      <p:sp>
        <p:nvSpPr>
          <p:cNvPr id="9227" name="Freeform 22"/>
          <p:cNvSpPr>
            <a:spLocks/>
          </p:cNvSpPr>
          <p:nvPr/>
        </p:nvSpPr>
        <p:spPr bwMode="auto">
          <a:xfrm rot="3772976" flipV="1">
            <a:off x="7185025" y="3333750"/>
            <a:ext cx="304800" cy="533400"/>
          </a:xfrm>
          <a:custGeom>
            <a:avLst/>
            <a:gdLst>
              <a:gd name="T0" fmla="*/ 0 w 480"/>
              <a:gd name="T1" fmla="*/ 76200 h 280"/>
              <a:gd name="T2" fmla="*/ 213360 w 480"/>
              <a:gd name="T3" fmla="*/ 76200 h 280"/>
              <a:gd name="T4" fmla="*/ 304800 w 480"/>
              <a:gd name="T5" fmla="*/ 533400 h 280"/>
              <a:gd name="T6" fmla="*/ 0 60000 65536"/>
              <a:gd name="T7" fmla="*/ 0 60000 65536"/>
              <a:gd name="T8" fmla="*/ 0 60000 65536"/>
              <a:gd name="T9" fmla="*/ 0 w 480"/>
              <a:gd name="T10" fmla="*/ 0 h 280"/>
              <a:gd name="T11" fmla="*/ 480 w 480"/>
              <a:gd name="T12" fmla="*/ 280 h 280"/>
            </a:gdLst>
            <a:ahLst/>
            <a:cxnLst>
              <a:cxn ang="T6">
                <a:pos x="T0" y="T1"/>
              </a:cxn>
              <a:cxn ang="T7">
                <a:pos x="T2" y="T3"/>
              </a:cxn>
              <a:cxn ang="T8">
                <a:pos x="T4" y="T5"/>
              </a:cxn>
            </a:cxnLst>
            <a:rect l="T9" t="T10" r="T11" b="T12"/>
            <a:pathLst>
              <a:path w="480" h="280">
                <a:moveTo>
                  <a:pt x="0" y="40"/>
                </a:moveTo>
                <a:cubicBezTo>
                  <a:pt x="128" y="20"/>
                  <a:pt x="256" y="0"/>
                  <a:pt x="336" y="40"/>
                </a:cubicBezTo>
                <a:cubicBezTo>
                  <a:pt x="416" y="80"/>
                  <a:pt x="456" y="240"/>
                  <a:pt x="480" y="280"/>
                </a:cubicBezTo>
              </a:path>
            </a:pathLst>
          </a:custGeom>
          <a:noFill/>
          <a:ln w="11176" cap="flat" cmpd="sng">
            <a:solidFill>
              <a:srgbClr val="000000"/>
            </a:solidFill>
            <a:prstDash val="solid"/>
            <a:round/>
            <a:headEnd/>
            <a:tailEnd type="triangle" w="med" len="med"/>
          </a:ln>
        </p:spPr>
        <p:txBody>
          <a:bodyPr/>
          <a:lstStyle/>
          <a:p>
            <a:endParaRPr lang="en-US"/>
          </a:p>
        </p:txBody>
      </p:sp>
      <p:sp>
        <p:nvSpPr>
          <p:cNvPr id="9228" name="TextBox 14"/>
          <p:cNvSpPr txBox="1">
            <a:spLocks noChangeArrowheads="1"/>
          </p:cNvSpPr>
          <p:nvPr/>
        </p:nvSpPr>
        <p:spPr bwMode="auto">
          <a:xfrm>
            <a:off x="684213" y="5013325"/>
            <a:ext cx="7343775" cy="646113"/>
          </a:xfrm>
          <a:prstGeom prst="rect">
            <a:avLst/>
          </a:prstGeom>
          <a:noFill/>
          <a:ln w="9525">
            <a:noFill/>
            <a:miter lim="800000"/>
            <a:headEnd/>
            <a:tailEnd/>
          </a:ln>
        </p:spPr>
        <p:txBody>
          <a:bodyPr>
            <a:spAutoFit/>
          </a:bodyPr>
          <a:lstStyle/>
          <a:p>
            <a:r>
              <a:rPr lang="en-US"/>
              <a:t>Define the cost of moving </a:t>
            </a:r>
            <a:r>
              <a:rPr lang="en-US" i="1"/>
              <a:t>d</a:t>
            </a:r>
            <a:r>
              <a:rPr lang="en-US"/>
              <a:t> values from bin to </a:t>
            </a:r>
            <a:r>
              <a:rPr lang="en-US" i="1"/>
              <a:t>i</a:t>
            </a:r>
            <a:r>
              <a:rPr lang="en-US"/>
              <a:t> to bin </a:t>
            </a:r>
            <a:r>
              <a:rPr lang="en-US" i="1"/>
              <a:t>j</a:t>
            </a:r>
            <a:r>
              <a:rPr lang="en-US"/>
              <a:t> as:</a:t>
            </a:r>
          </a:p>
          <a:p>
            <a:endParaRPr lang="en-US"/>
          </a:p>
        </p:txBody>
      </p:sp>
      <p:graphicFrame>
        <p:nvGraphicFramePr>
          <p:cNvPr id="9221" name="Object 5"/>
          <p:cNvGraphicFramePr>
            <a:graphicFrameLocks noChangeAspect="1"/>
          </p:cNvGraphicFramePr>
          <p:nvPr/>
        </p:nvGraphicFramePr>
        <p:xfrm>
          <a:off x="2484438" y="5589588"/>
          <a:ext cx="3305175" cy="542925"/>
        </p:xfrm>
        <a:graphic>
          <a:graphicData uri="http://schemas.openxmlformats.org/presentationml/2006/ole">
            <p:oleObj spid="_x0000_s9221" name="Equation" r:id="rId7" imgW="1549080" imgH="253800" progId="Equation.3">
              <p:embed/>
            </p:oleObj>
          </a:graphicData>
        </a:graphic>
      </p:graphicFrame>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107950" y="274638"/>
            <a:ext cx="8856663" cy="1143000"/>
          </a:xfrm>
        </p:spPr>
        <p:txBody>
          <a:bodyPr/>
          <a:lstStyle/>
          <a:p>
            <a:r>
              <a:rPr lang="en-US" smtClean="0"/>
              <a:t>Many important applications involve publishing sensitive data about individuals.</a:t>
            </a:r>
          </a:p>
        </p:txBody>
      </p:sp>
      <p:sp>
        <p:nvSpPr>
          <p:cNvPr id="18435" name="Content Placeholder 2"/>
          <p:cNvSpPr>
            <a:spLocks noGrp="1"/>
          </p:cNvSpPr>
          <p:nvPr>
            <p:ph idx="1"/>
          </p:nvPr>
        </p:nvSpPr>
        <p:spPr>
          <a:xfrm>
            <a:off x="107950" y="1628775"/>
            <a:ext cx="8856663" cy="5040313"/>
          </a:xfrm>
        </p:spPr>
        <p:txBody>
          <a:bodyPr/>
          <a:lstStyle/>
          <a:p>
            <a:r>
              <a:rPr lang="en-US" smtClean="0"/>
              <a:t>Social and computer networking </a:t>
            </a:r>
          </a:p>
          <a:p>
            <a:pPr lvl="1"/>
            <a:r>
              <a:rPr lang="en-US" smtClean="0"/>
              <a:t>What is the pattern of phone/data/multimedia network usage?  How can we better use existing (or plan new) infrastructure to handle this traffic?</a:t>
            </a:r>
          </a:p>
          <a:p>
            <a:pPr lvl="1"/>
            <a:r>
              <a:rPr lang="en-US" smtClean="0"/>
              <a:t>How do people relate to one another, e.g., as mediated by Facebook?</a:t>
            </a:r>
          </a:p>
          <a:p>
            <a:pPr lvl="1"/>
            <a:r>
              <a:rPr lang="en-US" smtClean="0"/>
              <a:t>How is society evolving </a:t>
            </a:r>
            <a:r>
              <a:rPr lang="en-US" sz="1800" smtClean="0"/>
              <a:t>(Census data)</a:t>
            </a:r>
            <a:r>
              <a:rPr lang="en-US" smtClean="0"/>
              <a:t>?</a:t>
            </a:r>
          </a:p>
          <a:p>
            <a:r>
              <a:rPr lang="en-US" smtClean="0"/>
              <a:t>Industrial data </a:t>
            </a:r>
            <a:r>
              <a:rPr lang="en-US" sz="1800" smtClean="0"/>
              <a:t>(individual = company; need SMC if no TTP)</a:t>
            </a:r>
            <a:endParaRPr lang="en-US" smtClean="0"/>
          </a:p>
          <a:p>
            <a:pPr lvl="1"/>
            <a:r>
              <a:rPr lang="en-US" smtClean="0"/>
              <a:t>What were the total sales, over all companies, in a sector last year/quarter/month?</a:t>
            </a:r>
          </a:p>
          <a:p>
            <a:pPr lvl="1"/>
            <a:r>
              <a:rPr lang="en-US" smtClean="0"/>
              <a:t>What were the characteristics of those sales:  who were the buyers, how large were the purchases, etc.?</a:t>
            </a:r>
          </a:p>
          <a:p>
            <a:pPr lvl="1">
              <a:buFont typeface="Wingdings" pitchFamily="2" charset="2"/>
              <a:buNone/>
            </a:pPr>
            <a:endParaRPr lang="en-US"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5" name="Rectangle 2"/>
          <p:cNvSpPr>
            <a:spLocks noGrp="1" noChangeArrowheads="1"/>
          </p:cNvSpPr>
          <p:nvPr>
            <p:ph type="title"/>
          </p:nvPr>
        </p:nvSpPr>
        <p:spPr>
          <a:xfrm>
            <a:off x="179512" y="304800"/>
            <a:ext cx="8278688" cy="1143000"/>
          </a:xfrm>
        </p:spPr>
        <p:txBody>
          <a:bodyPr/>
          <a:lstStyle/>
          <a:p>
            <a:r>
              <a:rPr lang="en-US" dirty="0" smtClean="0"/>
              <a:t>Earth Mover’s Distance formalization</a:t>
            </a:r>
          </a:p>
        </p:txBody>
      </p:sp>
      <p:sp>
        <p:nvSpPr>
          <p:cNvPr id="10246" name="Rectangle 3"/>
          <p:cNvSpPr>
            <a:spLocks noGrp="1" noChangeArrowheads="1"/>
          </p:cNvSpPr>
          <p:nvPr>
            <p:ph type="body" idx="1"/>
          </p:nvPr>
        </p:nvSpPr>
        <p:spPr>
          <a:xfrm>
            <a:off x="685800" y="1700213"/>
            <a:ext cx="7772400" cy="4395787"/>
          </a:xfrm>
        </p:spPr>
        <p:txBody>
          <a:bodyPr/>
          <a:lstStyle/>
          <a:p>
            <a:pPr marL="0" indent="0">
              <a:buFontTx/>
              <a:buNone/>
            </a:pPr>
            <a:r>
              <a:rPr lang="en-US" smtClean="0"/>
              <a:t>Given distributions </a:t>
            </a:r>
            <a:r>
              <a:rPr lang="en-US" i="1" smtClean="0"/>
              <a:t>X</a:t>
            </a:r>
            <a:r>
              <a:rPr lang="en-US" smtClean="0"/>
              <a:t>={</a:t>
            </a:r>
            <a:r>
              <a:rPr lang="en-US" i="1" smtClean="0"/>
              <a:t>x</a:t>
            </a:r>
            <a:r>
              <a:rPr lang="en-US" i="1" baseline="-25000" smtClean="0"/>
              <a:t>1</a:t>
            </a:r>
            <a:r>
              <a:rPr lang="en-US" i="1" smtClean="0"/>
              <a:t>,…,x</a:t>
            </a:r>
            <a:r>
              <a:rPr lang="en-US" i="1" baseline="-25000" smtClean="0"/>
              <a:t>n</a:t>
            </a:r>
            <a:r>
              <a:rPr lang="en-US" smtClean="0"/>
              <a:t>} and </a:t>
            </a:r>
            <a:r>
              <a:rPr lang="en-US" i="1" smtClean="0"/>
              <a:t>Y</a:t>
            </a:r>
            <a:r>
              <a:rPr lang="en-US" smtClean="0"/>
              <a:t>={</a:t>
            </a:r>
            <a:r>
              <a:rPr lang="en-US" i="1" smtClean="0"/>
              <a:t>y</a:t>
            </a:r>
            <a:r>
              <a:rPr lang="en-US" i="1" baseline="-25000" smtClean="0"/>
              <a:t>1</a:t>
            </a:r>
            <a:r>
              <a:rPr lang="en-US" i="1" smtClean="0"/>
              <a:t>,…,y</a:t>
            </a:r>
            <a:r>
              <a:rPr lang="en-US" i="1" baseline="-25000" smtClean="0"/>
              <a:t>n</a:t>
            </a:r>
            <a:r>
              <a:rPr lang="en-US" smtClean="0"/>
              <a:t>}, set </a:t>
            </a:r>
            <a:r>
              <a:rPr lang="en-US" i="1" smtClean="0"/>
              <a:t>c</a:t>
            </a:r>
            <a:r>
              <a:rPr lang="en-US" i="1" baseline="-25000" smtClean="0"/>
              <a:t>ij</a:t>
            </a:r>
            <a:r>
              <a:rPr lang="en-US" smtClean="0"/>
              <a:t>=|</a:t>
            </a:r>
            <a:r>
              <a:rPr lang="en-US" i="1" smtClean="0"/>
              <a:t>i-j</a:t>
            </a:r>
            <a:r>
              <a:rPr lang="en-US" smtClean="0"/>
              <a:t>| and find the values for </a:t>
            </a:r>
            <a:r>
              <a:rPr lang="en-US" i="1" smtClean="0"/>
              <a:t>f</a:t>
            </a:r>
            <a:r>
              <a:rPr lang="en-US" i="1" baseline="-25000" smtClean="0"/>
              <a:t>ij</a:t>
            </a:r>
            <a:r>
              <a:rPr lang="en-US" smtClean="0"/>
              <a:t> that minimize:</a:t>
            </a:r>
            <a:br>
              <a:rPr lang="en-US" smtClean="0"/>
            </a:br>
            <a:r>
              <a:rPr lang="en-US" smtClean="0"/>
              <a:t/>
            </a:r>
            <a:br>
              <a:rPr lang="en-US" smtClean="0"/>
            </a:br>
            <a:r>
              <a:rPr lang="en-US" smtClean="0"/>
              <a:t/>
            </a:r>
            <a:br>
              <a:rPr lang="en-US" smtClean="0"/>
            </a:br>
            <a:r>
              <a:rPr lang="en-US" smtClean="0"/>
              <a:t>subject to the constraints:</a:t>
            </a:r>
            <a:endParaRPr lang="en-US" i="1" baseline="-25000" smtClean="0"/>
          </a:p>
        </p:txBody>
      </p:sp>
      <p:graphicFrame>
        <p:nvGraphicFramePr>
          <p:cNvPr id="10242" name="Object 2"/>
          <p:cNvGraphicFramePr>
            <a:graphicFrameLocks noChangeAspect="1"/>
          </p:cNvGraphicFramePr>
          <p:nvPr/>
        </p:nvGraphicFramePr>
        <p:xfrm>
          <a:off x="2362200" y="3544888"/>
          <a:ext cx="1490663" cy="950912"/>
        </p:xfrm>
        <a:graphic>
          <a:graphicData uri="http://schemas.openxmlformats.org/presentationml/2006/ole">
            <p:oleObj spid="_x0000_s10242" name="Equation" r:id="rId4" imgW="698400" imgH="444240" progId="Equation.3">
              <p:embed/>
            </p:oleObj>
          </a:graphicData>
        </a:graphic>
      </p:graphicFrame>
      <p:graphicFrame>
        <p:nvGraphicFramePr>
          <p:cNvPr id="10243" name="Object 3"/>
          <p:cNvGraphicFramePr>
            <a:graphicFrameLocks noChangeAspect="1"/>
          </p:cNvGraphicFramePr>
          <p:nvPr/>
        </p:nvGraphicFramePr>
        <p:xfrm>
          <a:off x="838200" y="5486400"/>
          <a:ext cx="4064000" cy="949325"/>
        </p:xfrm>
        <a:graphic>
          <a:graphicData uri="http://schemas.openxmlformats.org/presentationml/2006/ole">
            <p:oleObj spid="_x0000_s10243" name="Equation" r:id="rId5" imgW="1904760" imgH="444240" progId="Equation.3">
              <p:embed/>
            </p:oleObj>
          </a:graphicData>
        </a:graphic>
      </p:graphicFrame>
      <p:sp>
        <p:nvSpPr>
          <p:cNvPr id="10247" name="Line 27"/>
          <p:cNvSpPr>
            <a:spLocks noChangeShapeType="1"/>
          </p:cNvSpPr>
          <p:nvPr/>
        </p:nvSpPr>
        <p:spPr bwMode="auto">
          <a:xfrm>
            <a:off x="5181600" y="3505200"/>
            <a:ext cx="0" cy="3124200"/>
          </a:xfrm>
          <a:prstGeom prst="line">
            <a:avLst/>
          </a:prstGeom>
          <a:noFill/>
          <a:ln w="11176">
            <a:solidFill>
              <a:srgbClr val="000000"/>
            </a:solidFill>
            <a:round/>
            <a:headEnd/>
            <a:tailEnd/>
          </a:ln>
        </p:spPr>
        <p:txBody>
          <a:bodyPr/>
          <a:lstStyle/>
          <a:p>
            <a:endParaRPr lang="en-US"/>
          </a:p>
        </p:txBody>
      </p:sp>
      <p:sp>
        <p:nvSpPr>
          <p:cNvPr id="10248" name="Text Box 28"/>
          <p:cNvSpPr txBox="1">
            <a:spLocks noChangeArrowheads="1"/>
          </p:cNvSpPr>
          <p:nvPr/>
        </p:nvSpPr>
        <p:spPr bwMode="auto">
          <a:xfrm>
            <a:off x="5410200" y="3810000"/>
            <a:ext cx="3200400" cy="822325"/>
          </a:xfrm>
          <a:prstGeom prst="rect">
            <a:avLst/>
          </a:prstGeom>
          <a:noFill/>
          <a:ln w="11176">
            <a:noFill/>
            <a:miter lim="800000"/>
            <a:headEnd/>
            <a:tailEnd/>
          </a:ln>
        </p:spPr>
        <p:txBody>
          <a:bodyPr>
            <a:spAutoFit/>
          </a:bodyPr>
          <a:lstStyle/>
          <a:p>
            <a:pPr marL="515938" indent="-515938" algn="l">
              <a:spcBef>
                <a:spcPct val="50000"/>
              </a:spcBef>
            </a:pPr>
            <a:r>
              <a:rPr lang="en-US" i="1"/>
              <a:t>c</a:t>
            </a:r>
            <a:r>
              <a:rPr lang="en-US" i="1" baseline="-25000"/>
              <a:t>ij</a:t>
            </a:r>
            <a:r>
              <a:rPr lang="en-US"/>
              <a:t>= cost of moving from bin </a:t>
            </a:r>
            <a:r>
              <a:rPr lang="en-US" i="1"/>
              <a:t>i</a:t>
            </a:r>
            <a:r>
              <a:rPr lang="en-US"/>
              <a:t> to bin </a:t>
            </a:r>
            <a:r>
              <a:rPr lang="en-US" i="1"/>
              <a:t>j</a:t>
            </a:r>
          </a:p>
        </p:txBody>
      </p:sp>
      <p:sp>
        <p:nvSpPr>
          <p:cNvPr id="10249" name="Text Box 29"/>
          <p:cNvSpPr txBox="1">
            <a:spLocks noChangeArrowheads="1"/>
          </p:cNvSpPr>
          <p:nvPr/>
        </p:nvSpPr>
        <p:spPr bwMode="auto">
          <a:xfrm>
            <a:off x="5486400" y="4832350"/>
            <a:ext cx="3200400" cy="1187450"/>
          </a:xfrm>
          <a:prstGeom prst="rect">
            <a:avLst/>
          </a:prstGeom>
          <a:noFill/>
          <a:ln w="11176">
            <a:noFill/>
            <a:miter lim="800000"/>
            <a:headEnd/>
            <a:tailEnd/>
          </a:ln>
        </p:spPr>
        <p:txBody>
          <a:bodyPr>
            <a:spAutoFit/>
          </a:bodyPr>
          <a:lstStyle/>
          <a:p>
            <a:pPr marL="460375" indent="-460375" algn="l">
              <a:spcBef>
                <a:spcPct val="50000"/>
              </a:spcBef>
            </a:pPr>
            <a:r>
              <a:rPr lang="en-US" i="1"/>
              <a:t>f</a:t>
            </a:r>
            <a:r>
              <a:rPr lang="en-US" i="1" baseline="-25000"/>
              <a:t>ij</a:t>
            </a:r>
            <a:r>
              <a:rPr lang="en-US"/>
              <a:t>= amount of data moved from bin </a:t>
            </a:r>
            <a:r>
              <a:rPr lang="en-US" i="1"/>
              <a:t>i</a:t>
            </a:r>
            <a:r>
              <a:rPr lang="en-US"/>
              <a:t> to bin </a:t>
            </a:r>
            <a:r>
              <a:rPr lang="en-US" i="1"/>
              <a:t>j</a:t>
            </a:r>
            <a:r>
              <a:rPr lang="en-US"/>
              <a:t> </a:t>
            </a:r>
            <a:endParaRPr lang="en-US" i="1"/>
          </a:p>
        </p:txBody>
      </p:sp>
      <p:sp>
        <p:nvSpPr>
          <p:cNvPr id="10250" name="Line 30"/>
          <p:cNvSpPr>
            <a:spLocks noChangeShapeType="1"/>
          </p:cNvSpPr>
          <p:nvPr/>
        </p:nvSpPr>
        <p:spPr bwMode="auto">
          <a:xfrm>
            <a:off x="5181600" y="3505200"/>
            <a:ext cx="3429000" cy="0"/>
          </a:xfrm>
          <a:prstGeom prst="line">
            <a:avLst/>
          </a:prstGeom>
          <a:noFill/>
          <a:ln w="11176">
            <a:solidFill>
              <a:srgbClr val="000000"/>
            </a:solidFill>
            <a:round/>
            <a:headEnd/>
            <a:tailEnd/>
          </a:ln>
        </p:spPr>
        <p:txBody>
          <a:bodyPr/>
          <a:lstStyle/>
          <a:p>
            <a:endParaRPr lang="en-US"/>
          </a:p>
        </p:txBody>
      </p:sp>
      <p:graphicFrame>
        <p:nvGraphicFramePr>
          <p:cNvPr id="10244" name="Object 4"/>
          <p:cNvGraphicFramePr>
            <a:graphicFrameLocks noChangeAspect="1"/>
          </p:cNvGraphicFramePr>
          <p:nvPr/>
        </p:nvGraphicFramePr>
        <p:xfrm>
          <a:off x="2438400" y="5029200"/>
          <a:ext cx="947738" cy="515938"/>
        </p:xfrm>
        <a:graphic>
          <a:graphicData uri="http://schemas.openxmlformats.org/presentationml/2006/ole">
            <p:oleObj spid="_x0000_s10244" name="Equation" r:id="rId6" imgW="444240" imgH="241200" progId="Equation.3">
              <p:embed/>
            </p:oleObj>
          </a:graphicData>
        </a:graphic>
      </p:graphicFrame>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28625" y="285750"/>
            <a:ext cx="8229600" cy="1143000"/>
          </a:xfrm>
        </p:spPr>
        <p:txBody>
          <a:bodyPr/>
          <a:lstStyle/>
          <a:p>
            <a:r>
              <a:rPr lang="en-US" altLang="zh-CN" sz="3600" dirty="0" smtClean="0"/>
              <a:t>Earth Mover’s Distance salary example</a:t>
            </a:r>
          </a:p>
        </p:txBody>
      </p:sp>
      <p:sp>
        <p:nvSpPr>
          <p:cNvPr id="46083" name="Rectangle 3"/>
          <p:cNvSpPr>
            <a:spLocks noGrp="1" noChangeArrowheads="1"/>
          </p:cNvSpPr>
          <p:nvPr>
            <p:ph type="body" sz="half" idx="1"/>
          </p:nvPr>
        </p:nvSpPr>
        <p:spPr>
          <a:xfrm>
            <a:off x="566738" y="1752600"/>
            <a:ext cx="8424862" cy="4419600"/>
          </a:xfrm>
        </p:spPr>
        <p:txBody>
          <a:bodyPr/>
          <a:lstStyle/>
          <a:p>
            <a:pPr lvl="1">
              <a:buFont typeface="Wingdings" pitchFamily="2" charset="2"/>
              <a:buNone/>
            </a:pPr>
            <a:r>
              <a:rPr lang="en-US" altLang="zh-CN" smtClean="0"/>
              <a:t>{3k,4k,5k} and {3k,4k,5k,6k,7k,8k,9k,10k,11k} </a:t>
            </a:r>
          </a:p>
          <a:p>
            <a:pPr lvl="1">
              <a:buFont typeface="Wingdings" pitchFamily="2" charset="2"/>
              <a:buNone/>
            </a:pPr>
            <a:endParaRPr lang="en-US" altLang="zh-CN" smtClean="0"/>
          </a:p>
          <a:p>
            <a:pPr lvl="1">
              <a:buFont typeface="Wingdings" pitchFamily="2" charset="2"/>
              <a:buNone/>
            </a:pPr>
            <a:r>
              <a:rPr lang="en-US" altLang="zh-CN" smtClean="0"/>
              <a:t>Move 1/9 probability for each of the following pairs:</a:t>
            </a:r>
          </a:p>
          <a:p>
            <a:pPr lvl="2"/>
            <a:r>
              <a:rPr lang="en-US" altLang="zh-CN" sz="1800" smtClean="0"/>
              <a:t>3k-&gt;6k,3k-&gt;7k        cost: 1/9*(3+4)/8</a:t>
            </a:r>
          </a:p>
          <a:p>
            <a:pPr lvl="2"/>
            <a:r>
              <a:rPr lang="en-US" altLang="zh-CN" sz="1800" smtClean="0"/>
              <a:t>4k-&gt;8k,4k-&gt;9k        cost: 1/9*(4+5)/8</a:t>
            </a:r>
          </a:p>
          <a:p>
            <a:pPr lvl="2"/>
            <a:r>
              <a:rPr lang="en-US" altLang="zh-CN" sz="1800" smtClean="0"/>
              <a:t>5k-&gt;10k,5k-&gt;11k    cost: 1/9*(5+6)/8</a:t>
            </a:r>
          </a:p>
          <a:p>
            <a:pPr lvl="1"/>
            <a:r>
              <a:rPr lang="en-US" altLang="zh-CN" smtClean="0"/>
              <a:t>Total cost: 1/9 * 27/8 = 0.375 = </a:t>
            </a:r>
            <a:r>
              <a:rPr lang="en-US" altLang="zh-CN" i="1" smtClean="0"/>
              <a:t>t</a:t>
            </a:r>
          </a:p>
          <a:p>
            <a:pPr lvl="1"/>
            <a:endParaRPr lang="en-US" altLang="zh-CN" smtClean="0"/>
          </a:p>
          <a:p>
            <a:pPr lvl="1">
              <a:buFont typeface="Wingdings" pitchFamily="2" charset="2"/>
              <a:buNone/>
            </a:pPr>
            <a:r>
              <a:rPr lang="en-US" altLang="zh-CN" smtClean="0"/>
              <a:t>For {6k, 8k,11k}, the cost is </a:t>
            </a:r>
            <a:r>
              <a:rPr lang="en-US" altLang="zh-CN" i="1" smtClean="0"/>
              <a:t>t</a:t>
            </a:r>
            <a:r>
              <a:rPr lang="en-US" altLang="zh-CN" smtClean="0"/>
              <a:t> = 0.167 &lt; 0.375. </a:t>
            </a:r>
          </a:p>
        </p:txBody>
      </p:sp>
      <p:sp>
        <p:nvSpPr>
          <p:cNvPr id="4" name="TextBox 3"/>
          <p:cNvSpPr txBox="1">
            <a:spLocks noChangeArrowheads="1"/>
          </p:cNvSpPr>
          <p:nvPr/>
        </p:nvSpPr>
        <p:spPr bwMode="auto">
          <a:xfrm>
            <a:off x="323850" y="5805488"/>
            <a:ext cx="8064500" cy="646112"/>
          </a:xfrm>
          <a:prstGeom prst="rect">
            <a:avLst/>
          </a:prstGeom>
          <a:solidFill>
            <a:srgbClr val="FFFF00"/>
          </a:solidFill>
          <a:ln w="9525">
            <a:solidFill>
              <a:srgbClr val="FF0000"/>
            </a:solidFill>
            <a:miter lim="800000"/>
            <a:headEnd/>
            <a:tailEnd/>
          </a:ln>
        </p:spPr>
        <p:txBody>
          <a:bodyPr>
            <a:spAutoFit/>
          </a:bodyPr>
          <a:lstStyle/>
          <a:p>
            <a:r>
              <a:rPr lang="en-US" b="1"/>
              <a:t>Only applicable when we can define the distance between values, e.g., using a hierarchy of diagnoses.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63803" name="Group 155"/>
          <p:cNvGraphicFramePr>
            <a:graphicFrameLocks noGrp="1"/>
          </p:cNvGraphicFramePr>
          <p:nvPr/>
        </p:nvGraphicFramePr>
        <p:xfrm>
          <a:off x="971550" y="1700213"/>
          <a:ext cx="5543560" cy="4987678"/>
        </p:xfrm>
        <a:graphic>
          <a:graphicData uri="http://schemas.openxmlformats.org/drawingml/2006/table">
            <a:tbl>
              <a:tblPr/>
              <a:tblGrid>
                <a:gridCol w="1642537"/>
                <a:gridCol w="1129243"/>
                <a:gridCol w="1385890"/>
                <a:gridCol w="1385890"/>
              </a:tblGrid>
              <a:tr h="623825">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Monotype Sorts" pitchFamily="2" charset="2"/>
                        <a:buNone/>
                        <a:tabLst/>
                        <a:defRPr/>
                      </a:pPr>
                      <a:r>
                        <a:rPr kumimoji="1" lang="en-US" sz="2000" b="0" i="0" u="none" strike="noStrike" cap="none" normalizeH="0" baseline="0" dirty="0" smtClean="0">
                          <a:ln>
                            <a:noFill/>
                          </a:ln>
                          <a:solidFill>
                            <a:schemeClr val="tx1"/>
                          </a:solidFill>
                          <a:effectLst/>
                          <a:latin typeface="Tahoma" pitchFamily="34" charset="0"/>
                        </a:rPr>
                        <a:t>Asian/</a:t>
                      </a:r>
                      <a:r>
                        <a:rPr kumimoji="1" lang="en-US" sz="2000" b="0" i="0" u="none" strike="noStrike" cap="none" normalizeH="0" baseline="0" dirty="0" err="1" smtClean="0">
                          <a:ln>
                            <a:noFill/>
                          </a:ln>
                          <a:solidFill>
                            <a:schemeClr val="tx1"/>
                          </a:solidFill>
                          <a:effectLst/>
                          <a:latin typeface="Tahoma" pitchFamily="34" charset="0"/>
                        </a:rPr>
                        <a:t>AfrAm</a:t>
                      </a:r>
                      <a:endParaRPr kumimoji="1" lang="en-US" sz="2000" b="0" i="0" u="none" strike="noStrike" cap="none" normalizeH="0" baseline="0" dirty="0" smtClean="0">
                        <a:ln>
                          <a:noFill/>
                        </a:ln>
                        <a:solidFill>
                          <a:schemeClr val="tx1"/>
                        </a:solidFill>
                        <a:effectLst/>
                        <a:latin typeface="Tahom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Monotype Sorts" pitchFamily="2" charset="2"/>
                        <a:buNone/>
                        <a:tabLst/>
                      </a:pPr>
                      <a:r>
                        <a:rPr kumimoji="1" lang="en-US" sz="2000" b="0" i="0" u="none" strike="noStrike" cap="none" normalizeH="0" baseline="0" dirty="0" smtClean="0">
                          <a:ln>
                            <a:noFill/>
                          </a:ln>
                          <a:solidFill>
                            <a:schemeClr val="tx1"/>
                          </a:solidFill>
                          <a:effectLst/>
                          <a:latin typeface="Tahoma" pitchFamily="34" charset="0"/>
                        </a:rPr>
                        <a:t>787XX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Monotype Sorts" pitchFamily="2" charset="2"/>
                        <a:buNone/>
                        <a:tabLst/>
                      </a:pPr>
                      <a:r>
                        <a:rPr kumimoji="1" lang="en-US" sz="2000" b="0" i="0" u="none" strike="noStrike" cap="none" normalizeH="0" baseline="0" dirty="0" smtClean="0">
                          <a:ln>
                            <a:noFill/>
                          </a:ln>
                          <a:solidFill>
                            <a:schemeClr val="tx1"/>
                          </a:solidFill>
                          <a:effectLst/>
                          <a:latin typeface="Tahoma" pitchFamily="34" charset="0"/>
                        </a:rPr>
                        <a:t>HIV-</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Monotype Sorts" pitchFamily="2" charset="2"/>
                        <a:buNone/>
                        <a:tabLst/>
                      </a:pPr>
                      <a:r>
                        <a:rPr kumimoji="1" lang="en-US" sz="2000" b="0" i="0" u="none" strike="noStrike" cap="none" normalizeH="0" baseline="0" dirty="0" smtClean="0">
                          <a:ln>
                            <a:noFill/>
                          </a:ln>
                          <a:solidFill>
                            <a:schemeClr val="tx1"/>
                          </a:solidFill>
                          <a:effectLst/>
                          <a:latin typeface="Tahoma" pitchFamily="34" charset="0"/>
                        </a:rPr>
                        <a:t>Acne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23825">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Monotype Sorts" pitchFamily="2" charset="2"/>
                        <a:buNone/>
                        <a:tabLst/>
                        <a:defRPr/>
                      </a:pPr>
                      <a:r>
                        <a:rPr kumimoji="1" lang="en-US" sz="2000" b="0" i="0" u="none" strike="noStrike" cap="none" normalizeH="0" baseline="0" dirty="0" smtClean="0">
                          <a:ln>
                            <a:noFill/>
                          </a:ln>
                          <a:solidFill>
                            <a:schemeClr val="tx1"/>
                          </a:solidFill>
                          <a:effectLst/>
                          <a:latin typeface="Tahoma" pitchFamily="34" charset="0"/>
                        </a:rPr>
                        <a:t>Asian/</a:t>
                      </a:r>
                      <a:r>
                        <a:rPr kumimoji="1" lang="en-US" sz="2000" b="0" i="0" u="none" strike="noStrike" cap="none" normalizeH="0" baseline="0" dirty="0" err="1" smtClean="0">
                          <a:ln>
                            <a:noFill/>
                          </a:ln>
                          <a:solidFill>
                            <a:schemeClr val="tx1"/>
                          </a:solidFill>
                          <a:effectLst/>
                          <a:latin typeface="Tahoma" pitchFamily="34" charset="0"/>
                        </a:rPr>
                        <a:t>AfrAm</a:t>
                      </a:r>
                      <a:endParaRPr kumimoji="1" lang="en-US" sz="2000" b="0" i="0" u="none" strike="noStrike" cap="none" normalizeH="0" baseline="0" dirty="0" smtClean="0">
                        <a:ln>
                          <a:noFill/>
                        </a:ln>
                        <a:solidFill>
                          <a:schemeClr val="tx1"/>
                        </a:solidFill>
                        <a:effectLst/>
                        <a:latin typeface="Tahom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Monotype Sorts" pitchFamily="2" charset="2"/>
                        <a:buNone/>
                        <a:tabLst/>
                      </a:pPr>
                      <a:r>
                        <a:rPr kumimoji="1" lang="en-US" sz="2000" b="0" i="0" u="none" strike="noStrike" cap="none" normalizeH="0" baseline="0" dirty="0" smtClean="0">
                          <a:ln>
                            <a:noFill/>
                          </a:ln>
                          <a:solidFill>
                            <a:schemeClr val="tx1"/>
                          </a:solidFill>
                          <a:effectLst/>
                          <a:latin typeface="Tahoma" pitchFamily="34" charset="0"/>
                        </a:rPr>
                        <a:t>787XX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Monotype Sorts" pitchFamily="2" charset="2"/>
                        <a:buNone/>
                        <a:tabLst/>
                      </a:pPr>
                      <a:r>
                        <a:rPr kumimoji="1" lang="en-US" sz="2000" b="0" i="0" u="none" strike="noStrike" cap="none" normalizeH="0" baseline="0" dirty="0" smtClean="0">
                          <a:ln>
                            <a:noFill/>
                          </a:ln>
                          <a:solidFill>
                            <a:schemeClr val="tx1"/>
                          </a:solidFill>
                          <a:effectLst/>
                          <a:latin typeface="Tahoma" pitchFamily="34" charset="0"/>
                        </a:rPr>
                        <a:t>HIV-</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Monotype Sorts" pitchFamily="2" charset="2"/>
                        <a:buNone/>
                        <a:tabLst/>
                      </a:pPr>
                      <a:r>
                        <a:rPr kumimoji="1" lang="en-US" sz="2000" b="0" i="0" u="none" strike="noStrike" cap="none" normalizeH="0" baseline="0" dirty="0" smtClean="0">
                          <a:ln>
                            <a:noFill/>
                          </a:ln>
                          <a:solidFill>
                            <a:schemeClr val="tx1"/>
                          </a:solidFill>
                          <a:effectLst/>
                          <a:latin typeface="Tahoma" pitchFamily="34" charset="0"/>
                        </a:rPr>
                        <a:t>Acne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22364">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Monotype Sorts" pitchFamily="2" charset="2"/>
                        <a:buNone/>
                        <a:tabLst/>
                      </a:pPr>
                      <a:r>
                        <a:rPr kumimoji="1" lang="en-US" sz="2000" b="0" i="0" u="none" strike="noStrike" cap="none" normalizeH="0" baseline="0" dirty="0" smtClean="0">
                          <a:ln>
                            <a:noFill/>
                          </a:ln>
                          <a:solidFill>
                            <a:schemeClr val="tx1"/>
                          </a:solidFill>
                          <a:effectLst/>
                          <a:latin typeface="Tahoma" pitchFamily="34" charset="0"/>
                        </a:rPr>
                        <a:t>Asian/</a:t>
                      </a:r>
                      <a:r>
                        <a:rPr kumimoji="1" lang="en-US" sz="2000" b="0" i="0" u="none" strike="noStrike" cap="none" normalizeH="0" baseline="0" dirty="0" err="1" smtClean="0">
                          <a:ln>
                            <a:noFill/>
                          </a:ln>
                          <a:solidFill>
                            <a:schemeClr val="tx1"/>
                          </a:solidFill>
                          <a:effectLst/>
                          <a:latin typeface="Tahoma" pitchFamily="34" charset="0"/>
                        </a:rPr>
                        <a:t>AfrAm</a:t>
                      </a:r>
                      <a:endParaRPr kumimoji="1" lang="en-US" sz="2000" b="0" i="0" u="none" strike="noStrike" cap="none" normalizeH="0" baseline="0" dirty="0" smtClean="0">
                        <a:ln>
                          <a:noFill/>
                        </a:ln>
                        <a:solidFill>
                          <a:schemeClr val="tx1"/>
                        </a:solidFill>
                        <a:effectLst/>
                        <a:latin typeface="Tahom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Monotype Sorts" pitchFamily="2" charset="2"/>
                        <a:buNone/>
                        <a:tabLst/>
                      </a:pPr>
                      <a:r>
                        <a:rPr kumimoji="1" lang="en-US" sz="2000" b="0" i="0" u="none" strike="noStrike" cap="none" normalizeH="0" baseline="0" smtClean="0">
                          <a:ln>
                            <a:noFill/>
                          </a:ln>
                          <a:solidFill>
                            <a:schemeClr val="tx1"/>
                          </a:solidFill>
                          <a:effectLst/>
                          <a:latin typeface="Tahoma" pitchFamily="34" charset="0"/>
                        </a:rPr>
                        <a:t>787XX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Monotype Sorts" pitchFamily="2" charset="2"/>
                        <a:buNone/>
                        <a:tabLst/>
                      </a:pPr>
                      <a:r>
                        <a:rPr kumimoji="1" lang="en-US" sz="2000" b="0" i="0" u="none" strike="noStrike" cap="none" normalizeH="0" baseline="0" smtClean="0">
                          <a:ln>
                            <a:noFill/>
                          </a:ln>
                          <a:solidFill>
                            <a:schemeClr val="tx1"/>
                          </a:solidFill>
                          <a:effectLst/>
                          <a:latin typeface="Tahoma" pitchFamily="34" charset="0"/>
                        </a:rPr>
                        <a:t>HIV-</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Monotype Sorts" pitchFamily="2" charset="2"/>
                        <a:buNone/>
                        <a:tabLst/>
                      </a:pPr>
                      <a:r>
                        <a:rPr kumimoji="1" lang="en-US" sz="2000" b="0" i="0" u="none" strike="noStrike" cap="none" normalizeH="0" baseline="0" smtClean="0">
                          <a:ln>
                            <a:noFill/>
                          </a:ln>
                          <a:solidFill>
                            <a:schemeClr val="tx1"/>
                          </a:solidFill>
                          <a:effectLst/>
                          <a:latin typeface="Tahoma" pitchFamily="34" charset="0"/>
                        </a:rPr>
                        <a:t>Flu</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23825">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Monotype Sorts" pitchFamily="2" charset="2"/>
                        <a:buNone/>
                        <a:tabLst/>
                      </a:pPr>
                      <a:r>
                        <a:rPr kumimoji="1" lang="en-US" sz="2000" b="0" i="0" u="none" strike="noStrike" cap="none" normalizeH="0" baseline="0" dirty="0" smtClean="0">
                          <a:ln>
                            <a:noFill/>
                          </a:ln>
                          <a:solidFill>
                            <a:schemeClr val="tx1"/>
                          </a:solidFill>
                          <a:effectLst/>
                          <a:latin typeface="Tahoma" pitchFamily="34" charset="0"/>
                        </a:rPr>
                        <a:t>Asian/</a:t>
                      </a:r>
                      <a:r>
                        <a:rPr kumimoji="1" lang="en-US" sz="2000" b="0" i="0" u="none" strike="noStrike" cap="none" normalizeH="0" baseline="0" dirty="0" err="1" smtClean="0">
                          <a:ln>
                            <a:noFill/>
                          </a:ln>
                          <a:solidFill>
                            <a:schemeClr val="tx1"/>
                          </a:solidFill>
                          <a:effectLst/>
                          <a:latin typeface="Tahoma" pitchFamily="34" charset="0"/>
                        </a:rPr>
                        <a:t>AfrAm</a:t>
                      </a:r>
                      <a:endParaRPr kumimoji="1" lang="en-US" sz="2000" b="0" i="0" u="none" strike="noStrike" cap="none" normalizeH="0" baseline="0" dirty="0" smtClean="0">
                        <a:ln>
                          <a:noFill/>
                        </a:ln>
                        <a:solidFill>
                          <a:schemeClr val="tx1"/>
                        </a:solidFill>
                        <a:effectLst/>
                        <a:latin typeface="Tahom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Monotype Sorts" pitchFamily="2" charset="2"/>
                        <a:buNone/>
                        <a:tabLst/>
                      </a:pPr>
                      <a:r>
                        <a:rPr kumimoji="1" lang="en-US" sz="2000" b="0" i="0" u="none" strike="noStrike" cap="none" normalizeH="0" baseline="0" dirty="0" smtClean="0">
                          <a:ln>
                            <a:noFill/>
                          </a:ln>
                          <a:solidFill>
                            <a:schemeClr val="tx1"/>
                          </a:solidFill>
                          <a:effectLst/>
                          <a:latin typeface="Tahoma" pitchFamily="34" charset="0"/>
                        </a:rPr>
                        <a:t>787XX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Monotype Sorts" pitchFamily="2" charset="2"/>
                        <a:buNone/>
                        <a:tabLst/>
                      </a:pPr>
                      <a:r>
                        <a:rPr kumimoji="1" lang="en-US" sz="2000" b="0" i="0" u="none" strike="noStrike" cap="none" normalizeH="0" baseline="0" dirty="0" smtClean="0">
                          <a:ln>
                            <a:noFill/>
                          </a:ln>
                          <a:solidFill>
                            <a:schemeClr val="tx1"/>
                          </a:solidFill>
                          <a:effectLst/>
                          <a:latin typeface="Tahoma" pitchFamily="34" charset="0"/>
                        </a:rPr>
                        <a:t>HIV+</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Monotype Sorts" pitchFamily="2" charset="2"/>
                        <a:buNone/>
                        <a:tabLst/>
                      </a:pPr>
                      <a:r>
                        <a:rPr kumimoji="1" lang="en-US" sz="2000" b="0" i="0" u="none" strike="noStrike" cap="none" normalizeH="0" baseline="0" dirty="0" smtClean="0">
                          <a:ln>
                            <a:noFill/>
                          </a:ln>
                          <a:solidFill>
                            <a:schemeClr val="tx1"/>
                          </a:solidFill>
                          <a:effectLst/>
                          <a:latin typeface="Tahoma" pitchFamily="34" charset="0"/>
                        </a:rPr>
                        <a:t>Shingles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23825">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Monotype Sorts" pitchFamily="2" charset="2"/>
                        <a:buNone/>
                        <a:tabLst/>
                      </a:pPr>
                      <a:r>
                        <a:rPr kumimoji="1" lang="en-US" sz="2000" b="0" i="0" u="none" strike="noStrike" cap="none" normalizeH="0" baseline="0" dirty="0" smtClean="0">
                          <a:ln>
                            <a:noFill/>
                          </a:ln>
                          <a:solidFill>
                            <a:schemeClr val="tx1"/>
                          </a:solidFill>
                          <a:effectLst/>
                          <a:latin typeface="Tahoma" pitchFamily="34" charset="0"/>
                        </a:rPr>
                        <a:t>Caucasian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Monotype Sorts" pitchFamily="2" charset="2"/>
                        <a:buNone/>
                        <a:tabLst/>
                        <a:defRPr/>
                      </a:pPr>
                      <a:r>
                        <a:rPr kumimoji="1" lang="en-US" sz="2000" b="0" i="0" u="none" strike="noStrike" cap="none" normalizeH="0" baseline="0" dirty="0" smtClean="0">
                          <a:ln>
                            <a:noFill/>
                          </a:ln>
                          <a:solidFill>
                            <a:schemeClr val="tx1"/>
                          </a:solidFill>
                          <a:effectLst/>
                          <a:latin typeface="Tahoma" pitchFamily="34" charset="0"/>
                        </a:rPr>
                        <a:t>787XX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Monotype Sorts" pitchFamily="2" charset="2"/>
                        <a:buNone/>
                        <a:tabLst/>
                      </a:pPr>
                      <a:r>
                        <a:rPr kumimoji="1" lang="en-US" sz="2000" b="0" i="0" u="none" strike="noStrike" cap="none" normalizeH="0" baseline="0" dirty="0" smtClean="0">
                          <a:ln>
                            <a:noFill/>
                          </a:ln>
                          <a:solidFill>
                            <a:schemeClr val="tx1"/>
                          </a:solidFill>
                          <a:effectLst/>
                          <a:latin typeface="Tahoma" pitchFamily="34" charset="0"/>
                        </a:rPr>
                        <a:t>HIV+</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Monotype Sorts" pitchFamily="2" charset="2"/>
                        <a:buNone/>
                        <a:tabLst/>
                      </a:pPr>
                      <a:r>
                        <a:rPr kumimoji="1" lang="en-US" sz="2000" b="0" i="0" u="none" strike="noStrike" cap="none" normalizeH="0" baseline="0" dirty="0" smtClean="0">
                          <a:ln>
                            <a:noFill/>
                          </a:ln>
                          <a:solidFill>
                            <a:schemeClr val="tx1"/>
                          </a:solidFill>
                          <a:effectLst/>
                          <a:latin typeface="Tahoma" pitchFamily="34" charset="0"/>
                        </a:rPr>
                        <a:t>Flu</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23825">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Monotype Sorts" pitchFamily="2" charset="2"/>
                        <a:buNone/>
                        <a:tabLst/>
                      </a:pPr>
                      <a:r>
                        <a:rPr kumimoji="1" lang="en-US" sz="2000" b="0" i="0" u="none" strike="noStrike" cap="none" normalizeH="0" baseline="0" dirty="0" smtClean="0">
                          <a:ln>
                            <a:noFill/>
                          </a:ln>
                          <a:solidFill>
                            <a:schemeClr val="tx1"/>
                          </a:solidFill>
                          <a:effectLst/>
                          <a:latin typeface="Tahoma" pitchFamily="34" charset="0"/>
                        </a:rPr>
                        <a:t>Caucasian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Monotype Sorts" pitchFamily="2" charset="2"/>
                        <a:buNone/>
                        <a:tabLst/>
                      </a:pPr>
                      <a:r>
                        <a:rPr kumimoji="1" lang="en-US" sz="2000" b="0" i="0" u="none" strike="noStrike" cap="none" normalizeH="0" baseline="0" smtClean="0">
                          <a:ln>
                            <a:noFill/>
                          </a:ln>
                          <a:solidFill>
                            <a:schemeClr val="tx1"/>
                          </a:solidFill>
                          <a:effectLst/>
                          <a:latin typeface="Tahoma" pitchFamily="34" charset="0"/>
                        </a:rPr>
                        <a:t>787XX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Monotype Sorts" pitchFamily="2" charset="2"/>
                        <a:buNone/>
                        <a:tabLst/>
                      </a:pPr>
                      <a:r>
                        <a:rPr kumimoji="1" lang="en-US" sz="2000" b="0" i="0" u="none" strike="noStrike" cap="none" normalizeH="0" baseline="0" smtClean="0">
                          <a:ln>
                            <a:noFill/>
                          </a:ln>
                          <a:solidFill>
                            <a:schemeClr val="tx1"/>
                          </a:solidFill>
                          <a:effectLst/>
                          <a:latin typeface="Tahoma" pitchFamily="34" charset="0"/>
                        </a:rPr>
                        <a:t>HIV-</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Monotype Sorts" pitchFamily="2" charset="2"/>
                        <a:buNone/>
                        <a:tabLst/>
                      </a:pPr>
                      <a:r>
                        <a:rPr kumimoji="1" lang="en-US" sz="2000" b="0" i="0" u="none" strike="noStrike" cap="none" normalizeH="0" baseline="0" smtClean="0">
                          <a:ln>
                            <a:noFill/>
                          </a:ln>
                          <a:solidFill>
                            <a:schemeClr val="tx1"/>
                          </a:solidFill>
                          <a:effectLst/>
                          <a:latin typeface="Tahoma" pitchFamily="34" charset="0"/>
                        </a:rPr>
                        <a:t>Acne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22364">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Monotype Sorts" pitchFamily="2" charset="2"/>
                        <a:buNone/>
                        <a:tabLst/>
                      </a:pPr>
                      <a:r>
                        <a:rPr kumimoji="1" lang="en-US" sz="2000" b="0" i="0" u="none" strike="noStrike" cap="none" normalizeH="0" baseline="0" dirty="0" smtClean="0">
                          <a:ln>
                            <a:noFill/>
                          </a:ln>
                          <a:solidFill>
                            <a:schemeClr val="tx1"/>
                          </a:solidFill>
                          <a:effectLst/>
                          <a:latin typeface="Tahoma" pitchFamily="34" charset="0"/>
                        </a:rPr>
                        <a:t>Caucasian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Monotype Sorts" pitchFamily="2" charset="2"/>
                        <a:buNone/>
                        <a:tabLst/>
                      </a:pPr>
                      <a:r>
                        <a:rPr kumimoji="1" lang="en-US" sz="2000" b="0" i="0" u="none" strike="noStrike" cap="none" normalizeH="0" baseline="0" smtClean="0">
                          <a:ln>
                            <a:noFill/>
                          </a:ln>
                          <a:solidFill>
                            <a:schemeClr val="tx1"/>
                          </a:solidFill>
                          <a:effectLst/>
                          <a:latin typeface="Tahoma" pitchFamily="34" charset="0"/>
                        </a:rPr>
                        <a:t>787XX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Monotype Sorts" pitchFamily="2" charset="2"/>
                        <a:buNone/>
                        <a:tabLst/>
                      </a:pPr>
                      <a:r>
                        <a:rPr kumimoji="1" lang="en-US" sz="2000" b="0" i="0" u="none" strike="noStrike" cap="none" normalizeH="0" baseline="0" smtClean="0">
                          <a:ln>
                            <a:noFill/>
                          </a:ln>
                          <a:solidFill>
                            <a:schemeClr val="tx1"/>
                          </a:solidFill>
                          <a:effectLst/>
                          <a:latin typeface="Tahoma" pitchFamily="34" charset="0"/>
                        </a:rPr>
                        <a:t>HIV-</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Monotype Sorts" pitchFamily="2" charset="2"/>
                        <a:buNone/>
                        <a:tabLst/>
                      </a:pPr>
                      <a:r>
                        <a:rPr kumimoji="1" lang="en-US" sz="2000" b="0" i="0" u="none" strike="noStrike" cap="none" normalizeH="0" baseline="0" smtClean="0">
                          <a:ln>
                            <a:noFill/>
                          </a:ln>
                          <a:solidFill>
                            <a:schemeClr val="tx1"/>
                          </a:solidFill>
                          <a:effectLst/>
                          <a:latin typeface="Tahoma" pitchFamily="34" charset="0"/>
                        </a:rPr>
                        <a:t>Shingles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23825">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Monotype Sorts" pitchFamily="2" charset="2"/>
                        <a:buNone/>
                        <a:tabLst/>
                      </a:pPr>
                      <a:r>
                        <a:rPr kumimoji="1" lang="en-US" sz="2000" b="0" i="0" u="none" strike="noStrike" cap="none" normalizeH="0" baseline="0" dirty="0" smtClean="0">
                          <a:ln>
                            <a:noFill/>
                          </a:ln>
                          <a:solidFill>
                            <a:schemeClr val="tx1"/>
                          </a:solidFill>
                          <a:effectLst/>
                          <a:latin typeface="Tahoma" pitchFamily="34" charset="0"/>
                        </a:rPr>
                        <a:t>Caucasian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Monotype Sorts" pitchFamily="2" charset="2"/>
                        <a:buNone/>
                        <a:tabLst/>
                      </a:pPr>
                      <a:r>
                        <a:rPr kumimoji="1" lang="en-US" sz="2000" b="0" i="0" u="none" strike="noStrike" cap="none" normalizeH="0" baseline="0" smtClean="0">
                          <a:ln>
                            <a:noFill/>
                          </a:ln>
                          <a:solidFill>
                            <a:schemeClr val="tx1"/>
                          </a:solidFill>
                          <a:effectLst/>
                          <a:latin typeface="Tahoma" pitchFamily="34" charset="0"/>
                        </a:rPr>
                        <a:t>787XX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Monotype Sorts" pitchFamily="2" charset="2"/>
                        <a:buNone/>
                        <a:tabLst/>
                      </a:pPr>
                      <a:r>
                        <a:rPr kumimoji="1" lang="en-US" sz="2000" b="0" i="0" u="none" strike="noStrike" cap="none" normalizeH="0" baseline="0" dirty="0" smtClean="0">
                          <a:ln>
                            <a:noFill/>
                          </a:ln>
                          <a:solidFill>
                            <a:schemeClr val="tx1"/>
                          </a:solidFill>
                          <a:effectLst/>
                          <a:latin typeface="Tahoma" pitchFamily="34" charset="0"/>
                        </a:rPr>
                        <a:t>HIV-</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Monotype Sorts" pitchFamily="2" charset="2"/>
                        <a:buNone/>
                        <a:tabLst/>
                      </a:pPr>
                      <a:r>
                        <a:rPr kumimoji="1" lang="en-US" sz="2000" b="0" i="0" u="none" strike="noStrike" cap="none" normalizeH="0" baseline="0" dirty="0" smtClean="0">
                          <a:ln>
                            <a:noFill/>
                          </a:ln>
                          <a:solidFill>
                            <a:schemeClr val="tx1"/>
                          </a:solidFill>
                          <a:effectLst/>
                          <a:latin typeface="Tahoma" pitchFamily="34" charset="0"/>
                        </a:rPr>
                        <a:t>Acne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7153" name="Title 13"/>
          <p:cNvSpPr>
            <a:spLocks noGrp="1"/>
          </p:cNvSpPr>
          <p:nvPr>
            <p:ph type="title"/>
          </p:nvPr>
        </p:nvSpPr>
        <p:spPr>
          <a:xfrm>
            <a:off x="0" y="274638"/>
            <a:ext cx="8686800" cy="1143000"/>
          </a:xfrm>
        </p:spPr>
        <p:txBody>
          <a:bodyPr/>
          <a:lstStyle/>
          <a:p>
            <a:r>
              <a:rPr lang="en-US" sz="3600" smtClean="0"/>
              <a:t>How anonymous is this 4-anonymous, 3-diverse, and perfectly-</a:t>
            </a:r>
            <a:r>
              <a:rPr lang="en-US" sz="3600" i="1" smtClean="0"/>
              <a:t>t</a:t>
            </a:r>
            <a:r>
              <a:rPr lang="en-US" sz="3600" smtClean="0"/>
              <a:t>-close data?</a:t>
            </a:r>
          </a:p>
        </p:txBody>
      </p:sp>
      <p:sp>
        <p:nvSpPr>
          <p:cNvPr id="47154" name="AutoShape 4"/>
          <p:cNvSpPr>
            <a:spLocks/>
          </p:cNvSpPr>
          <p:nvPr/>
        </p:nvSpPr>
        <p:spPr bwMode="auto">
          <a:xfrm>
            <a:off x="755650" y="1700213"/>
            <a:ext cx="209550" cy="2449512"/>
          </a:xfrm>
          <a:prstGeom prst="leftBrace">
            <a:avLst>
              <a:gd name="adj1" fmla="val 105962"/>
              <a:gd name="adj2" fmla="val 50000"/>
            </a:avLst>
          </a:prstGeom>
          <a:noFill/>
          <a:ln w="19050">
            <a:solidFill>
              <a:srgbClr val="FF0000"/>
            </a:solidFill>
            <a:round/>
            <a:headEnd/>
            <a:tailEnd/>
          </a:ln>
        </p:spPr>
        <p:txBody>
          <a:bodyPr wrap="none" anchor="ctr"/>
          <a:lstStyle/>
          <a:p>
            <a:endParaRPr lang="en-US"/>
          </a:p>
        </p:txBody>
      </p:sp>
      <p:sp>
        <p:nvSpPr>
          <p:cNvPr id="47155" name="AutoShape 4"/>
          <p:cNvSpPr>
            <a:spLocks/>
          </p:cNvSpPr>
          <p:nvPr/>
        </p:nvSpPr>
        <p:spPr bwMode="auto">
          <a:xfrm>
            <a:off x="684213" y="4221163"/>
            <a:ext cx="209550" cy="2447925"/>
          </a:xfrm>
          <a:prstGeom prst="leftBrace">
            <a:avLst>
              <a:gd name="adj1" fmla="val 105894"/>
              <a:gd name="adj2" fmla="val 50000"/>
            </a:avLst>
          </a:prstGeom>
          <a:noFill/>
          <a:ln w="19050">
            <a:solidFill>
              <a:srgbClr val="FF0000"/>
            </a:solidFill>
            <a:round/>
            <a:headEnd/>
            <a:tailEnd/>
          </a:ln>
        </p:spPr>
        <p:txBody>
          <a:bodyPr wrap="none" anchor="ctr"/>
          <a:lstStyle/>
          <a:p>
            <a:endParaRPr lang="en-US"/>
          </a:p>
        </p:txBody>
      </p:sp>
      <p:sp>
        <p:nvSpPr>
          <p:cNvPr id="8" name="AutoShape 4"/>
          <p:cNvSpPr>
            <a:spLocks/>
          </p:cNvSpPr>
          <p:nvPr/>
        </p:nvSpPr>
        <p:spPr bwMode="auto">
          <a:xfrm>
            <a:off x="2339752" y="332656"/>
            <a:ext cx="209550" cy="2448272"/>
          </a:xfrm>
          <a:prstGeom prst="leftBrace">
            <a:avLst>
              <a:gd name="adj1" fmla="val 105934"/>
              <a:gd name="adj2" fmla="val 50000"/>
            </a:avLst>
          </a:prstGeom>
          <a:noFill/>
          <a:ln w="19050">
            <a:solidFill>
              <a:srgbClr val="FF0000"/>
            </a:solidFill>
            <a:round/>
            <a:headEnd/>
            <a:tailEnd/>
          </a:ln>
          <a:scene3d>
            <a:camera prst="orthographicFront">
              <a:rot lat="0" lon="0" rev="16200000"/>
            </a:camera>
            <a:lightRig rig="threePt" dir="t"/>
          </a:scene3d>
        </p:spPr>
        <p:txBody>
          <a:bodyPr wrap="none" anchor="ctr"/>
          <a:lstStyle/>
          <a:p>
            <a:pPr>
              <a:defRPr/>
            </a:pPr>
            <a:endParaRPr lang="en-US" dirty="0"/>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13" name="AutoShape 42"/>
          <p:cNvSpPr>
            <a:spLocks noChangeArrowheads="1"/>
          </p:cNvSpPr>
          <p:nvPr/>
        </p:nvSpPr>
        <p:spPr bwMode="auto">
          <a:xfrm>
            <a:off x="0" y="1447800"/>
            <a:ext cx="4067175" cy="1489075"/>
          </a:xfrm>
          <a:prstGeom prst="cloudCallout">
            <a:avLst>
              <a:gd name="adj1" fmla="val -30555"/>
              <a:gd name="adj2" fmla="val 98658"/>
            </a:avLst>
          </a:prstGeom>
          <a:solidFill>
            <a:srgbClr val="FFCCCC"/>
          </a:solidFill>
          <a:ln w="28575">
            <a:solidFill>
              <a:srgbClr val="FF0000"/>
            </a:solidFill>
            <a:round/>
            <a:headEnd/>
            <a:tailEnd/>
          </a:ln>
        </p:spPr>
        <p:txBody>
          <a:bodyPr>
            <a:spAutoFit/>
          </a:bodyPr>
          <a:lstStyle/>
          <a:p>
            <a:pPr>
              <a:lnSpc>
                <a:spcPct val="90000"/>
              </a:lnSpc>
              <a:defRPr/>
            </a:pPr>
            <a:r>
              <a:rPr lang="en-US" sz="1600" i="1" dirty="0">
                <a:latin typeface="+mn-lt"/>
              </a:rPr>
              <a:t>My coworker Bob’s shingles got so bad that he is in the hospital.  He looks Asian to me…</a:t>
            </a:r>
          </a:p>
        </p:txBody>
      </p:sp>
      <p:pic>
        <p:nvPicPr>
          <p:cNvPr id="48131" name="Picture 43" descr="MCj04238480000[1]"/>
          <p:cNvPicPr>
            <a:picLocks noChangeAspect="1" noChangeArrowheads="1"/>
          </p:cNvPicPr>
          <p:nvPr/>
        </p:nvPicPr>
        <p:blipFill>
          <a:blip r:embed="rId2" cstate="print"/>
          <a:srcRect/>
          <a:stretch>
            <a:fillRect/>
          </a:stretch>
        </p:blipFill>
        <p:spPr bwMode="auto">
          <a:xfrm flipH="1">
            <a:off x="282575" y="3632200"/>
            <a:ext cx="1457325" cy="1600200"/>
          </a:xfrm>
          <a:prstGeom prst="rect">
            <a:avLst/>
          </a:prstGeom>
          <a:noFill/>
          <a:ln w="9525">
            <a:noFill/>
            <a:miter lim="800000"/>
            <a:headEnd/>
            <a:tailEnd/>
          </a:ln>
        </p:spPr>
      </p:pic>
      <p:sp>
        <p:nvSpPr>
          <p:cNvPr id="1564718" name="AutoShape 46"/>
          <p:cNvSpPr>
            <a:spLocks noChangeArrowheads="1"/>
          </p:cNvSpPr>
          <p:nvPr/>
        </p:nvSpPr>
        <p:spPr bwMode="auto">
          <a:xfrm>
            <a:off x="6443663" y="3284538"/>
            <a:ext cx="1371600" cy="922337"/>
          </a:xfrm>
          <a:prstGeom prst="irregularSeal2">
            <a:avLst/>
          </a:prstGeom>
          <a:noFill/>
          <a:ln w="28575">
            <a:solidFill>
              <a:srgbClr val="FF0000"/>
            </a:solidFill>
            <a:miter lim="800000"/>
            <a:headEnd/>
            <a:tailEnd/>
          </a:ln>
        </p:spPr>
        <p:txBody>
          <a:bodyPr wrap="none" anchor="ctr"/>
          <a:lstStyle/>
          <a:p>
            <a:endParaRPr lang="en-US"/>
          </a:p>
        </p:txBody>
      </p:sp>
      <p:sp>
        <p:nvSpPr>
          <p:cNvPr id="1564719" name="AutoShape 47"/>
          <p:cNvSpPr>
            <a:spLocks noChangeArrowheads="1"/>
          </p:cNvSpPr>
          <p:nvPr/>
        </p:nvSpPr>
        <p:spPr bwMode="auto">
          <a:xfrm>
            <a:off x="1763713" y="3068638"/>
            <a:ext cx="2238375" cy="1089025"/>
          </a:xfrm>
          <a:prstGeom prst="wedgeRectCallout">
            <a:avLst>
              <a:gd name="adj1" fmla="val -57796"/>
              <a:gd name="adj2" fmla="val -57648"/>
            </a:avLst>
          </a:prstGeom>
          <a:solidFill>
            <a:schemeClr val="accent1"/>
          </a:solidFill>
          <a:ln w="28575">
            <a:solidFill>
              <a:schemeClr val="tx1"/>
            </a:solidFill>
            <a:miter lim="800000"/>
            <a:headEnd/>
            <a:tailEnd/>
          </a:ln>
          <a:effectLst>
            <a:outerShdw dist="107763" dir="2700000" algn="ctr" rotWithShape="0">
              <a:srgbClr val="808080">
                <a:alpha val="50000"/>
              </a:srgbClr>
            </a:outerShdw>
          </a:effectLst>
        </p:spPr>
        <p:txBody>
          <a:bodyPr>
            <a:spAutoFit/>
          </a:bodyPr>
          <a:lstStyle/>
          <a:p>
            <a:pPr>
              <a:lnSpc>
                <a:spcPct val="90000"/>
              </a:lnSpc>
              <a:defRPr/>
            </a:pPr>
            <a:r>
              <a:rPr lang="en-US" dirty="0">
                <a:latin typeface="Arial" charset="0"/>
              </a:rPr>
              <a:t>This is against the rules, because</a:t>
            </a:r>
          </a:p>
          <a:p>
            <a:pPr>
              <a:lnSpc>
                <a:spcPct val="90000"/>
              </a:lnSpc>
              <a:defRPr/>
            </a:pPr>
            <a:r>
              <a:rPr lang="en-US" dirty="0">
                <a:latin typeface="Arial" charset="0"/>
              </a:rPr>
              <a:t>flu is not a quasi-identifier.</a:t>
            </a:r>
          </a:p>
        </p:txBody>
      </p:sp>
      <p:sp>
        <p:nvSpPr>
          <p:cNvPr id="1564720" name="Rectangle 48"/>
          <p:cNvSpPr>
            <a:spLocks noChangeArrowheads="1"/>
          </p:cNvSpPr>
          <p:nvPr/>
        </p:nvSpPr>
        <p:spPr bwMode="auto">
          <a:xfrm>
            <a:off x="179512" y="5517232"/>
            <a:ext cx="3671763" cy="1421928"/>
          </a:xfrm>
          <a:prstGeom prst="rect">
            <a:avLst/>
          </a:prstGeom>
          <a:solidFill>
            <a:srgbClr val="FFFF00"/>
          </a:solidFill>
          <a:ln w="28575">
            <a:solidFill>
              <a:schemeClr val="tx1"/>
            </a:solidFill>
            <a:miter lim="800000"/>
            <a:headEnd/>
            <a:tailEnd/>
          </a:ln>
          <a:effectLst>
            <a:outerShdw dist="107763" dir="2700000" algn="ctr" rotWithShape="0">
              <a:srgbClr val="808080">
                <a:alpha val="50000"/>
              </a:srgbClr>
            </a:outerShdw>
          </a:effectLst>
        </p:spPr>
        <p:txBody>
          <a:bodyPr wrap="square">
            <a:spAutoFit/>
          </a:bodyPr>
          <a:lstStyle/>
          <a:p>
            <a:pPr>
              <a:lnSpc>
                <a:spcPct val="90000"/>
              </a:lnSpc>
              <a:defRPr/>
            </a:pPr>
            <a:r>
              <a:rPr lang="en-US" sz="2400" dirty="0">
                <a:latin typeface="Arial" charset="0"/>
              </a:rPr>
              <a:t>In the real world, almost </a:t>
            </a:r>
            <a:r>
              <a:rPr lang="en-US" sz="2400" i="1" dirty="0">
                <a:latin typeface="Arial" charset="0"/>
              </a:rPr>
              <a:t>anything</a:t>
            </a:r>
            <a:r>
              <a:rPr lang="en-US" sz="2400" dirty="0">
                <a:latin typeface="Arial" charset="0"/>
              </a:rPr>
              <a:t> could be personally identifying (as we saw with Netflix).</a:t>
            </a:r>
          </a:p>
        </p:txBody>
      </p:sp>
      <p:sp>
        <p:nvSpPr>
          <p:cNvPr id="48135" name="Title 13"/>
          <p:cNvSpPr>
            <a:spLocks noGrp="1"/>
          </p:cNvSpPr>
          <p:nvPr>
            <p:ph type="title"/>
          </p:nvPr>
        </p:nvSpPr>
        <p:spPr>
          <a:xfrm>
            <a:off x="142875" y="274638"/>
            <a:ext cx="8543925" cy="1143000"/>
          </a:xfrm>
        </p:spPr>
        <p:txBody>
          <a:bodyPr/>
          <a:lstStyle/>
          <a:p>
            <a:r>
              <a:rPr lang="en-US" sz="3200" smtClean="0"/>
              <a:t>That depends on the attacker’s background knowledge.</a:t>
            </a:r>
          </a:p>
        </p:txBody>
      </p:sp>
      <p:graphicFrame>
        <p:nvGraphicFramePr>
          <p:cNvPr id="10" name="Group 155"/>
          <p:cNvGraphicFramePr>
            <a:graphicFrameLocks noGrp="1"/>
          </p:cNvGraphicFramePr>
          <p:nvPr/>
        </p:nvGraphicFramePr>
        <p:xfrm>
          <a:off x="4284663" y="1700213"/>
          <a:ext cx="4860032" cy="4915672"/>
        </p:xfrm>
        <a:graphic>
          <a:graphicData uri="http://schemas.openxmlformats.org/drawingml/2006/table">
            <a:tbl>
              <a:tblPr/>
              <a:tblGrid>
                <a:gridCol w="1440010"/>
                <a:gridCol w="990006"/>
                <a:gridCol w="1215008"/>
                <a:gridCol w="1215008"/>
              </a:tblGrid>
              <a:tr h="614819">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Monotype Sorts" pitchFamily="2" charset="2"/>
                        <a:buNone/>
                        <a:tabLst/>
                        <a:defRPr/>
                      </a:pPr>
                      <a:r>
                        <a:rPr kumimoji="1" lang="en-US" sz="1800" b="0" i="0" u="none" strike="noStrike" cap="none" normalizeH="0" baseline="0" dirty="0" smtClean="0">
                          <a:ln>
                            <a:noFill/>
                          </a:ln>
                          <a:solidFill>
                            <a:schemeClr val="tx1"/>
                          </a:solidFill>
                          <a:effectLst/>
                          <a:latin typeface="Tahoma" pitchFamily="34" charset="0"/>
                        </a:rPr>
                        <a:t>Asian/</a:t>
                      </a:r>
                      <a:r>
                        <a:rPr kumimoji="1" lang="en-US" sz="1800" b="0" i="0" u="none" strike="noStrike" cap="none" normalizeH="0" baseline="0" dirty="0" err="1" smtClean="0">
                          <a:ln>
                            <a:noFill/>
                          </a:ln>
                          <a:solidFill>
                            <a:schemeClr val="tx1"/>
                          </a:solidFill>
                          <a:effectLst/>
                          <a:latin typeface="Tahoma" pitchFamily="34" charset="0"/>
                        </a:rPr>
                        <a:t>AfrAm</a:t>
                      </a:r>
                      <a:endParaRPr kumimoji="1" lang="en-US" sz="1800" b="0" i="0" u="none" strike="noStrike" cap="none" normalizeH="0" baseline="0" dirty="0" smtClean="0">
                        <a:ln>
                          <a:noFill/>
                        </a:ln>
                        <a:solidFill>
                          <a:schemeClr val="tx1"/>
                        </a:solidFill>
                        <a:effectLst/>
                        <a:latin typeface="Tahom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Monotype Sorts" pitchFamily="2" charset="2"/>
                        <a:buNone/>
                        <a:tabLst/>
                      </a:pPr>
                      <a:r>
                        <a:rPr kumimoji="1" lang="en-US" sz="1800" b="0" i="0" u="none" strike="noStrike" cap="none" normalizeH="0" baseline="0" dirty="0" smtClean="0">
                          <a:ln>
                            <a:noFill/>
                          </a:ln>
                          <a:solidFill>
                            <a:schemeClr val="tx1"/>
                          </a:solidFill>
                          <a:effectLst/>
                          <a:latin typeface="Tahoma" pitchFamily="34" charset="0"/>
                        </a:rPr>
                        <a:t>787XX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Monotype Sorts" pitchFamily="2" charset="2"/>
                        <a:buNone/>
                        <a:tabLst/>
                      </a:pPr>
                      <a:r>
                        <a:rPr kumimoji="1" lang="en-US" sz="1800" b="0" i="0" u="none" strike="noStrike" cap="none" normalizeH="0" baseline="0" dirty="0" smtClean="0">
                          <a:ln>
                            <a:noFill/>
                          </a:ln>
                          <a:solidFill>
                            <a:schemeClr val="tx1"/>
                          </a:solidFill>
                          <a:effectLst/>
                          <a:latin typeface="Tahoma" pitchFamily="34" charset="0"/>
                        </a:rPr>
                        <a:t>HIV-</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Monotype Sorts" pitchFamily="2" charset="2"/>
                        <a:buNone/>
                        <a:tabLst/>
                      </a:pPr>
                      <a:r>
                        <a:rPr kumimoji="1" lang="en-US" sz="1800" b="0" i="0" u="none" strike="noStrike" cap="none" normalizeH="0" baseline="0" dirty="0" smtClean="0">
                          <a:ln>
                            <a:noFill/>
                          </a:ln>
                          <a:solidFill>
                            <a:schemeClr val="tx1"/>
                          </a:solidFill>
                          <a:effectLst/>
                          <a:latin typeface="Tahoma" pitchFamily="34" charset="0"/>
                        </a:rPr>
                        <a:t>Acne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14819">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Monotype Sorts" pitchFamily="2" charset="2"/>
                        <a:buNone/>
                        <a:tabLst/>
                        <a:defRPr/>
                      </a:pPr>
                      <a:r>
                        <a:rPr kumimoji="1" lang="en-US" sz="1800" b="0" i="0" u="none" strike="noStrike" cap="none" normalizeH="0" baseline="0" dirty="0" smtClean="0">
                          <a:ln>
                            <a:noFill/>
                          </a:ln>
                          <a:solidFill>
                            <a:schemeClr val="tx1"/>
                          </a:solidFill>
                          <a:effectLst/>
                          <a:latin typeface="Tahoma" pitchFamily="34" charset="0"/>
                        </a:rPr>
                        <a:t>Asian/</a:t>
                      </a:r>
                      <a:r>
                        <a:rPr kumimoji="1" lang="en-US" sz="1800" b="0" i="0" u="none" strike="noStrike" cap="none" normalizeH="0" baseline="0" dirty="0" err="1" smtClean="0">
                          <a:ln>
                            <a:noFill/>
                          </a:ln>
                          <a:solidFill>
                            <a:schemeClr val="tx1"/>
                          </a:solidFill>
                          <a:effectLst/>
                          <a:latin typeface="Tahoma" pitchFamily="34" charset="0"/>
                        </a:rPr>
                        <a:t>AfrAm</a:t>
                      </a:r>
                      <a:endParaRPr kumimoji="1" lang="en-US" sz="1800" b="0" i="0" u="none" strike="noStrike" cap="none" normalizeH="0" baseline="0" dirty="0" smtClean="0">
                        <a:ln>
                          <a:noFill/>
                        </a:ln>
                        <a:solidFill>
                          <a:schemeClr val="tx1"/>
                        </a:solidFill>
                        <a:effectLst/>
                        <a:latin typeface="Tahom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Monotype Sorts" pitchFamily="2" charset="2"/>
                        <a:buNone/>
                        <a:tabLst/>
                      </a:pPr>
                      <a:r>
                        <a:rPr kumimoji="1" lang="en-US" sz="1800" b="0" i="0" u="none" strike="noStrike" cap="none" normalizeH="0" baseline="0" dirty="0" smtClean="0">
                          <a:ln>
                            <a:noFill/>
                          </a:ln>
                          <a:solidFill>
                            <a:schemeClr val="tx1"/>
                          </a:solidFill>
                          <a:effectLst/>
                          <a:latin typeface="Tahoma" pitchFamily="34" charset="0"/>
                        </a:rPr>
                        <a:t>787XX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Monotype Sorts" pitchFamily="2" charset="2"/>
                        <a:buNone/>
                        <a:tabLst/>
                      </a:pPr>
                      <a:r>
                        <a:rPr kumimoji="1" lang="en-US" sz="1800" b="0" i="0" u="none" strike="noStrike" cap="none" normalizeH="0" baseline="0" dirty="0" smtClean="0">
                          <a:ln>
                            <a:noFill/>
                          </a:ln>
                          <a:solidFill>
                            <a:schemeClr val="tx1"/>
                          </a:solidFill>
                          <a:effectLst/>
                          <a:latin typeface="Tahoma" pitchFamily="34" charset="0"/>
                        </a:rPr>
                        <a:t>HIV-</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Monotype Sorts" pitchFamily="2" charset="2"/>
                        <a:buNone/>
                        <a:tabLst/>
                      </a:pPr>
                      <a:r>
                        <a:rPr kumimoji="1" lang="en-US" sz="1800" b="0" i="0" u="none" strike="noStrike" cap="none" normalizeH="0" baseline="0" dirty="0" smtClean="0">
                          <a:ln>
                            <a:noFill/>
                          </a:ln>
                          <a:solidFill>
                            <a:schemeClr val="tx1"/>
                          </a:solidFill>
                          <a:effectLst/>
                          <a:latin typeface="Tahoma" pitchFamily="34" charset="0"/>
                        </a:rPr>
                        <a:t>Acne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13379">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Monotype Sorts" pitchFamily="2" charset="2"/>
                        <a:buNone/>
                        <a:tabLst/>
                      </a:pPr>
                      <a:r>
                        <a:rPr kumimoji="1" lang="en-US" sz="1800" b="0" i="0" u="none" strike="noStrike" cap="none" normalizeH="0" baseline="0" dirty="0" smtClean="0">
                          <a:ln>
                            <a:noFill/>
                          </a:ln>
                          <a:solidFill>
                            <a:schemeClr val="tx1"/>
                          </a:solidFill>
                          <a:effectLst/>
                          <a:latin typeface="Tahoma" pitchFamily="34" charset="0"/>
                        </a:rPr>
                        <a:t>Asian/</a:t>
                      </a:r>
                      <a:r>
                        <a:rPr kumimoji="1" lang="en-US" sz="1800" b="0" i="0" u="none" strike="noStrike" cap="none" normalizeH="0" baseline="0" dirty="0" err="1" smtClean="0">
                          <a:ln>
                            <a:noFill/>
                          </a:ln>
                          <a:solidFill>
                            <a:schemeClr val="tx1"/>
                          </a:solidFill>
                          <a:effectLst/>
                          <a:latin typeface="Tahoma" pitchFamily="34" charset="0"/>
                        </a:rPr>
                        <a:t>AfrAm</a:t>
                      </a:r>
                      <a:endParaRPr kumimoji="1" lang="en-US" sz="1800" b="0" i="0" u="none" strike="noStrike" cap="none" normalizeH="0" baseline="0" dirty="0" smtClean="0">
                        <a:ln>
                          <a:noFill/>
                        </a:ln>
                        <a:solidFill>
                          <a:schemeClr val="tx1"/>
                        </a:solidFill>
                        <a:effectLst/>
                        <a:latin typeface="Tahom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Monotype Sorts" pitchFamily="2" charset="2"/>
                        <a:buNone/>
                        <a:tabLst/>
                      </a:pPr>
                      <a:r>
                        <a:rPr kumimoji="1" lang="en-US" sz="1800" b="0" i="0" u="none" strike="noStrike" cap="none" normalizeH="0" baseline="0" smtClean="0">
                          <a:ln>
                            <a:noFill/>
                          </a:ln>
                          <a:solidFill>
                            <a:schemeClr val="tx1"/>
                          </a:solidFill>
                          <a:effectLst/>
                          <a:latin typeface="Tahoma" pitchFamily="34" charset="0"/>
                        </a:rPr>
                        <a:t>787XX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Monotype Sorts" pitchFamily="2" charset="2"/>
                        <a:buNone/>
                        <a:tabLst/>
                      </a:pPr>
                      <a:r>
                        <a:rPr kumimoji="1" lang="en-US" sz="1800" b="0" i="0" u="none" strike="noStrike" cap="none" normalizeH="0" baseline="0" smtClean="0">
                          <a:ln>
                            <a:noFill/>
                          </a:ln>
                          <a:solidFill>
                            <a:schemeClr val="tx1"/>
                          </a:solidFill>
                          <a:effectLst/>
                          <a:latin typeface="Tahoma" pitchFamily="34" charset="0"/>
                        </a:rPr>
                        <a:t>HIV-</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Monotype Sorts" pitchFamily="2" charset="2"/>
                        <a:buNone/>
                        <a:tabLst/>
                      </a:pPr>
                      <a:r>
                        <a:rPr kumimoji="1" lang="en-US" sz="1800" b="0" i="0" u="none" strike="noStrike" cap="none" normalizeH="0" baseline="0" smtClean="0">
                          <a:ln>
                            <a:noFill/>
                          </a:ln>
                          <a:solidFill>
                            <a:schemeClr val="tx1"/>
                          </a:solidFill>
                          <a:effectLst/>
                          <a:latin typeface="Tahoma" pitchFamily="34" charset="0"/>
                        </a:rPr>
                        <a:t>Flu</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14819">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Monotype Sorts" pitchFamily="2" charset="2"/>
                        <a:buNone/>
                        <a:tabLst/>
                      </a:pPr>
                      <a:r>
                        <a:rPr kumimoji="1" lang="en-US" sz="1800" b="0" i="0" u="none" strike="noStrike" cap="none" normalizeH="0" baseline="0" dirty="0" smtClean="0">
                          <a:ln>
                            <a:noFill/>
                          </a:ln>
                          <a:solidFill>
                            <a:schemeClr val="tx1"/>
                          </a:solidFill>
                          <a:effectLst/>
                          <a:latin typeface="Tahoma" pitchFamily="34" charset="0"/>
                        </a:rPr>
                        <a:t>Asian/</a:t>
                      </a:r>
                      <a:r>
                        <a:rPr kumimoji="1" lang="en-US" sz="1800" b="0" i="0" u="none" strike="noStrike" cap="none" normalizeH="0" baseline="0" dirty="0" err="1" smtClean="0">
                          <a:ln>
                            <a:noFill/>
                          </a:ln>
                          <a:solidFill>
                            <a:schemeClr val="tx1"/>
                          </a:solidFill>
                          <a:effectLst/>
                          <a:latin typeface="Tahoma" pitchFamily="34" charset="0"/>
                        </a:rPr>
                        <a:t>AfrAm</a:t>
                      </a:r>
                      <a:endParaRPr kumimoji="1" lang="en-US" sz="1800" b="0" i="0" u="none" strike="noStrike" cap="none" normalizeH="0" baseline="0" dirty="0" smtClean="0">
                        <a:ln>
                          <a:noFill/>
                        </a:ln>
                        <a:solidFill>
                          <a:schemeClr val="tx1"/>
                        </a:solidFill>
                        <a:effectLst/>
                        <a:latin typeface="Tahom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Monotype Sorts" pitchFamily="2" charset="2"/>
                        <a:buNone/>
                        <a:tabLst/>
                      </a:pPr>
                      <a:r>
                        <a:rPr kumimoji="1" lang="en-US" sz="1800" b="0" i="0" u="none" strike="noStrike" cap="none" normalizeH="0" baseline="0" dirty="0" smtClean="0">
                          <a:ln>
                            <a:noFill/>
                          </a:ln>
                          <a:solidFill>
                            <a:schemeClr val="tx1"/>
                          </a:solidFill>
                          <a:effectLst/>
                          <a:latin typeface="Tahoma" pitchFamily="34" charset="0"/>
                        </a:rPr>
                        <a:t>787XX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Monotype Sorts" pitchFamily="2" charset="2"/>
                        <a:buNone/>
                        <a:tabLst/>
                      </a:pPr>
                      <a:r>
                        <a:rPr kumimoji="1" lang="en-US" sz="1800" b="0" i="0" u="none" strike="noStrike" cap="none" normalizeH="0" baseline="0" dirty="0" smtClean="0">
                          <a:ln>
                            <a:noFill/>
                          </a:ln>
                          <a:solidFill>
                            <a:schemeClr val="tx1"/>
                          </a:solidFill>
                          <a:effectLst/>
                          <a:latin typeface="Tahoma" pitchFamily="34" charset="0"/>
                        </a:rPr>
                        <a:t>HIV+</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Monotype Sorts" pitchFamily="2" charset="2"/>
                        <a:buNone/>
                        <a:tabLst/>
                      </a:pPr>
                      <a:r>
                        <a:rPr kumimoji="1" lang="en-US" sz="1800" b="0" i="0" u="none" strike="noStrike" cap="none" normalizeH="0" baseline="0" dirty="0" smtClean="0">
                          <a:ln>
                            <a:noFill/>
                          </a:ln>
                          <a:solidFill>
                            <a:schemeClr val="tx1"/>
                          </a:solidFill>
                          <a:effectLst/>
                          <a:latin typeface="Tahoma" pitchFamily="34" charset="0"/>
                        </a:rPr>
                        <a:t>Shingles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14819">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Monotype Sorts" pitchFamily="2" charset="2"/>
                        <a:buNone/>
                        <a:tabLst/>
                      </a:pPr>
                      <a:r>
                        <a:rPr kumimoji="1" lang="en-US" sz="1800" b="0" i="0" u="none" strike="noStrike" cap="none" normalizeH="0" baseline="0" dirty="0" smtClean="0">
                          <a:ln>
                            <a:noFill/>
                          </a:ln>
                          <a:solidFill>
                            <a:schemeClr val="tx1"/>
                          </a:solidFill>
                          <a:effectLst/>
                          <a:latin typeface="Tahoma" pitchFamily="34" charset="0"/>
                        </a:rPr>
                        <a:t>Caucasian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Monotype Sorts" pitchFamily="2" charset="2"/>
                        <a:buNone/>
                        <a:tabLst/>
                        <a:defRPr/>
                      </a:pPr>
                      <a:r>
                        <a:rPr kumimoji="1" lang="en-US" sz="1800" b="0" i="0" u="none" strike="noStrike" cap="none" normalizeH="0" baseline="0" dirty="0" smtClean="0">
                          <a:ln>
                            <a:noFill/>
                          </a:ln>
                          <a:solidFill>
                            <a:schemeClr val="tx1"/>
                          </a:solidFill>
                          <a:effectLst/>
                          <a:latin typeface="Tahoma" pitchFamily="34" charset="0"/>
                        </a:rPr>
                        <a:t>787XX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Monotype Sorts" pitchFamily="2" charset="2"/>
                        <a:buNone/>
                        <a:tabLst/>
                      </a:pPr>
                      <a:r>
                        <a:rPr kumimoji="1" lang="en-US" sz="1800" b="0" i="0" u="none" strike="noStrike" cap="none" normalizeH="0" baseline="0" dirty="0" smtClean="0">
                          <a:ln>
                            <a:noFill/>
                          </a:ln>
                          <a:solidFill>
                            <a:schemeClr val="tx1"/>
                          </a:solidFill>
                          <a:effectLst/>
                          <a:latin typeface="Tahoma" pitchFamily="34" charset="0"/>
                        </a:rPr>
                        <a:t>HIV+</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Monotype Sorts" pitchFamily="2" charset="2"/>
                        <a:buNone/>
                        <a:tabLst/>
                      </a:pPr>
                      <a:r>
                        <a:rPr kumimoji="1" lang="en-US" sz="1800" b="0" i="0" u="none" strike="noStrike" cap="none" normalizeH="0" baseline="0" dirty="0" smtClean="0">
                          <a:ln>
                            <a:noFill/>
                          </a:ln>
                          <a:solidFill>
                            <a:schemeClr val="tx1"/>
                          </a:solidFill>
                          <a:effectLst/>
                          <a:latin typeface="Tahoma" pitchFamily="34" charset="0"/>
                        </a:rPr>
                        <a:t>Flu</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14819">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Monotype Sorts" pitchFamily="2" charset="2"/>
                        <a:buNone/>
                        <a:tabLst/>
                      </a:pPr>
                      <a:r>
                        <a:rPr kumimoji="1" lang="en-US" sz="1800" b="0" i="0" u="none" strike="noStrike" cap="none" normalizeH="0" baseline="0" dirty="0" smtClean="0">
                          <a:ln>
                            <a:noFill/>
                          </a:ln>
                          <a:solidFill>
                            <a:schemeClr val="tx1"/>
                          </a:solidFill>
                          <a:effectLst/>
                          <a:latin typeface="Tahoma" pitchFamily="34" charset="0"/>
                        </a:rPr>
                        <a:t>Caucasian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Monotype Sorts" pitchFamily="2" charset="2"/>
                        <a:buNone/>
                        <a:tabLst/>
                      </a:pPr>
                      <a:r>
                        <a:rPr kumimoji="1" lang="en-US" sz="1800" b="0" i="0" u="none" strike="noStrike" cap="none" normalizeH="0" baseline="0" smtClean="0">
                          <a:ln>
                            <a:noFill/>
                          </a:ln>
                          <a:solidFill>
                            <a:schemeClr val="tx1"/>
                          </a:solidFill>
                          <a:effectLst/>
                          <a:latin typeface="Tahoma" pitchFamily="34" charset="0"/>
                        </a:rPr>
                        <a:t>787XX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Monotype Sorts" pitchFamily="2" charset="2"/>
                        <a:buNone/>
                        <a:tabLst/>
                      </a:pPr>
                      <a:r>
                        <a:rPr kumimoji="1" lang="en-US" sz="1800" b="0" i="0" u="none" strike="noStrike" cap="none" normalizeH="0" baseline="0" smtClean="0">
                          <a:ln>
                            <a:noFill/>
                          </a:ln>
                          <a:solidFill>
                            <a:schemeClr val="tx1"/>
                          </a:solidFill>
                          <a:effectLst/>
                          <a:latin typeface="Tahoma" pitchFamily="34" charset="0"/>
                        </a:rPr>
                        <a:t>HIV-</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Monotype Sorts" pitchFamily="2" charset="2"/>
                        <a:buNone/>
                        <a:tabLst/>
                      </a:pPr>
                      <a:r>
                        <a:rPr kumimoji="1" lang="en-US" sz="1800" b="0" i="0" u="none" strike="noStrike" cap="none" normalizeH="0" baseline="0" smtClean="0">
                          <a:ln>
                            <a:noFill/>
                          </a:ln>
                          <a:solidFill>
                            <a:schemeClr val="tx1"/>
                          </a:solidFill>
                          <a:effectLst/>
                          <a:latin typeface="Tahoma" pitchFamily="34" charset="0"/>
                        </a:rPr>
                        <a:t>Acne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13379">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Monotype Sorts" pitchFamily="2" charset="2"/>
                        <a:buNone/>
                        <a:tabLst/>
                      </a:pPr>
                      <a:r>
                        <a:rPr kumimoji="1" lang="en-US" sz="1800" b="0" i="0" u="none" strike="noStrike" cap="none" normalizeH="0" baseline="0" dirty="0" smtClean="0">
                          <a:ln>
                            <a:noFill/>
                          </a:ln>
                          <a:solidFill>
                            <a:schemeClr val="tx1"/>
                          </a:solidFill>
                          <a:effectLst/>
                          <a:latin typeface="Tahoma" pitchFamily="34" charset="0"/>
                        </a:rPr>
                        <a:t>Caucasian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Monotype Sorts" pitchFamily="2" charset="2"/>
                        <a:buNone/>
                        <a:tabLst/>
                      </a:pPr>
                      <a:r>
                        <a:rPr kumimoji="1" lang="en-US" sz="1800" b="0" i="0" u="none" strike="noStrike" cap="none" normalizeH="0" baseline="0" smtClean="0">
                          <a:ln>
                            <a:noFill/>
                          </a:ln>
                          <a:solidFill>
                            <a:schemeClr val="tx1"/>
                          </a:solidFill>
                          <a:effectLst/>
                          <a:latin typeface="Tahoma" pitchFamily="34" charset="0"/>
                        </a:rPr>
                        <a:t>787XX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Monotype Sorts" pitchFamily="2" charset="2"/>
                        <a:buNone/>
                        <a:tabLst/>
                      </a:pPr>
                      <a:r>
                        <a:rPr kumimoji="1" lang="en-US" sz="1800" b="0" i="0" u="none" strike="noStrike" cap="none" normalizeH="0" baseline="0" smtClean="0">
                          <a:ln>
                            <a:noFill/>
                          </a:ln>
                          <a:solidFill>
                            <a:schemeClr val="tx1"/>
                          </a:solidFill>
                          <a:effectLst/>
                          <a:latin typeface="Tahoma" pitchFamily="34" charset="0"/>
                        </a:rPr>
                        <a:t>HIV-</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Monotype Sorts" pitchFamily="2" charset="2"/>
                        <a:buNone/>
                        <a:tabLst/>
                      </a:pPr>
                      <a:r>
                        <a:rPr kumimoji="1" lang="en-US" sz="1800" b="0" i="0" u="none" strike="noStrike" cap="none" normalizeH="0" baseline="0" smtClean="0">
                          <a:ln>
                            <a:noFill/>
                          </a:ln>
                          <a:solidFill>
                            <a:schemeClr val="tx1"/>
                          </a:solidFill>
                          <a:effectLst/>
                          <a:latin typeface="Tahoma" pitchFamily="34" charset="0"/>
                        </a:rPr>
                        <a:t>Shingles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14819">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Monotype Sorts" pitchFamily="2" charset="2"/>
                        <a:buNone/>
                        <a:tabLst/>
                      </a:pPr>
                      <a:r>
                        <a:rPr kumimoji="1" lang="en-US" sz="1800" b="0" i="0" u="none" strike="noStrike" cap="none" normalizeH="0" baseline="0" dirty="0" smtClean="0">
                          <a:ln>
                            <a:noFill/>
                          </a:ln>
                          <a:solidFill>
                            <a:schemeClr val="tx1"/>
                          </a:solidFill>
                          <a:effectLst/>
                          <a:latin typeface="Tahoma" pitchFamily="34" charset="0"/>
                        </a:rPr>
                        <a:t>Caucasian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Monotype Sorts" pitchFamily="2" charset="2"/>
                        <a:buNone/>
                        <a:tabLst/>
                      </a:pPr>
                      <a:r>
                        <a:rPr kumimoji="1" lang="en-US" sz="1800" b="0" i="0" u="none" strike="noStrike" cap="none" normalizeH="0" baseline="0" smtClean="0">
                          <a:ln>
                            <a:noFill/>
                          </a:ln>
                          <a:solidFill>
                            <a:schemeClr val="tx1"/>
                          </a:solidFill>
                          <a:effectLst/>
                          <a:latin typeface="Tahoma" pitchFamily="34" charset="0"/>
                        </a:rPr>
                        <a:t>787XX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Monotype Sorts" pitchFamily="2" charset="2"/>
                        <a:buNone/>
                        <a:tabLst/>
                      </a:pPr>
                      <a:r>
                        <a:rPr kumimoji="1" lang="en-US" sz="1800" b="0" i="0" u="none" strike="noStrike" cap="none" normalizeH="0" baseline="0" dirty="0" smtClean="0">
                          <a:ln>
                            <a:noFill/>
                          </a:ln>
                          <a:solidFill>
                            <a:schemeClr val="tx1"/>
                          </a:solidFill>
                          <a:effectLst/>
                          <a:latin typeface="Tahoma" pitchFamily="34" charset="0"/>
                        </a:rPr>
                        <a:t>HIV-</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Monotype Sorts" pitchFamily="2" charset="2"/>
                        <a:buNone/>
                        <a:tabLst/>
                      </a:pPr>
                      <a:r>
                        <a:rPr kumimoji="1" lang="en-US" sz="1800" b="0" i="0" u="none" strike="noStrike" cap="none" normalizeH="0" baseline="0" dirty="0" smtClean="0">
                          <a:ln>
                            <a:noFill/>
                          </a:ln>
                          <a:solidFill>
                            <a:schemeClr val="tx1"/>
                          </a:solidFill>
                          <a:effectLst/>
                          <a:latin typeface="Tahoma" pitchFamily="34" charset="0"/>
                        </a:rPr>
                        <a:t>Acne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8183" name="AutoShape 4"/>
          <p:cNvSpPr>
            <a:spLocks/>
          </p:cNvSpPr>
          <p:nvPr/>
        </p:nvSpPr>
        <p:spPr bwMode="auto">
          <a:xfrm>
            <a:off x="4067175" y="1700213"/>
            <a:ext cx="192088" cy="2413000"/>
          </a:xfrm>
          <a:prstGeom prst="leftBrace">
            <a:avLst>
              <a:gd name="adj1" fmla="val 105846"/>
              <a:gd name="adj2" fmla="val 50000"/>
            </a:avLst>
          </a:prstGeom>
          <a:noFill/>
          <a:ln w="19050">
            <a:solidFill>
              <a:srgbClr val="FF0000"/>
            </a:solidFill>
            <a:round/>
            <a:headEnd/>
            <a:tailEnd/>
          </a:ln>
        </p:spPr>
        <p:txBody>
          <a:bodyPr wrap="none" anchor="ctr"/>
          <a:lstStyle/>
          <a:p>
            <a:endParaRPr lang="en-US" sz="1400"/>
          </a:p>
        </p:txBody>
      </p:sp>
      <p:sp>
        <p:nvSpPr>
          <p:cNvPr id="48184" name="AutoShape 4"/>
          <p:cNvSpPr>
            <a:spLocks/>
          </p:cNvSpPr>
          <p:nvPr/>
        </p:nvSpPr>
        <p:spPr bwMode="auto">
          <a:xfrm>
            <a:off x="4067175" y="4149725"/>
            <a:ext cx="192088" cy="2413000"/>
          </a:xfrm>
          <a:prstGeom prst="leftBrace">
            <a:avLst>
              <a:gd name="adj1" fmla="val 105846"/>
              <a:gd name="adj2" fmla="val 50000"/>
            </a:avLst>
          </a:prstGeom>
          <a:noFill/>
          <a:ln w="19050">
            <a:solidFill>
              <a:srgbClr val="FF0000"/>
            </a:solidFill>
            <a:round/>
            <a:headEnd/>
            <a:tailEnd/>
          </a:ln>
        </p:spPr>
        <p:txBody>
          <a:bodyPr wrap="none" anchor="ctr"/>
          <a:lstStyle/>
          <a:p>
            <a:endParaRPr lang="en-US" sz="140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647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647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647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4718" grpId="0" animBg="1"/>
      <p:bldP spid="1564719" grpId="0" animBg="1"/>
      <p:bldP spid="1564720"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0" y="274638"/>
            <a:ext cx="9144000" cy="1143000"/>
          </a:xfrm>
        </p:spPr>
        <p:txBody>
          <a:bodyPr/>
          <a:lstStyle/>
          <a:p>
            <a:pPr eaLnBrk="1" hangingPunct="1"/>
            <a:r>
              <a:rPr lang="en-US" smtClean="0"/>
              <a:t>There are probably 100 other related proposed privacy principles…</a:t>
            </a:r>
          </a:p>
        </p:txBody>
      </p:sp>
      <p:sp>
        <p:nvSpPr>
          <p:cNvPr id="49155" name="Rectangle 3"/>
          <p:cNvSpPr>
            <a:spLocks noGrp="1" noChangeArrowheads="1"/>
          </p:cNvSpPr>
          <p:nvPr>
            <p:ph type="body" idx="1"/>
          </p:nvPr>
        </p:nvSpPr>
        <p:spPr>
          <a:xfrm>
            <a:off x="107950" y="1628775"/>
            <a:ext cx="8856663" cy="4525963"/>
          </a:xfrm>
        </p:spPr>
        <p:txBody>
          <a:bodyPr/>
          <a:lstStyle/>
          <a:p>
            <a:pPr eaLnBrk="1" hangingPunct="1"/>
            <a:r>
              <a:rPr lang="en-US" i="1" smtClean="0"/>
              <a:t>k</a:t>
            </a:r>
            <a:r>
              <a:rPr lang="en-US" smtClean="0"/>
              <a:t>-gather, (</a:t>
            </a:r>
            <a:r>
              <a:rPr lang="en-US" i="1" smtClean="0"/>
              <a:t>a</a:t>
            </a:r>
            <a:r>
              <a:rPr lang="en-US" smtClean="0"/>
              <a:t>, </a:t>
            </a:r>
            <a:r>
              <a:rPr lang="en-US" i="1" smtClean="0"/>
              <a:t>k</a:t>
            </a:r>
            <a:r>
              <a:rPr lang="en-US" smtClean="0"/>
              <a:t>)-anonymity, personalized anonymity, positive disclosure-recursive (</a:t>
            </a:r>
            <a:r>
              <a:rPr lang="en-US" i="1" smtClean="0"/>
              <a:t>c, l</a:t>
            </a:r>
            <a:r>
              <a:rPr lang="en-US" smtClean="0"/>
              <a:t>)-diversity, non-positive-disclosure (</a:t>
            </a:r>
            <a:r>
              <a:rPr lang="en-US" i="1" smtClean="0"/>
              <a:t>c1, c2, l</a:t>
            </a:r>
            <a:r>
              <a:rPr lang="en-US" smtClean="0"/>
              <a:t>)-diversity, </a:t>
            </a:r>
            <a:r>
              <a:rPr lang="en-US" i="1" smtClean="0"/>
              <a:t>m</a:t>
            </a:r>
            <a:r>
              <a:rPr lang="en-US" smtClean="0"/>
              <a:t>-invariance, (</a:t>
            </a:r>
            <a:r>
              <a:rPr lang="en-US" i="1" smtClean="0"/>
              <a:t>c, t</a:t>
            </a:r>
            <a:r>
              <a:rPr lang="en-US" smtClean="0"/>
              <a:t>)-isolation, </a:t>
            </a:r>
            <a:r>
              <a:rPr lang="en-US" sz="2000" smtClean="0"/>
              <a:t>… </a:t>
            </a:r>
          </a:p>
          <a:p>
            <a:pPr eaLnBrk="1" hangingPunct="1"/>
            <a:endParaRPr lang="en-US" sz="2000" smtClean="0"/>
          </a:p>
          <a:p>
            <a:pPr>
              <a:buFont typeface="Wingdings" pitchFamily="2" charset="2"/>
              <a:buNone/>
            </a:pPr>
            <a:r>
              <a:rPr lang="en-US" smtClean="0"/>
              <a:t>And for other data models, e.g., graphs:</a:t>
            </a:r>
          </a:p>
          <a:p>
            <a:pPr>
              <a:buFont typeface="Wingdings" pitchFamily="2" charset="2"/>
              <a:buNone/>
            </a:pPr>
            <a:endParaRPr lang="en-US" smtClean="0"/>
          </a:p>
          <a:p>
            <a:r>
              <a:rPr lang="en-US" i="1" smtClean="0"/>
              <a:t>k-</a:t>
            </a:r>
            <a:r>
              <a:rPr lang="en-US" smtClean="0"/>
              <a:t>degree anonymity, </a:t>
            </a:r>
            <a:r>
              <a:rPr lang="en-US" i="1" smtClean="0"/>
              <a:t>k</a:t>
            </a:r>
            <a:r>
              <a:rPr lang="en-US" smtClean="0"/>
              <a:t>-neighborhood anonymity, </a:t>
            </a:r>
            <a:r>
              <a:rPr lang="en-US" i="1" smtClean="0"/>
              <a:t>k</a:t>
            </a:r>
            <a:r>
              <a:rPr lang="en-US" smtClean="0"/>
              <a:t>-sized grouping, (</a:t>
            </a:r>
            <a:r>
              <a:rPr lang="en-US" i="1" smtClean="0"/>
              <a:t>k</a:t>
            </a:r>
            <a:r>
              <a:rPr lang="en-US" smtClean="0"/>
              <a:t>, </a:t>
            </a:r>
            <a:r>
              <a:rPr lang="en-US" i="1" smtClean="0"/>
              <a:t>l</a:t>
            </a:r>
            <a:r>
              <a:rPr lang="en-US" smtClean="0"/>
              <a:t>) grouping, …</a:t>
            </a:r>
          </a:p>
          <a:p>
            <a:pPr eaLnBrk="1" hangingPunct="1">
              <a:buFont typeface="Wingdings" pitchFamily="2" charset="2"/>
              <a:buNone/>
            </a:pPr>
            <a:endParaRPr lang="en-US" sz="2000" smtClean="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6"/>
          <p:cNvSpPr>
            <a:spLocks noGrp="1"/>
          </p:cNvSpPr>
          <p:nvPr>
            <p:ph type="title"/>
          </p:nvPr>
        </p:nvSpPr>
        <p:spPr>
          <a:xfrm>
            <a:off x="107950" y="274638"/>
            <a:ext cx="9288463" cy="1143000"/>
          </a:xfrm>
        </p:spPr>
        <p:txBody>
          <a:bodyPr/>
          <a:lstStyle/>
          <a:p>
            <a:r>
              <a:rPr lang="en-US" smtClean="0"/>
              <a:t>… and they suffer from related problems. </a:t>
            </a:r>
            <a:r>
              <a:rPr lang="en-US" sz="2000" smtClean="0">
                <a:solidFill>
                  <a:schemeClr val="tx1"/>
                </a:solidFill>
              </a:rPr>
              <a:t>[Shmatikov]</a:t>
            </a:r>
            <a:endParaRPr lang="en-US" smtClean="0">
              <a:solidFill>
                <a:schemeClr val="tx1"/>
              </a:solidFill>
            </a:endParaRPr>
          </a:p>
        </p:txBody>
      </p:sp>
      <p:sp>
        <p:nvSpPr>
          <p:cNvPr id="50179" name="TextBox 22"/>
          <p:cNvSpPr txBox="1">
            <a:spLocks noChangeArrowheads="1"/>
          </p:cNvSpPr>
          <p:nvPr/>
        </p:nvSpPr>
        <p:spPr bwMode="auto">
          <a:xfrm>
            <a:off x="2128838" y="1597025"/>
            <a:ext cx="6923087" cy="1754188"/>
          </a:xfrm>
          <a:prstGeom prst="rect">
            <a:avLst/>
          </a:prstGeom>
          <a:noFill/>
          <a:ln w="9525">
            <a:noFill/>
            <a:miter lim="800000"/>
            <a:headEnd/>
            <a:tailEnd/>
          </a:ln>
        </p:spPr>
        <p:txBody>
          <a:bodyPr wrap="none">
            <a:spAutoFit/>
          </a:bodyPr>
          <a:lstStyle/>
          <a:p>
            <a:r>
              <a:rPr lang="en-US" sz="3600">
                <a:solidFill>
                  <a:srgbClr val="000000"/>
                </a:solidFill>
                <a:latin typeface="Gill Sans MT" pitchFamily="34" charset="0"/>
              </a:rPr>
              <a:t>Trying to achieve “privacy” by </a:t>
            </a:r>
          </a:p>
          <a:p>
            <a:r>
              <a:rPr lang="en-US" sz="3600">
                <a:solidFill>
                  <a:srgbClr val="000000"/>
                </a:solidFill>
                <a:latin typeface="Gill Sans MT" pitchFamily="34" charset="0"/>
              </a:rPr>
              <a:t>syntactic transformation of the data</a:t>
            </a:r>
          </a:p>
          <a:p>
            <a:r>
              <a:rPr lang="en-US" sz="3600">
                <a:solidFill>
                  <a:srgbClr val="000000"/>
                </a:solidFill>
                <a:latin typeface="Gill Sans MT" pitchFamily="34" charset="0"/>
              </a:rPr>
              <a:t>   - </a:t>
            </a:r>
            <a:r>
              <a:rPr lang="en-US" sz="2400">
                <a:solidFill>
                  <a:srgbClr val="000000"/>
                </a:solidFill>
                <a:latin typeface="Gill Sans MT" pitchFamily="34" charset="0"/>
              </a:rPr>
              <a:t>Scrubbing of PII, k-anonymity, l-diversity…</a:t>
            </a:r>
            <a:endParaRPr lang="en-US" sz="2800">
              <a:solidFill>
                <a:srgbClr val="000000"/>
              </a:solidFill>
              <a:latin typeface="Gill Sans MT" pitchFamily="34" charset="0"/>
            </a:endParaRPr>
          </a:p>
        </p:txBody>
      </p:sp>
      <p:sp>
        <p:nvSpPr>
          <p:cNvPr id="24" name="TextBox 23"/>
          <p:cNvSpPr txBox="1">
            <a:spLocks noChangeArrowheads="1"/>
          </p:cNvSpPr>
          <p:nvPr/>
        </p:nvSpPr>
        <p:spPr bwMode="auto">
          <a:xfrm>
            <a:off x="179388" y="3716338"/>
            <a:ext cx="8785225" cy="2370137"/>
          </a:xfrm>
          <a:prstGeom prst="rect">
            <a:avLst/>
          </a:prstGeom>
          <a:noFill/>
          <a:ln w="9525">
            <a:noFill/>
            <a:miter lim="800000"/>
            <a:headEnd/>
            <a:tailEnd/>
          </a:ln>
        </p:spPr>
        <p:txBody>
          <a:bodyPr>
            <a:spAutoFit/>
          </a:bodyPr>
          <a:lstStyle/>
          <a:p>
            <a:r>
              <a:rPr lang="en-US" sz="3600" b="1">
                <a:solidFill>
                  <a:srgbClr val="FF0000"/>
                </a:solidFill>
                <a:latin typeface="Gunny Handwriting"/>
              </a:rPr>
              <a:t>Fatally flawed!</a:t>
            </a:r>
            <a:endParaRPr lang="en-US" sz="5400" b="1">
              <a:solidFill>
                <a:srgbClr val="FF0000"/>
              </a:solidFill>
              <a:latin typeface="Gunny Handwriting"/>
            </a:endParaRPr>
          </a:p>
          <a:p>
            <a:pPr algn="l">
              <a:buFont typeface="Arial" pitchFamily="34" charset="0"/>
              <a:buChar char="•"/>
            </a:pPr>
            <a:r>
              <a:rPr lang="en-US" sz="2800">
                <a:solidFill>
                  <a:srgbClr val="000000"/>
                </a:solidFill>
                <a:latin typeface="Gill Sans MT" pitchFamily="34" charset="0"/>
              </a:rPr>
              <a:t> Insecure against attackers with arbitrary background info</a:t>
            </a:r>
          </a:p>
          <a:p>
            <a:pPr algn="l">
              <a:buFont typeface="Arial" pitchFamily="34" charset="0"/>
              <a:buChar char="•"/>
            </a:pPr>
            <a:r>
              <a:rPr lang="en-US" sz="2800">
                <a:solidFill>
                  <a:srgbClr val="000000"/>
                </a:solidFill>
                <a:latin typeface="Gill Sans MT" pitchFamily="34" charset="0"/>
              </a:rPr>
              <a:t> Do not compose (anonymize twice </a:t>
            </a:r>
            <a:r>
              <a:rPr lang="en-US" sz="2800">
                <a:solidFill>
                  <a:srgbClr val="000000"/>
                </a:solidFill>
                <a:latin typeface="Gill Sans MT" pitchFamily="34" charset="0"/>
                <a:sym typeface="Symbol" pitchFamily="18" charset="2"/>
              </a:rPr>
              <a:t></a:t>
            </a:r>
            <a:r>
              <a:rPr lang="en-US" sz="2800">
                <a:solidFill>
                  <a:srgbClr val="000000"/>
                </a:solidFill>
                <a:latin typeface="Gill Sans MT" pitchFamily="34" charset="0"/>
              </a:rPr>
              <a:t> reveal data)</a:t>
            </a:r>
          </a:p>
          <a:p>
            <a:pPr algn="l">
              <a:buFont typeface="Arial" pitchFamily="34" charset="0"/>
              <a:buChar char="•"/>
            </a:pPr>
            <a:r>
              <a:rPr lang="en-US" sz="2800">
                <a:solidFill>
                  <a:srgbClr val="000000"/>
                </a:solidFill>
                <a:latin typeface="Gill Sans MT" pitchFamily="34" charset="0"/>
              </a:rPr>
              <a:t> No meaningful notion of privacy</a:t>
            </a:r>
          </a:p>
          <a:p>
            <a:pPr algn="l">
              <a:buFont typeface="Arial" pitchFamily="34" charset="0"/>
              <a:buChar char="•"/>
            </a:pPr>
            <a:r>
              <a:rPr lang="en-US" sz="2800">
                <a:solidFill>
                  <a:srgbClr val="000000"/>
                </a:solidFill>
                <a:latin typeface="Gill Sans MT" pitchFamily="34" charset="0"/>
              </a:rPr>
              <a:t> No meaningful notion of utility</a:t>
            </a:r>
          </a:p>
        </p:txBody>
      </p:sp>
      <p:cxnSp>
        <p:nvCxnSpPr>
          <p:cNvPr id="25" name="Straight Connector 24"/>
          <p:cNvCxnSpPr>
            <a:cxnSpLocks noChangeShapeType="1"/>
          </p:cNvCxnSpPr>
          <p:nvPr/>
        </p:nvCxnSpPr>
        <p:spPr bwMode="auto">
          <a:xfrm>
            <a:off x="3276600" y="1655763"/>
            <a:ext cx="3200400" cy="1697037"/>
          </a:xfrm>
          <a:prstGeom prst="line">
            <a:avLst/>
          </a:prstGeom>
          <a:noFill/>
          <a:ln w="28575" algn="ctr">
            <a:solidFill>
              <a:srgbClr val="FF0000"/>
            </a:solidFill>
            <a:round/>
            <a:headEnd/>
            <a:tailEnd/>
          </a:ln>
        </p:spPr>
      </p:cxnSp>
      <p:cxnSp>
        <p:nvCxnSpPr>
          <p:cNvPr id="26" name="Straight Connector 25"/>
          <p:cNvCxnSpPr>
            <a:cxnSpLocks noChangeShapeType="1"/>
          </p:cNvCxnSpPr>
          <p:nvPr/>
        </p:nvCxnSpPr>
        <p:spPr bwMode="auto">
          <a:xfrm flipH="1">
            <a:off x="3429000" y="1625600"/>
            <a:ext cx="3200400" cy="1697038"/>
          </a:xfrm>
          <a:prstGeom prst="line">
            <a:avLst/>
          </a:prstGeom>
          <a:noFill/>
          <a:ln w="28575" algn="ctr">
            <a:solidFill>
              <a:srgbClr val="FF0000"/>
            </a:solidFill>
            <a:round/>
            <a:headEnd/>
            <a:tailEnd/>
          </a:ln>
        </p:spPr>
      </p:cxnSp>
      <p:pic>
        <p:nvPicPr>
          <p:cNvPr id="50183" name="Picture 1"/>
          <p:cNvPicPr>
            <a:picLocks noChangeAspect="1" noChangeArrowheads="1"/>
          </p:cNvPicPr>
          <p:nvPr/>
        </p:nvPicPr>
        <p:blipFill>
          <a:blip r:embed="rId2" cstate="print"/>
          <a:srcRect/>
          <a:stretch>
            <a:fillRect/>
          </a:stretch>
        </p:blipFill>
        <p:spPr bwMode="auto">
          <a:xfrm>
            <a:off x="250825" y="1681163"/>
            <a:ext cx="1654175" cy="1671637"/>
          </a:xfrm>
          <a:prstGeom prst="rect">
            <a:avLst/>
          </a:prstGeom>
          <a:noFill/>
          <a:ln w="9525">
            <a:noFill/>
            <a:miter lim="800000"/>
            <a:headEnd/>
            <a:tailEnd/>
          </a:ln>
        </p:spPr>
      </p:pic>
      <p:sp>
        <p:nvSpPr>
          <p:cNvPr id="9" name="TextBox 8"/>
          <p:cNvSpPr txBox="1">
            <a:spLocks noChangeArrowheads="1"/>
          </p:cNvSpPr>
          <p:nvPr/>
        </p:nvSpPr>
        <p:spPr bwMode="auto">
          <a:xfrm>
            <a:off x="6443663" y="5732463"/>
            <a:ext cx="1800225" cy="831850"/>
          </a:xfrm>
          <a:prstGeom prst="rect">
            <a:avLst/>
          </a:prstGeom>
          <a:solidFill>
            <a:srgbClr val="FFFF00"/>
          </a:solidFill>
          <a:ln w="9525">
            <a:solidFill>
              <a:srgbClr val="FF0000"/>
            </a:solidFill>
            <a:miter lim="800000"/>
            <a:headEnd/>
            <a:tailEnd/>
          </a:ln>
        </p:spPr>
        <p:txBody>
          <a:bodyPr>
            <a:spAutoFit/>
          </a:bodyPr>
          <a:lstStyle/>
          <a:p>
            <a:r>
              <a:rPr lang="en-US" sz="2400" i="1"/>
              <a:t>Does he go too far?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4">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4">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dissolve">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107950" y="274638"/>
            <a:ext cx="8856663" cy="1143000"/>
          </a:xfrm>
        </p:spPr>
        <p:txBody>
          <a:bodyPr/>
          <a:lstStyle/>
          <a:p>
            <a:r>
              <a:rPr lang="en-US" smtClean="0"/>
              <a:t>And there is an impossibility result that applies to all of them.                                </a:t>
            </a:r>
            <a:r>
              <a:rPr lang="en-US" sz="1800" smtClean="0">
                <a:solidFill>
                  <a:schemeClr val="tx1"/>
                </a:solidFill>
              </a:rPr>
              <a:t>[Dwork, Naor 2006]</a:t>
            </a:r>
            <a:endParaRPr lang="en-US" smtClean="0"/>
          </a:p>
        </p:txBody>
      </p:sp>
      <p:sp>
        <p:nvSpPr>
          <p:cNvPr id="1056771" name="Rectangle 3"/>
          <p:cNvSpPr>
            <a:spLocks noGrp="1" noChangeArrowheads="1"/>
          </p:cNvSpPr>
          <p:nvPr>
            <p:ph type="body" idx="1"/>
          </p:nvPr>
        </p:nvSpPr>
        <p:spPr>
          <a:xfrm>
            <a:off x="457200" y="1600200"/>
            <a:ext cx="8610600" cy="5105400"/>
          </a:xfrm>
        </p:spPr>
        <p:txBody>
          <a:bodyPr/>
          <a:lstStyle/>
          <a:p>
            <a:pPr>
              <a:buFont typeface="Wingdings" pitchFamily="2" charset="2"/>
              <a:buNone/>
            </a:pPr>
            <a:r>
              <a:rPr lang="en-US" smtClean="0"/>
              <a:t>For any reasonable definition of “privacy breach” and “sanitization”, with high probability </a:t>
            </a:r>
            <a:r>
              <a:rPr lang="en-US" smtClean="0">
                <a:solidFill>
                  <a:srgbClr val="FF0000"/>
                </a:solidFill>
                <a:sym typeface="Symbol" pitchFamily="18" charset="2"/>
              </a:rPr>
              <a:t>some adversary can breach some sanitized DB.</a:t>
            </a:r>
          </a:p>
          <a:p>
            <a:pPr>
              <a:buFont typeface="Monotype Sorts"/>
              <a:buNone/>
            </a:pPr>
            <a:endParaRPr lang="en-US" smtClean="0">
              <a:sym typeface="Symbol" pitchFamily="18" charset="2"/>
            </a:endParaRPr>
          </a:p>
          <a:p>
            <a:pPr>
              <a:buFont typeface="Wingdings" pitchFamily="2" charset="2"/>
              <a:buNone/>
            </a:pPr>
            <a:r>
              <a:rPr lang="en-US" smtClean="0">
                <a:sym typeface="Symbol" pitchFamily="18" charset="2"/>
              </a:rPr>
              <a:t>Example:</a:t>
            </a:r>
          </a:p>
          <a:p>
            <a:pPr lvl="1"/>
            <a:r>
              <a:rPr lang="en-US" smtClean="0"/>
              <a:t>Private fact:  my exact height</a:t>
            </a:r>
          </a:p>
          <a:p>
            <a:pPr lvl="1"/>
            <a:r>
              <a:rPr lang="en-US" smtClean="0"/>
              <a:t>Background knowledge: I’m 5 inches taller than the average American woman</a:t>
            </a:r>
          </a:p>
          <a:p>
            <a:pPr lvl="1"/>
            <a:r>
              <a:rPr lang="en-US" smtClean="0">
                <a:sym typeface="Symbol" pitchFamily="18" charset="2"/>
              </a:rPr>
              <a:t>San(DB) allows computing average height of US women</a:t>
            </a:r>
          </a:p>
          <a:p>
            <a:pPr lvl="1"/>
            <a:r>
              <a:rPr lang="en-US" smtClean="0">
                <a:sym typeface="Symbol" pitchFamily="18" charset="2"/>
              </a:rPr>
              <a:t>This breaks my privacy … </a:t>
            </a:r>
            <a:r>
              <a:rPr lang="en-US" smtClean="0">
                <a:solidFill>
                  <a:srgbClr val="FF0000"/>
                </a:solidFill>
                <a:sym typeface="Symbol" pitchFamily="18" charset="2"/>
              </a:rPr>
              <a:t>even if my record is </a:t>
            </a:r>
            <a:r>
              <a:rPr lang="en-US" u="sng" smtClean="0">
                <a:solidFill>
                  <a:srgbClr val="FF0000"/>
                </a:solidFill>
                <a:sym typeface="Symbol" pitchFamily="18" charset="2"/>
              </a:rPr>
              <a:t>not</a:t>
            </a:r>
            <a:r>
              <a:rPr lang="en-US" smtClean="0">
                <a:solidFill>
                  <a:srgbClr val="FF0000"/>
                </a:solidFill>
                <a:sym typeface="Symbol" pitchFamily="18" charset="2"/>
              </a:rPr>
              <a:t> in the database!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5677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56771">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5677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56771">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5677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107950" y="274638"/>
            <a:ext cx="8856663" cy="1143000"/>
          </a:xfrm>
        </p:spPr>
        <p:txBody>
          <a:bodyPr/>
          <a:lstStyle/>
          <a:p>
            <a:r>
              <a:rPr lang="en-US" smtClean="0"/>
              <a:t>(Very Informal) Proof Sketch</a:t>
            </a:r>
          </a:p>
        </p:txBody>
      </p:sp>
      <p:sp>
        <p:nvSpPr>
          <p:cNvPr id="52227" name="Rectangle 3"/>
          <p:cNvSpPr>
            <a:spLocks noGrp="1" noChangeArrowheads="1"/>
          </p:cNvSpPr>
          <p:nvPr>
            <p:ph type="body" idx="1"/>
          </p:nvPr>
        </p:nvSpPr>
        <p:spPr>
          <a:xfrm>
            <a:off x="457200" y="1600200"/>
            <a:ext cx="8458200" cy="4876800"/>
          </a:xfrm>
        </p:spPr>
        <p:txBody>
          <a:bodyPr/>
          <a:lstStyle/>
          <a:p>
            <a:r>
              <a:rPr lang="en-US" smtClean="0"/>
              <a:t>Suppose DB is uniformly random</a:t>
            </a:r>
          </a:p>
          <a:p>
            <a:pPr lvl="1"/>
            <a:r>
              <a:rPr lang="en-US" smtClean="0"/>
              <a:t>Entropy I( DB ; San(DB) ) &gt; 0</a:t>
            </a:r>
          </a:p>
          <a:p>
            <a:r>
              <a:rPr lang="en-US" smtClean="0"/>
              <a:t>“Breach” is predicting a predicate g(DB)</a:t>
            </a:r>
          </a:p>
          <a:p>
            <a:r>
              <a:rPr lang="en-US" smtClean="0"/>
              <a:t>Adversary knows </a:t>
            </a:r>
            <a:r>
              <a:rPr lang="en-US" smtClean="0">
                <a:solidFill>
                  <a:srgbClr val="7030A0"/>
                </a:solidFill>
              </a:rPr>
              <a:t>r, H(r ; San(DB)) </a:t>
            </a:r>
            <a:r>
              <a:rPr lang="en-US" smtClean="0">
                <a:solidFill>
                  <a:srgbClr val="7030A0"/>
                </a:solidFill>
                <a:sym typeface="Symbol" pitchFamily="18" charset="2"/>
              </a:rPr>
              <a:t> </a:t>
            </a:r>
            <a:r>
              <a:rPr lang="en-US" smtClean="0">
                <a:solidFill>
                  <a:srgbClr val="7030A0"/>
                </a:solidFill>
              </a:rPr>
              <a:t>g(DB)</a:t>
            </a:r>
          </a:p>
          <a:p>
            <a:pPr lvl="1"/>
            <a:r>
              <a:rPr lang="en-US" smtClean="0"/>
              <a:t>H is a suitable hash function, r=H(DB)</a:t>
            </a:r>
          </a:p>
          <a:p>
            <a:r>
              <a:rPr lang="en-US" smtClean="0"/>
              <a:t>By itself, does not leak anything about DB</a:t>
            </a:r>
            <a:endParaRPr lang="en-US" smtClean="0">
              <a:solidFill>
                <a:srgbClr val="FF3399"/>
              </a:solidFill>
            </a:endParaRPr>
          </a:p>
          <a:p>
            <a:r>
              <a:rPr lang="en-US" smtClean="0"/>
              <a:t>Together with San(DB), reveals g(DB)</a:t>
            </a:r>
            <a:endParaRPr lang="en-US" smtClean="0">
              <a:solidFill>
                <a:srgbClr val="FF3399"/>
              </a:solidFill>
            </a:endParaRPr>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4"/>
          <p:cNvSpPr>
            <a:spLocks noGrp="1" noChangeArrowheads="1"/>
          </p:cNvSpPr>
          <p:nvPr>
            <p:ph type="title"/>
          </p:nvPr>
        </p:nvSpPr>
        <p:spPr>
          <a:xfrm>
            <a:off x="107950" y="274638"/>
            <a:ext cx="8856663" cy="1143000"/>
          </a:xfrm>
        </p:spPr>
        <p:txBody>
          <a:bodyPr/>
          <a:lstStyle/>
          <a:p>
            <a:r>
              <a:rPr lang="en-US" dirty="0" smtClean="0"/>
              <a:t>How to do it </a:t>
            </a:r>
            <a:r>
              <a:rPr lang="en-US" dirty="0" smtClean="0"/>
              <a:t>right </a:t>
            </a:r>
            <a:r>
              <a:rPr lang="en-US" sz="2000" dirty="0" smtClean="0"/>
              <a:t>(according to </a:t>
            </a:r>
            <a:r>
              <a:rPr lang="en-US" sz="2000" dirty="0" err="1" smtClean="0"/>
              <a:t>Shmatikov</a:t>
            </a:r>
            <a:r>
              <a:rPr lang="en-US" sz="2000" dirty="0" smtClean="0"/>
              <a:t>)</a:t>
            </a:r>
            <a:endParaRPr lang="en-US" sz="2000" dirty="0" smtClean="0">
              <a:solidFill>
                <a:schemeClr val="tx1"/>
              </a:solidFill>
            </a:endParaRPr>
          </a:p>
        </p:txBody>
      </p:sp>
      <p:sp>
        <p:nvSpPr>
          <p:cNvPr id="37891" name="Content Placeholder 3"/>
          <p:cNvSpPr>
            <a:spLocks noGrp="1"/>
          </p:cNvSpPr>
          <p:nvPr>
            <p:ph idx="1"/>
          </p:nvPr>
        </p:nvSpPr>
        <p:spPr>
          <a:xfrm>
            <a:off x="457200" y="1600200"/>
            <a:ext cx="8229600" cy="4457700"/>
          </a:xfrm>
        </p:spPr>
        <p:txBody>
          <a:bodyPr/>
          <a:lstStyle/>
          <a:p>
            <a:pPr>
              <a:defRPr/>
            </a:pPr>
            <a:r>
              <a:rPr lang="en-US" dirty="0" smtClean="0"/>
              <a:t>Privacy is </a:t>
            </a:r>
            <a:r>
              <a:rPr lang="en-US" u="sng" dirty="0" smtClean="0"/>
              <a:t>not</a:t>
            </a:r>
            <a:r>
              <a:rPr lang="en-US" dirty="0" smtClean="0"/>
              <a:t> a property of the </a:t>
            </a:r>
            <a:r>
              <a:rPr lang="en-US" dirty="0" smtClean="0"/>
              <a:t>data.</a:t>
            </a:r>
            <a:endParaRPr lang="en-US" dirty="0" smtClean="0"/>
          </a:p>
          <a:p>
            <a:pPr lvl="1">
              <a:defRPr/>
            </a:pPr>
            <a:r>
              <a:rPr lang="en-US" dirty="0" smtClean="0"/>
              <a:t>Syntactic definitions are doomed to </a:t>
            </a:r>
            <a:r>
              <a:rPr lang="en-US" dirty="0" smtClean="0"/>
              <a:t>fail!</a:t>
            </a:r>
            <a:endParaRPr lang="en-US" dirty="0" smtClean="0"/>
          </a:p>
          <a:p>
            <a:pPr>
              <a:defRPr/>
            </a:pPr>
            <a:r>
              <a:rPr lang="en-US" dirty="0" smtClean="0">
                <a:solidFill>
                  <a:srgbClr val="C00000"/>
                </a:solidFill>
              </a:rPr>
              <a:t>Privacy is a property of the </a:t>
            </a:r>
            <a:r>
              <a:rPr lang="en-US" dirty="0" smtClean="0">
                <a:solidFill>
                  <a:srgbClr val="C00000"/>
                </a:solidFill>
              </a:rPr>
              <a:t>analysis carried </a:t>
            </a:r>
            <a:r>
              <a:rPr lang="en-US" dirty="0" smtClean="0">
                <a:solidFill>
                  <a:srgbClr val="C00000"/>
                </a:solidFill>
              </a:rPr>
              <a:t>out on the </a:t>
            </a:r>
            <a:r>
              <a:rPr lang="en-US" dirty="0" smtClean="0">
                <a:solidFill>
                  <a:srgbClr val="C00000"/>
                </a:solidFill>
              </a:rPr>
              <a:t>data.</a:t>
            </a:r>
          </a:p>
          <a:p>
            <a:pPr lvl="1">
              <a:defRPr/>
            </a:pPr>
            <a:r>
              <a:rPr lang="en-US" dirty="0" smtClean="0"/>
              <a:t>Marianne says:  don’t forget the identity transformation.</a:t>
            </a:r>
            <a:endParaRPr lang="en-US" dirty="0" smtClean="0"/>
          </a:p>
          <a:p>
            <a:pPr>
              <a:defRPr/>
            </a:pPr>
            <a:r>
              <a:rPr lang="en-US" dirty="0" smtClean="0"/>
              <a:t>The definition </a:t>
            </a:r>
            <a:r>
              <a:rPr lang="en-US" dirty="0" smtClean="0"/>
              <a:t>of privacy must be robust in the presence of </a:t>
            </a:r>
            <a:r>
              <a:rPr lang="en-US" dirty="0" smtClean="0"/>
              <a:t>arbitrary background information.</a:t>
            </a:r>
            <a:endParaRPr lang="en-US" i="1" dirty="0" smtClean="0">
              <a:solidFill>
                <a:schemeClr val="accent4"/>
              </a:solidFill>
            </a:endParaRPr>
          </a:p>
        </p:txBody>
      </p:sp>
      <p:sp>
        <p:nvSpPr>
          <p:cNvPr id="53252" name="Slide Number Placeholder 5"/>
          <p:cNvSpPr>
            <a:spLocks noGrp="1"/>
          </p:cNvSpPr>
          <p:nvPr>
            <p:ph type="sldNum" sz="quarter" idx="12"/>
          </p:nvPr>
        </p:nvSpPr>
        <p:spPr>
          <a:xfrm>
            <a:off x="6934200" y="6416675"/>
            <a:ext cx="2133600" cy="365125"/>
          </a:xfrm>
          <a:noFill/>
        </p:spPr>
        <p:txBody>
          <a:bodyPr/>
          <a:lstStyle/>
          <a:p>
            <a:r>
              <a:rPr lang="en-US" smtClean="0">
                <a:latin typeface="Arial" pitchFamily="34" charset="0"/>
              </a:rPr>
              <a:t>slide </a:t>
            </a:r>
            <a:fld id="{3EC50618-52BF-4CAE-98EE-989B55EC70F4}" type="slidenum">
              <a:rPr lang="en-US" smtClean="0">
                <a:latin typeface="Arial" pitchFamily="34" charset="0"/>
              </a:rPr>
              <a:pPr/>
              <a:t>58</a:t>
            </a:fld>
            <a:endParaRPr lang="en-US" smtClean="0">
              <a:latin typeface="Arial" pitchFamily="34" charset="0"/>
            </a:endParaRPr>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5"/>
          <p:cNvSpPr>
            <a:spLocks noGrp="1"/>
          </p:cNvSpPr>
          <p:nvPr>
            <p:ph type="title" idx="4294967295"/>
          </p:nvPr>
        </p:nvSpPr>
        <p:spPr/>
        <p:txBody>
          <a:bodyPr/>
          <a:lstStyle/>
          <a:p>
            <a:r>
              <a:rPr lang="en-US" sz="3600" smtClean="0"/>
              <a:t>Principle 4: differential privacy</a:t>
            </a:r>
            <a:endParaRPr lang="tr-TR" smtClean="0"/>
          </a:p>
        </p:txBody>
      </p:sp>
      <p:pic>
        <p:nvPicPr>
          <p:cNvPr id="54275" name="Picture 8"/>
          <p:cNvPicPr>
            <a:picLocks noChangeAspect="1" noChangeArrowheads="1"/>
          </p:cNvPicPr>
          <p:nvPr/>
        </p:nvPicPr>
        <p:blipFill>
          <a:blip r:embed="rId3" cstate="print"/>
          <a:srcRect/>
          <a:stretch>
            <a:fillRect/>
          </a:stretch>
        </p:blipFill>
        <p:spPr bwMode="auto">
          <a:xfrm>
            <a:off x="468313" y="2492375"/>
            <a:ext cx="7848600" cy="2376488"/>
          </a:xfrm>
          <a:prstGeom prst="rect">
            <a:avLst/>
          </a:prstGeom>
          <a:noFill/>
          <a:ln w="9525">
            <a:noFill/>
            <a:miter lim="800000"/>
            <a:headEnd/>
            <a:tailEnd/>
          </a:ln>
        </p:spPr>
      </p:pic>
      <p:sp>
        <p:nvSpPr>
          <p:cNvPr id="54276" name="Text Box 9"/>
          <p:cNvSpPr txBox="1">
            <a:spLocks noChangeArrowheads="1"/>
          </p:cNvSpPr>
          <p:nvPr/>
        </p:nvSpPr>
        <p:spPr bwMode="auto">
          <a:xfrm>
            <a:off x="323850" y="1447800"/>
            <a:ext cx="8640763" cy="830263"/>
          </a:xfrm>
          <a:prstGeom prst="rect">
            <a:avLst/>
          </a:prstGeom>
          <a:noFill/>
          <a:ln w="9525">
            <a:noFill/>
            <a:miter lim="800000"/>
            <a:headEnd/>
            <a:tailEnd/>
          </a:ln>
        </p:spPr>
        <p:txBody>
          <a:bodyPr>
            <a:spAutoFit/>
          </a:bodyPr>
          <a:lstStyle/>
          <a:p>
            <a:pPr algn="l" eaLnBrk="0" hangingPunct="0"/>
            <a:r>
              <a:rPr lang="en-US" sz="2400"/>
              <a:t>An analysis result should not change much,</a:t>
            </a:r>
          </a:p>
          <a:p>
            <a:pPr algn="l" eaLnBrk="0" hangingPunct="0"/>
            <a:r>
              <a:rPr lang="en-US" sz="2400"/>
              <a:t>whether or not any single individual’s record is in the DB</a:t>
            </a:r>
            <a:endParaRPr lang="tr-TR" sz="2400"/>
          </a:p>
        </p:txBody>
      </p:sp>
      <p:sp>
        <p:nvSpPr>
          <p:cNvPr id="152586" name="Text Box 10"/>
          <p:cNvSpPr txBox="1">
            <a:spLocks noChangeArrowheads="1"/>
          </p:cNvSpPr>
          <p:nvPr/>
        </p:nvSpPr>
        <p:spPr bwMode="auto">
          <a:xfrm>
            <a:off x="323850" y="5157788"/>
            <a:ext cx="8634413" cy="460375"/>
          </a:xfrm>
          <a:prstGeom prst="rect">
            <a:avLst/>
          </a:prstGeom>
          <a:noFill/>
          <a:ln w="9525">
            <a:noFill/>
            <a:miter lim="800000"/>
            <a:headEnd/>
            <a:tailEnd/>
          </a:ln>
        </p:spPr>
        <p:txBody>
          <a:bodyPr wrap="none">
            <a:spAutoFit/>
          </a:bodyPr>
          <a:lstStyle/>
          <a:p>
            <a:pPr eaLnBrk="0" hangingPunct="0"/>
            <a:r>
              <a:rPr lang="en-US" sz="2400"/>
              <a:t>C should be </a:t>
            </a:r>
            <a:r>
              <a:rPr lang="en-US" sz="2400">
                <a:solidFill>
                  <a:srgbClr val="FF0000"/>
                </a:solidFill>
              </a:rPr>
              <a:t>no worse off</a:t>
            </a:r>
            <a:r>
              <a:rPr lang="en-US" sz="2400"/>
              <a:t> for having her record in the analysis.</a:t>
            </a:r>
            <a:endParaRPr lang="tr-TR"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25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8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107950" y="274638"/>
            <a:ext cx="8856663" cy="1143000"/>
          </a:xfrm>
        </p:spPr>
        <p:txBody>
          <a:bodyPr/>
          <a:lstStyle/>
          <a:p>
            <a:r>
              <a:rPr lang="en-US" smtClean="0"/>
              <a:t>Today, access to these data sets is usually strictly controlled.</a:t>
            </a:r>
          </a:p>
        </p:txBody>
      </p:sp>
      <p:sp>
        <p:nvSpPr>
          <p:cNvPr id="19459" name="Content Placeholder 2"/>
          <p:cNvSpPr>
            <a:spLocks noGrp="1"/>
          </p:cNvSpPr>
          <p:nvPr>
            <p:ph idx="1"/>
          </p:nvPr>
        </p:nvSpPr>
        <p:spPr>
          <a:xfrm>
            <a:off x="0" y="1557338"/>
            <a:ext cx="7524750" cy="4895850"/>
          </a:xfrm>
        </p:spPr>
        <p:txBody>
          <a:bodyPr/>
          <a:lstStyle/>
          <a:p>
            <a:pPr>
              <a:buFont typeface="Wingdings" pitchFamily="2" charset="2"/>
              <a:buNone/>
            </a:pPr>
            <a:r>
              <a:rPr lang="en-US" smtClean="0"/>
              <a:t>Only available: </a:t>
            </a:r>
          </a:p>
          <a:p>
            <a:r>
              <a:rPr lang="en-US" smtClean="0"/>
              <a:t>Inside the company/agency that collected the data</a:t>
            </a:r>
          </a:p>
          <a:p>
            <a:r>
              <a:rPr lang="en-US" smtClean="0"/>
              <a:t>Or after signing a legal contract </a:t>
            </a:r>
          </a:p>
          <a:p>
            <a:pPr lvl="1"/>
            <a:r>
              <a:rPr lang="en-US" sz="1800" smtClean="0"/>
              <a:t>Click streams, taxi data</a:t>
            </a:r>
          </a:p>
          <a:p>
            <a:r>
              <a:rPr lang="en-US" smtClean="0"/>
              <a:t>Or in very coarse-grained summaries</a:t>
            </a:r>
          </a:p>
          <a:p>
            <a:pPr lvl="1"/>
            <a:r>
              <a:rPr lang="en-US" sz="1800" smtClean="0"/>
              <a:t>Public health</a:t>
            </a:r>
          </a:p>
          <a:p>
            <a:r>
              <a:rPr lang="en-US" smtClean="0"/>
              <a:t>Or after a very long wait</a:t>
            </a:r>
          </a:p>
          <a:p>
            <a:pPr lvl="1"/>
            <a:r>
              <a:rPr lang="en-US" sz="1800" smtClean="0"/>
              <a:t>US Census data details</a:t>
            </a:r>
          </a:p>
          <a:p>
            <a:r>
              <a:rPr lang="en-US" smtClean="0"/>
              <a:t>Or with definite privacy issues</a:t>
            </a:r>
          </a:p>
          <a:p>
            <a:pPr lvl="1"/>
            <a:r>
              <a:rPr lang="en-US" sz="1800" smtClean="0"/>
              <a:t>US Census reports, the AOL click stream,                                  old NIH dbGaP summary tables, Enron email</a:t>
            </a:r>
          </a:p>
          <a:p>
            <a:r>
              <a:rPr lang="en-US" smtClean="0"/>
              <a:t>Or with IRB (Institutional Review Board) approval</a:t>
            </a:r>
          </a:p>
          <a:p>
            <a:pPr lvl="1"/>
            <a:r>
              <a:rPr lang="en-US" sz="1800" smtClean="0"/>
              <a:t>dbGaP summary tables</a:t>
            </a:r>
          </a:p>
        </p:txBody>
      </p:sp>
      <p:sp>
        <p:nvSpPr>
          <p:cNvPr id="4" name="TextBox 3"/>
          <p:cNvSpPr txBox="1"/>
          <p:nvPr/>
        </p:nvSpPr>
        <p:spPr>
          <a:xfrm>
            <a:off x="5687616" y="2564904"/>
            <a:ext cx="3456384" cy="2677656"/>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w="38100">
            <a:solidFill>
              <a:srgbClr val="FFC000"/>
            </a:solidFill>
          </a:ln>
        </p:spPr>
        <p:txBody>
          <a:bodyPr>
            <a:spAutoFit/>
          </a:bodyPr>
          <a:lstStyle/>
          <a:p>
            <a:pPr>
              <a:defRPr/>
            </a:pPr>
            <a:r>
              <a:rPr lang="en-US" sz="2800" dirty="0">
                <a:latin typeface="Arial" charset="0"/>
              </a:rPr>
              <a:t>Society would benefit if we could publish some useful form of the data, without having to worry about privacy.</a:t>
            </a:r>
            <a:endParaRPr lang="en-US" dirty="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107950" y="274638"/>
            <a:ext cx="8856663" cy="1143000"/>
          </a:xfrm>
        </p:spPr>
        <p:txBody>
          <a:bodyPr/>
          <a:lstStyle/>
          <a:p>
            <a:pPr eaLnBrk="1" hangingPunct="1"/>
            <a:r>
              <a:rPr lang="en-US" smtClean="0">
                <a:solidFill>
                  <a:schemeClr val="tx1"/>
                </a:solidFill>
              </a:rPr>
              <a:t>Differential privacy definition            </a:t>
            </a:r>
            <a:r>
              <a:rPr lang="en-US" sz="2200" smtClean="0">
                <a:solidFill>
                  <a:schemeClr val="tx1"/>
                </a:solidFill>
              </a:rPr>
              <a:t>[Dwork 2006]</a:t>
            </a:r>
          </a:p>
        </p:txBody>
      </p:sp>
      <p:sp>
        <p:nvSpPr>
          <p:cNvPr id="14341" name="Rectangle 3"/>
          <p:cNvSpPr>
            <a:spLocks noGrp="1" noChangeArrowheads="1"/>
          </p:cNvSpPr>
          <p:nvPr>
            <p:ph sz="quarter" idx="1"/>
          </p:nvPr>
        </p:nvSpPr>
        <p:spPr>
          <a:xfrm>
            <a:off x="179388" y="1844675"/>
            <a:ext cx="8374062" cy="2952750"/>
          </a:xfrm>
        </p:spPr>
        <p:txBody>
          <a:bodyPr/>
          <a:lstStyle/>
          <a:p>
            <a:pPr marL="381000" indent="-381000">
              <a:buFont typeface="Wingdings 3" pitchFamily="18" charset="2"/>
              <a:buNone/>
            </a:pPr>
            <a:r>
              <a:rPr lang="en-US" smtClean="0"/>
              <a:t>    </a:t>
            </a:r>
            <a:r>
              <a:rPr lang="en-US" sz="2800" smtClean="0"/>
              <a:t>A query-answering method </a:t>
            </a:r>
            <a:r>
              <a:rPr lang="en-US" sz="2800" i="1" smtClean="0">
                <a:latin typeface="Calligraph421 BT"/>
              </a:rPr>
              <a:t>A</a:t>
            </a:r>
            <a:r>
              <a:rPr lang="en-US" sz="2800" smtClean="0"/>
              <a:t> is </a:t>
            </a:r>
            <a:r>
              <a:rPr lang="el-GR" sz="2800" smtClean="0"/>
              <a:t>ε</a:t>
            </a:r>
            <a:r>
              <a:rPr lang="en-US" sz="2800" smtClean="0"/>
              <a:t>-differentially private if for all data sets </a:t>
            </a:r>
            <a:r>
              <a:rPr lang="en-US" sz="2800" i="1" smtClean="0">
                <a:solidFill>
                  <a:srgbClr val="FF0000"/>
                </a:solidFill>
              </a:rPr>
              <a:t>D1 </a:t>
            </a:r>
            <a:r>
              <a:rPr lang="en-US" sz="2800" smtClean="0">
                <a:solidFill>
                  <a:srgbClr val="FF0000"/>
                </a:solidFill>
              </a:rPr>
              <a:t>and </a:t>
            </a:r>
            <a:r>
              <a:rPr lang="en-US" sz="2800" i="1" smtClean="0">
                <a:solidFill>
                  <a:srgbClr val="FF0000"/>
                </a:solidFill>
              </a:rPr>
              <a:t>D2 </a:t>
            </a:r>
            <a:r>
              <a:rPr lang="en-US" sz="2800" smtClean="0">
                <a:solidFill>
                  <a:srgbClr val="FF0000"/>
                </a:solidFill>
              </a:rPr>
              <a:t>differing by at most one element</a:t>
            </a:r>
            <a:r>
              <a:rPr lang="en-US" sz="2800" smtClean="0"/>
              <a:t> and all (one-time) queries Q and possible answers </a:t>
            </a:r>
            <a:r>
              <a:rPr lang="en-US" sz="2800" i="1" smtClean="0"/>
              <a:t>R</a:t>
            </a:r>
            <a:r>
              <a:rPr lang="en-US" sz="2800" smtClean="0"/>
              <a:t>,</a:t>
            </a:r>
            <a:endParaRPr lang="en-US" smtClean="0"/>
          </a:p>
          <a:p>
            <a:pPr marL="381000" indent="-381000" algn="ctr">
              <a:buFont typeface="Wingdings 3" pitchFamily="18" charset="2"/>
              <a:buNone/>
            </a:pPr>
            <a:endParaRPr lang="en-US" smtClean="0"/>
          </a:p>
          <a:p>
            <a:pPr marL="381000" indent="-381000" algn="ctr">
              <a:buFont typeface="Wingdings 3" pitchFamily="18" charset="2"/>
              <a:buNone/>
            </a:pPr>
            <a:r>
              <a:rPr lang="en-US" smtClean="0"/>
              <a:t>Pr[</a:t>
            </a:r>
            <a:r>
              <a:rPr lang="en-US" i="1" smtClean="0">
                <a:latin typeface="Calligraph421 BT"/>
              </a:rPr>
              <a:t>A</a:t>
            </a:r>
            <a:r>
              <a:rPr lang="en-US" smtClean="0"/>
              <a:t>(Q, </a:t>
            </a:r>
            <a:r>
              <a:rPr lang="en-US" i="1" smtClean="0"/>
              <a:t>D1</a:t>
            </a:r>
            <a:r>
              <a:rPr lang="en-US" smtClean="0"/>
              <a:t>)</a:t>
            </a:r>
            <a:r>
              <a:rPr lang="en-US" i="1" smtClean="0"/>
              <a:t> </a:t>
            </a:r>
            <a:r>
              <a:rPr lang="en-US" b="1" smtClean="0">
                <a:sym typeface="Symbol" pitchFamily="18" charset="2"/>
              </a:rPr>
              <a:t>=</a:t>
            </a:r>
            <a:r>
              <a:rPr lang="en-US" i="1" smtClean="0"/>
              <a:t> R </a:t>
            </a:r>
            <a:r>
              <a:rPr lang="en-US" smtClean="0"/>
              <a:t>] ≤ e</a:t>
            </a:r>
            <a:r>
              <a:rPr lang="el-GR" sz="4000" baseline="30000" smtClean="0"/>
              <a:t>ε</a:t>
            </a:r>
            <a:r>
              <a:rPr lang="en-US" smtClean="0"/>
              <a:t> Pr[</a:t>
            </a:r>
            <a:r>
              <a:rPr lang="en-US" i="1" smtClean="0">
                <a:latin typeface="Calligraph421 BT"/>
              </a:rPr>
              <a:t>A</a:t>
            </a:r>
            <a:r>
              <a:rPr lang="en-US" smtClean="0"/>
              <a:t>(Q, </a:t>
            </a:r>
            <a:r>
              <a:rPr lang="en-US" i="1" smtClean="0"/>
              <a:t>D2</a:t>
            </a:r>
            <a:r>
              <a:rPr lang="en-US" smtClean="0"/>
              <a:t>)</a:t>
            </a:r>
            <a:r>
              <a:rPr lang="en-US" i="1" smtClean="0"/>
              <a:t> </a:t>
            </a:r>
            <a:r>
              <a:rPr lang="en-US" b="1" smtClean="0">
                <a:sym typeface="Symbol" pitchFamily="18" charset="2"/>
              </a:rPr>
              <a:t>=</a:t>
            </a:r>
            <a:r>
              <a:rPr lang="en-US" i="1" smtClean="0"/>
              <a:t> R </a:t>
            </a:r>
            <a:r>
              <a:rPr lang="en-US" smtClean="0"/>
              <a:t>]. </a:t>
            </a:r>
          </a:p>
          <a:p>
            <a:pPr marL="381000" indent="-381000" algn="ctr">
              <a:buFont typeface="Wingdings 3" pitchFamily="18" charset="2"/>
              <a:buNone/>
            </a:pPr>
            <a:endParaRPr lang="en-US" smtClean="0"/>
          </a:p>
          <a:p>
            <a:pPr marL="381000" indent="-381000" algn="ctr">
              <a:buFont typeface="Wingdings 3" pitchFamily="18" charset="2"/>
              <a:buNone/>
            </a:pPr>
            <a:endParaRPr lang="en-US" smtClean="0"/>
          </a:p>
          <a:p>
            <a:pPr marL="381000" indent="-381000" algn="ctr">
              <a:buFont typeface="Wingdings 3" pitchFamily="18" charset="2"/>
              <a:buNone/>
            </a:pPr>
            <a:endParaRPr lang="en-US" smtClean="0"/>
          </a:p>
          <a:p>
            <a:pPr marL="381000" indent="-381000" algn="ctr">
              <a:buFont typeface="Wingdings 3" pitchFamily="18" charset="2"/>
              <a:buNone/>
            </a:pPr>
            <a:endParaRPr lang="en-US" smtClean="0"/>
          </a:p>
          <a:p>
            <a:pPr marL="381000" indent="-381000" algn="ctr">
              <a:buFont typeface="Wingdings 3" pitchFamily="18" charset="2"/>
              <a:buNone/>
            </a:pPr>
            <a:endParaRPr lang="en-US" smtClean="0"/>
          </a:p>
        </p:txBody>
      </p:sp>
      <p:sp>
        <p:nvSpPr>
          <p:cNvPr id="29699" name="Slide Number Placeholder 3"/>
          <p:cNvSpPr>
            <a:spLocks noGrp="1"/>
          </p:cNvSpPr>
          <p:nvPr>
            <p:ph type="sldNum" sz="quarter" idx="12"/>
          </p:nvPr>
        </p:nvSpPr>
        <p:spPr>
          <a:xfrm>
            <a:off x="2916238" y="4941888"/>
            <a:ext cx="2895600" cy="476250"/>
          </a:xfrm>
          <a:noFill/>
        </p:spPr>
        <p:txBody>
          <a:bodyPr/>
          <a:lstStyle/>
          <a:p>
            <a:pPr algn="ctr"/>
            <a:r>
              <a:rPr lang="en-US" sz="2400" u="sng" smtClean="0">
                <a:latin typeface="Arial" pitchFamily="34" charset="0"/>
              </a:rPr>
              <a:t>Pr[</a:t>
            </a:r>
            <a:r>
              <a:rPr lang="en-US" sz="2400" i="1" u="sng" smtClean="0">
                <a:latin typeface="Calligraph421 BT"/>
              </a:rPr>
              <a:t>A</a:t>
            </a:r>
            <a:r>
              <a:rPr lang="en-US" sz="2400" u="sng" smtClean="0">
                <a:latin typeface="Arial" pitchFamily="34" charset="0"/>
              </a:rPr>
              <a:t>(Q, </a:t>
            </a:r>
            <a:r>
              <a:rPr lang="en-US" sz="2400" i="1" u="sng" smtClean="0">
                <a:latin typeface="Arial" pitchFamily="34" charset="0"/>
              </a:rPr>
              <a:t>D1</a:t>
            </a:r>
            <a:r>
              <a:rPr lang="en-US" sz="2400" u="sng" smtClean="0">
                <a:latin typeface="Arial" pitchFamily="34" charset="0"/>
              </a:rPr>
              <a:t>)</a:t>
            </a:r>
            <a:r>
              <a:rPr lang="en-US" sz="2400" i="1" u="sng" smtClean="0">
                <a:latin typeface="Arial" pitchFamily="34" charset="0"/>
              </a:rPr>
              <a:t> </a:t>
            </a:r>
            <a:r>
              <a:rPr lang="en-US" sz="2400" b="1" u="sng" smtClean="0">
                <a:latin typeface="Arial" pitchFamily="34" charset="0"/>
                <a:sym typeface="Symbol" pitchFamily="18" charset="2"/>
              </a:rPr>
              <a:t>=</a:t>
            </a:r>
            <a:r>
              <a:rPr lang="en-US" sz="2400" i="1" u="sng" smtClean="0">
                <a:latin typeface="Arial" pitchFamily="34" charset="0"/>
              </a:rPr>
              <a:t> R </a:t>
            </a:r>
            <a:r>
              <a:rPr lang="en-US" sz="2400" u="sng" smtClean="0">
                <a:latin typeface="Arial" pitchFamily="34" charset="0"/>
              </a:rPr>
              <a:t>]</a:t>
            </a:r>
          </a:p>
        </p:txBody>
      </p:sp>
      <p:sp>
        <p:nvSpPr>
          <p:cNvPr id="5" name="Rounded Rectangular Callout 4"/>
          <p:cNvSpPr>
            <a:spLocks noChangeArrowheads="1"/>
          </p:cNvSpPr>
          <p:nvPr/>
        </p:nvSpPr>
        <p:spPr bwMode="auto">
          <a:xfrm>
            <a:off x="0" y="5943600"/>
            <a:ext cx="2667000" cy="533400"/>
          </a:xfrm>
          <a:prstGeom prst="wedgeRoundRectCallout">
            <a:avLst>
              <a:gd name="adj1" fmla="val 27620"/>
              <a:gd name="adj2" fmla="val -129134"/>
              <a:gd name="adj3" fmla="val 16667"/>
            </a:avLst>
          </a:prstGeom>
          <a:solidFill>
            <a:srgbClr val="FFCCFF"/>
          </a:solidFill>
          <a:ln w="9525" algn="ctr">
            <a:solidFill>
              <a:schemeClr val="tx1"/>
            </a:solidFill>
            <a:round/>
            <a:headEnd/>
            <a:tailEnd/>
          </a:ln>
        </p:spPr>
        <p:txBody>
          <a:bodyPr/>
          <a:lstStyle/>
          <a:p>
            <a:r>
              <a:rPr lang="en-US" sz="2400">
                <a:latin typeface="Comic Sans MS" pitchFamily="66" charset="0"/>
              </a:rPr>
              <a:t>≈ 1-</a:t>
            </a:r>
            <a:r>
              <a:rPr lang="el-GR" sz="2400">
                <a:latin typeface="Comic Sans MS" pitchFamily="66" charset="0"/>
              </a:rPr>
              <a:t>ε</a:t>
            </a:r>
            <a:r>
              <a:rPr lang="en-US" sz="2400">
                <a:latin typeface="Comic Sans MS" pitchFamily="66" charset="0"/>
              </a:rPr>
              <a:t>, when</a:t>
            </a:r>
            <a:r>
              <a:rPr lang="el-GR" sz="2400">
                <a:latin typeface="Comic Sans MS" pitchFamily="66" charset="0"/>
              </a:rPr>
              <a:t> ε</a:t>
            </a:r>
            <a:r>
              <a:rPr lang="en-US" sz="2400">
                <a:latin typeface="Comic Sans MS" pitchFamily="66" charset="0"/>
              </a:rPr>
              <a:t> </a:t>
            </a:r>
            <a:r>
              <a:rPr lang="en-US" sz="2400"/>
              <a:t>≤</a:t>
            </a:r>
            <a:r>
              <a:rPr lang="en-US" sz="2400">
                <a:latin typeface="Comic Sans MS" pitchFamily="66" charset="0"/>
              </a:rPr>
              <a:t> .1 </a:t>
            </a:r>
            <a:endParaRPr lang="en-US" sz="2400">
              <a:latin typeface="cmmi10"/>
            </a:endParaRPr>
          </a:p>
          <a:p>
            <a:endParaRPr lang="en-US" sz="2400">
              <a:latin typeface="cmmi10"/>
            </a:endParaRPr>
          </a:p>
        </p:txBody>
      </p:sp>
      <p:sp>
        <p:nvSpPr>
          <p:cNvPr id="6" name="Rounded Rectangular Callout 5"/>
          <p:cNvSpPr>
            <a:spLocks noChangeArrowheads="1"/>
          </p:cNvSpPr>
          <p:nvPr/>
        </p:nvSpPr>
        <p:spPr bwMode="auto">
          <a:xfrm>
            <a:off x="6084888" y="5805488"/>
            <a:ext cx="2663825" cy="533400"/>
          </a:xfrm>
          <a:prstGeom prst="wedgeRoundRectCallout">
            <a:avLst>
              <a:gd name="adj1" fmla="val -36556"/>
              <a:gd name="adj2" fmla="val -95227"/>
              <a:gd name="adj3" fmla="val 16667"/>
            </a:avLst>
          </a:prstGeom>
          <a:solidFill>
            <a:srgbClr val="FFCCFF"/>
          </a:solidFill>
          <a:ln w="9525" algn="ctr">
            <a:solidFill>
              <a:schemeClr val="tx1"/>
            </a:solidFill>
            <a:round/>
            <a:headEnd/>
            <a:tailEnd/>
          </a:ln>
        </p:spPr>
        <p:txBody>
          <a:bodyPr/>
          <a:lstStyle/>
          <a:p>
            <a:r>
              <a:rPr lang="en-US" sz="2400">
                <a:latin typeface="Comic Sans MS" pitchFamily="66" charset="0"/>
              </a:rPr>
              <a:t>≈ 1+</a:t>
            </a:r>
            <a:r>
              <a:rPr lang="el-GR" sz="2400">
                <a:latin typeface="Comic Sans MS" pitchFamily="66" charset="0"/>
              </a:rPr>
              <a:t>ε</a:t>
            </a:r>
            <a:r>
              <a:rPr lang="en-US" sz="2400">
                <a:latin typeface="Comic Sans MS" pitchFamily="66" charset="0"/>
              </a:rPr>
              <a:t>, when</a:t>
            </a:r>
            <a:r>
              <a:rPr lang="el-GR" sz="2400">
                <a:latin typeface="Comic Sans MS" pitchFamily="66" charset="0"/>
              </a:rPr>
              <a:t> ε</a:t>
            </a:r>
            <a:r>
              <a:rPr lang="en-US" sz="2400">
                <a:latin typeface="Comic Sans MS" pitchFamily="66" charset="0"/>
              </a:rPr>
              <a:t> </a:t>
            </a:r>
            <a:r>
              <a:rPr lang="en-US" sz="2400"/>
              <a:t>≤</a:t>
            </a:r>
            <a:r>
              <a:rPr lang="en-US" sz="2400">
                <a:latin typeface="Comic Sans MS" pitchFamily="66" charset="0"/>
              </a:rPr>
              <a:t> .1 </a:t>
            </a:r>
            <a:endParaRPr lang="en-US" sz="2400">
              <a:latin typeface="cmmi10"/>
            </a:endParaRPr>
          </a:p>
        </p:txBody>
      </p:sp>
      <p:sp>
        <p:nvSpPr>
          <p:cNvPr id="8" name="Slide Number Placeholder 3"/>
          <p:cNvSpPr txBox="1">
            <a:spLocks noGrp="1"/>
          </p:cNvSpPr>
          <p:nvPr/>
        </p:nvSpPr>
        <p:spPr bwMode="auto">
          <a:xfrm>
            <a:off x="2916238" y="5373688"/>
            <a:ext cx="2895600" cy="476250"/>
          </a:xfrm>
          <a:prstGeom prst="rect">
            <a:avLst/>
          </a:prstGeom>
          <a:noFill/>
          <a:ln w="9525">
            <a:noFill/>
            <a:miter lim="800000"/>
            <a:headEnd/>
            <a:tailEnd/>
          </a:ln>
        </p:spPr>
        <p:txBody>
          <a:bodyPr/>
          <a:lstStyle/>
          <a:p>
            <a:r>
              <a:rPr lang="en-US" sz="2400"/>
              <a:t>Pr[</a:t>
            </a:r>
            <a:r>
              <a:rPr lang="en-US" sz="2400" i="1">
                <a:latin typeface="Calligraph421 BT"/>
              </a:rPr>
              <a:t>A</a:t>
            </a:r>
            <a:r>
              <a:rPr lang="en-US" sz="2400"/>
              <a:t>(Q, </a:t>
            </a:r>
            <a:r>
              <a:rPr lang="en-US" sz="2400" i="1"/>
              <a:t>D2</a:t>
            </a:r>
            <a:r>
              <a:rPr lang="en-US" sz="2400"/>
              <a:t>)</a:t>
            </a:r>
            <a:r>
              <a:rPr lang="en-US" sz="2400" i="1"/>
              <a:t> </a:t>
            </a:r>
            <a:r>
              <a:rPr lang="en-US" sz="2400" b="1">
                <a:sym typeface="Symbol" pitchFamily="18" charset="2"/>
              </a:rPr>
              <a:t>=</a:t>
            </a:r>
            <a:r>
              <a:rPr lang="en-US" sz="2400" i="1"/>
              <a:t> R </a:t>
            </a:r>
            <a:r>
              <a:rPr lang="en-US" sz="2400"/>
              <a:t>]</a:t>
            </a:r>
          </a:p>
        </p:txBody>
      </p:sp>
      <p:sp>
        <p:nvSpPr>
          <p:cNvPr id="9" name="Rectangle 3"/>
          <p:cNvSpPr txBox="1">
            <a:spLocks noChangeArrowheads="1"/>
          </p:cNvSpPr>
          <p:nvPr/>
        </p:nvSpPr>
        <p:spPr bwMode="auto">
          <a:xfrm>
            <a:off x="107950" y="5013325"/>
            <a:ext cx="8372475" cy="792163"/>
          </a:xfrm>
          <a:prstGeom prst="rect">
            <a:avLst/>
          </a:prstGeom>
          <a:noFill/>
          <a:ln w="9525">
            <a:noFill/>
            <a:miter lim="800000"/>
            <a:headEnd/>
            <a:tailEnd/>
          </a:ln>
        </p:spPr>
        <p:txBody>
          <a:bodyPr/>
          <a:lstStyle/>
          <a:p>
            <a:pPr marL="381000" indent="-381000" eaLnBrk="0" hangingPunct="0">
              <a:spcBef>
                <a:spcPct val="20000"/>
              </a:spcBef>
              <a:buClr>
                <a:srgbClr val="FF0000"/>
              </a:buClr>
              <a:buFont typeface="Wingdings 3" pitchFamily="18" charset="2"/>
              <a:buNone/>
              <a:defRPr/>
            </a:pPr>
            <a:r>
              <a:rPr lang="en-US" sz="2400" kern="0" dirty="0">
                <a:solidFill>
                  <a:srgbClr val="FFFFCC"/>
                </a:solidFill>
                <a:latin typeface="Comic Sans MS"/>
                <a:ea typeface="+mn-ea"/>
              </a:rPr>
              <a:t> </a:t>
            </a:r>
            <a:r>
              <a:rPr lang="en-US" sz="2400" kern="0" dirty="0">
                <a:latin typeface="Comic Sans MS"/>
                <a:ea typeface="+mn-ea"/>
              </a:rPr>
              <a:t>e</a:t>
            </a:r>
            <a:r>
              <a:rPr lang="en-US" sz="3200" kern="0" baseline="30000" dirty="0">
                <a:latin typeface="Comic Sans MS"/>
                <a:ea typeface="+mn-ea"/>
              </a:rPr>
              <a:t>-</a:t>
            </a:r>
            <a:r>
              <a:rPr lang="el-GR" sz="3200" kern="0" baseline="30000" dirty="0">
                <a:latin typeface="+mn-lt"/>
                <a:ea typeface="+mn-ea"/>
              </a:rPr>
              <a:t>ε</a:t>
            </a:r>
            <a:r>
              <a:rPr lang="en-US" sz="3200" kern="0" dirty="0">
                <a:latin typeface="+mn-lt"/>
                <a:ea typeface="+mn-ea"/>
              </a:rPr>
              <a:t> </a:t>
            </a:r>
            <a:r>
              <a:rPr lang="en-US" sz="2400" kern="0" dirty="0">
                <a:latin typeface="+mn-lt"/>
                <a:ea typeface="+mn-ea"/>
              </a:rPr>
              <a:t>≤                                   ≤ e</a:t>
            </a:r>
            <a:r>
              <a:rPr lang="el-GR" sz="3200" kern="0" baseline="30000" dirty="0">
                <a:latin typeface="+mn-lt"/>
                <a:ea typeface="+mn-ea"/>
              </a:rPr>
              <a:t>ε</a:t>
            </a:r>
            <a:endParaRPr lang="en-US" sz="2400" kern="0" dirty="0">
              <a:latin typeface="+mn-lt"/>
              <a:ea typeface="+mn-ea"/>
            </a:endParaRPr>
          </a:p>
          <a:p>
            <a:pPr marL="381000" indent="-381000" eaLnBrk="0" hangingPunct="0">
              <a:spcBef>
                <a:spcPct val="20000"/>
              </a:spcBef>
              <a:buClr>
                <a:srgbClr val="FF0000"/>
              </a:buClr>
              <a:buFont typeface="Wingdings 3" pitchFamily="18" charset="2"/>
              <a:buNone/>
              <a:defRPr/>
            </a:pPr>
            <a:endParaRPr lang="en-US" sz="2400" kern="0" dirty="0">
              <a:latin typeface="+mn-lt"/>
              <a:ea typeface="+mn-ea"/>
            </a:endParaRPr>
          </a:p>
          <a:p>
            <a:pPr marL="381000" indent="-381000" eaLnBrk="0" hangingPunct="0">
              <a:spcBef>
                <a:spcPct val="20000"/>
              </a:spcBef>
              <a:buClr>
                <a:srgbClr val="FF0000"/>
              </a:buClr>
              <a:buFont typeface="Wingdings 3" pitchFamily="18" charset="2"/>
              <a:buNone/>
              <a:defRPr/>
            </a:pPr>
            <a:endParaRPr lang="en-US" sz="2400" kern="0" dirty="0">
              <a:latin typeface="+mn-lt"/>
              <a:ea typeface="+mn-ea"/>
            </a:endParaRPr>
          </a:p>
          <a:p>
            <a:pPr marL="381000" indent="-381000" eaLnBrk="0" hangingPunct="0">
              <a:spcBef>
                <a:spcPct val="20000"/>
              </a:spcBef>
              <a:buClr>
                <a:srgbClr val="FF0000"/>
              </a:buClr>
              <a:buFont typeface="Wingdings 3" pitchFamily="18" charset="2"/>
              <a:buNone/>
              <a:defRPr/>
            </a:pPr>
            <a:endParaRPr lang="en-US" sz="2400" kern="0" dirty="0">
              <a:latin typeface="+mn-lt"/>
              <a:ea typeface="+mn-ea"/>
            </a:endParaRPr>
          </a:p>
          <a:p>
            <a:pPr marL="381000" indent="-381000" eaLnBrk="0" hangingPunct="0">
              <a:spcBef>
                <a:spcPct val="20000"/>
              </a:spcBef>
              <a:buClr>
                <a:srgbClr val="FF0000"/>
              </a:buClr>
              <a:buFont typeface="Wingdings 3" pitchFamily="18" charset="2"/>
              <a:buNone/>
              <a:defRPr/>
            </a:pPr>
            <a:endParaRPr lang="en-US" sz="2400" kern="0" dirty="0">
              <a:latin typeface="+mn-lt"/>
              <a:ea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4341">
                                            <p:txEl>
                                              <p:pRg st="2" end="2"/>
                                            </p:txEl>
                                          </p:spTgt>
                                        </p:tgtEl>
                                        <p:attrNameLst>
                                          <p:attrName>style.visibility</p:attrName>
                                        </p:attrNameLst>
                                      </p:cBhvr>
                                      <p:to>
                                        <p:strVal val="visible"/>
                                      </p:to>
                                    </p:set>
                                    <p:animEffect transition="in" filter="dissolve">
                                      <p:cBhvr>
                                        <p:cTn id="7" dur="500"/>
                                        <p:tgtEl>
                                          <p:spTgt spid="14341">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9699"/>
                                        </p:tgtEl>
                                        <p:attrNameLst>
                                          <p:attrName>style.visibility</p:attrName>
                                        </p:attrNameLst>
                                      </p:cBhvr>
                                      <p:to>
                                        <p:strVal val="visible"/>
                                      </p:to>
                                    </p:set>
                                    <p:animEffect transition="in" filter="dissolve">
                                      <p:cBhvr>
                                        <p:cTn id="12" dur="500"/>
                                        <p:tgtEl>
                                          <p:spTgt spid="29699"/>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dissolve">
                                      <p:cBhvr>
                                        <p:cTn id="15" dur="500"/>
                                        <p:tgtEl>
                                          <p:spTgt spid="8"/>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9">
                                            <p:txEl>
                                              <p:pRg st="0" end="0"/>
                                            </p:txEl>
                                          </p:spTgt>
                                        </p:tgtEl>
                                        <p:attrNameLst>
                                          <p:attrName>style.visibility</p:attrName>
                                        </p:attrNameLst>
                                      </p:cBhvr>
                                      <p:to>
                                        <p:strVal val="visible"/>
                                      </p:to>
                                    </p:set>
                                    <p:animEffect transition="in" filter="dissolve">
                                      <p:cBhvr>
                                        <p:cTn id="18" dur="500"/>
                                        <p:tgtEl>
                                          <p:spTgt spid="9">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dissolve">
                                      <p:cBhvr>
                                        <p:cTn id="23" dur="500"/>
                                        <p:tgtEl>
                                          <p:spTgt spid="5"/>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dissolve">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p:bldP spid="5" grpId="0" animBg="1"/>
      <p:bldP spid="6" grpId="0" animBg="1"/>
      <p:bldP spid="8" grpId="0"/>
      <p:bldP spid="9" grpId="0" build="allAtOnce"/>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19" descr="j0409919"/>
          <p:cNvPicPr>
            <a:picLocks noChangeAspect="1" noChangeArrowheads="1"/>
          </p:cNvPicPr>
          <p:nvPr/>
        </p:nvPicPr>
        <p:blipFill>
          <a:blip r:embed="rId2" cstate="print"/>
          <a:srcRect/>
          <a:stretch>
            <a:fillRect/>
          </a:stretch>
        </p:blipFill>
        <p:spPr bwMode="auto">
          <a:xfrm>
            <a:off x="107950" y="1484313"/>
            <a:ext cx="2808288" cy="2808287"/>
          </a:xfrm>
          <a:prstGeom prst="rect">
            <a:avLst/>
          </a:prstGeom>
          <a:noFill/>
          <a:ln w="9525">
            <a:noFill/>
            <a:miter lim="800000"/>
            <a:headEnd/>
            <a:tailEnd/>
          </a:ln>
        </p:spPr>
      </p:pic>
      <p:sp>
        <p:nvSpPr>
          <p:cNvPr id="56323" name="Title 14"/>
          <p:cNvSpPr>
            <a:spLocks noGrp="1"/>
          </p:cNvSpPr>
          <p:nvPr>
            <p:ph type="title"/>
          </p:nvPr>
        </p:nvSpPr>
        <p:spPr>
          <a:xfrm>
            <a:off x="179388" y="476250"/>
            <a:ext cx="8456612" cy="914400"/>
          </a:xfrm>
        </p:spPr>
        <p:txBody>
          <a:bodyPr/>
          <a:lstStyle/>
          <a:p>
            <a:r>
              <a:rPr lang="en-US" smtClean="0"/>
              <a:t>To attain DP, add noise to the analysis result.</a:t>
            </a:r>
          </a:p>
        </p:txBody>
      </p:sp>
      <p:sp>
        <p:nvSpPr>
          <p:cNvPr id="31746" name="Content Placeholder 34"/>
          <p:cNvSpPr>
            <a:spLocks noGrp="1"/>
          </p:cNvSpPr>
          <p:nvPr>
            <p:ph idx="1"/>
          </p:nvPr>
        </p:nvSpPr>
        <p:spPr>
          <a:xfrm>
            <a:off x="0" y="3573463"/>
            <a:ext cx="9144000" cy="3132137"/>
          </a:xfrm>
        </p:spPr>
        <p:txBody>
          <a:bodyPr/>
          <a:lstStyle/>
          <a:p>
            <a:pPr>
              <a:buFont typeface="Wingdings" pitchFamily="2" charset="2"/>
              <a:buNone/>
            </a:pPr>
            <a:r>
              <a:rPr lang="en-US" smtClean="0"/>
              <a:t>Intuitively, the more sensitive q is to DB’s content, the more noise you need.</a:t>
            </a:r>
            <a:endParaRPr lang="en-US" baseline="-25000" smtClean="0"/>
          </a:p>
        </p:txBody>
      </p:sp>
      <p:sp>
        <p:nvSpPr>
          <p:cNvPr id="56325" name="AutoShape 18"/>
          <p:cNvSpPr>
            <a:spLocks noChangeArrowheads="1"/>
          </p:cNvSpPr>
          <p:nvPr/>
        </p:nvSpPr>
        <p:spPr bwMode="auto">
          <a:xfrm>
            <a:off x="6781800" y="2041525"/>
            <a:ext cx="1498600" cy="1371600"/>
          </a:xfrm>
          <a:prstGeom prst="can">
            <a:avLst>
              <a:gd name="adj" fmla="val 17824"/>
            </a:avLst>
          </a:prstGeom>
          <a:solidFill>
            <a:schemeClr val="accent1"/>
          </a:solidFill>
          <a:ln w="28575">
            <a:solidFill>
              <a:schemeClr val="tx1"/>
            </a:solidFill>
            <a:round/>
            <a:headEnd/>
            <a:tailEnd/>
          </a:ln>
        </p:spPr>
        <p:txBody>
          <a:bodyPr wrap="none" anchor="ctr"/>
          <a:lstStyle/>
          <a:p>
            <a:pPr eaLnBrk="0" hangingPunct="0">
              <a:lnSpc>
                <a:spcPct val="60000"/>
              </a:lnSpc>
            </a:pPr>
            <a:endParaRPr lang="en-US" baseline="-25000"/>
          </a:p>
        </p:txBody>
      </p:sp>
      <p:sp>
        <p:nvSpPr>
          <p:cNvPr id="56326" name="Rectangle 20"/>
          <p:cNvSpPr>
            <a:spLocks noChangeArrowheads="1"/>
          </p:cNvSpPr>
          <p:nvPr/>
        </p:nvSpPr>
        <p:spPr bwMode="auto">
          <a:xfrm>
            <a:off x="7308850" y="2565400"/>
            <a:ext cx="541338" cy="400050"/>
          </a:xfrm>
          <a:prstGeom prst="rect">
            <a:avLst/>
          </a:prstGeom>
          <a:noFill/>
          <a:ln w="28575">
            <a:noFill/>
            <a:miter lim="800000"/>
            <a:headEnd/>
            <a:tailEnd/>
          </a:ln>
        </p:spPr>
        <p:txBody>
          <a:bodyPr wrap="none">
            <a:spAutoFit/>
          </a:bodyPr>
          <a:lstStyle/>
          <a:p>
            <a:pPr eaLnBrk="0" hangingPunct="0"/>
            <a:r>
              <a:rPr lang="en-US" sz="2000"/>
              <a:t>DB</a:t>
            </a:r>
          </a:p>
        </p:txBody>
      </p:sp>
      <p:sp>
        <p:nvSpPr>
          <p:cNvPr id="56327" name="Rectangle 21"/>
          <p:cNvSpPr>
            <a:spLocks noChangeArrowheads="1"/>
          </p:cNvSpPr>
          <p:nvPr/>
        </p:nvSpPr>
        <p:spPr bwMode="auto">
          <a:xfrm>
            <a:off x="1258888" y="1628775"/>
            <a:ext cx="688975" cy="396875"/>
          </a:xfrm>
          <a:prstGeom prst="rect">
            <a:avLst/>
          </a:prstGeom>
          <a:noFill/>
          <a:ln w="28575">
            <a:noFill/>
            <a:miter lim="800000"/>
            <a:headEnd/>
            <a:tailEnd/>
          </a:ln>
        </p:spPr>
        <p:txBody>
          <a:bodyPr wrap="none">
            <a:spAutoFit/>
          </a:bodyPr>
          <a:lstStyle/>
          <a:p>
            <a:pPr eaLnBrk="0" hangingPunct="0"/>
            <a:r>
              <a:rPr lang="en-US" sz="2000"/>
              <a:t>User</a:t>
            </a:r>
          </a:p>
        </p:txBody>
      </p:sp>
      <p:sp>
        <p:nvSpPr>
          <p:cNvPr id="13" name="Content Placeholder 2"/>
          <p:cNvSpPr txBox="1">
            <a:spLocks/>
          </p:cNvSpPr>
          <p:nvPr/>
        </p:nvSpPr>
        <p:spPr bwMode="auto">
          <a:xfrm>
            <a:off x="0" y="4581525"/>
            <a:ext cx="9144000" cy="1487488"/>
          </a:xfrm>
          <a:prstGeom prst="rect">
            <a:avLst/>
          </a:prstGeom>
          <a:noFill/>
          <a:ln w="9525">
            <a:noFill/>
            <a:miter lim="800000"/>
            <a:headEnd/>
            <a:tailEnd/>
          </a:ln>
        </p:spPr>
        <p:txBody>
          <a:bodyPr/>
          <a:lstStyle/>
          <a:p>
            <a:pPr marL="342900" indent="-342900" algn="l" eaLnBrk="0" hangingPunct="0">
              <a:spcBef>
                <a:spcPct val="20000"/>
              </a:spcBef>
              <a:buClr>
                <a:srgbClr val="FF0000"/>
              </a:buClr>
              <a:buFont typeface="Wingdings" pitchFamily="2" charset="2"/>
              <a:buNone/>
              <a:defRPr/>
            </a:pPr>
            <a:r>
              <a:rPr lang="en-US" sz="2400" kern="0" dirty="0">
                <a:latin typeface="+mn-lt"/>
                <a:ea typeface="+mn-ea"/>
                <a:sym typeface="Symbol" pitchFamily="18" charset="2"/>
              </a:rPr>
              <a:t>Sensitivity is a </a:t>
            </a:r>
            <a:r>
              <a:rPr lang="en-US" sz="2400" i="1" kern="0" dirty="0">
                <a:latin typeface="+mn-lt"/>
                <a:ea typeface="+mn-ea"/>
                <a:sym typeface="Symbol" pitchFamily="18" charset="2"/>
              </a:rPr>
              <a:t>worst case </a:t>
            </a:r>
            <a:r>
              <a:rPr lang="en-US" sz="2400" kern="0" dirty="0">
                <a:latin typeface="+mn-lt"/>
                <a:ea typeface="+mn-ea"/>
                <a:sym typeface="Symbol" pitchFamily="18" charset="2"/>
              </a:rPr>
              <a:t>measure:  “global sensitivity”</a:t>
            </a:r>
          </a:p>
          <a:p>
            <a:pPr marL="342900" indent="-342900" algn="l" eaLnBrk="0" hangingPunct="0">
              <a:spcBef>
                <a:spcPct val="20000"/>
              </a:spcBef>
              <a:buClr>
                <a:srgbClr val="FF0000"/>
              </a:buClr>
              <a:buFont typeface="Wingdings" pitchFamily="2" charset="2"/>
              <a:buNone/>
              <a:defRPr/>
            </a:pPr>
            <a:r>
              <a:rPr lang="en-US" sz="2400" kern="0" dirty="0">
                <a:latin typeface="+mn-lt"/>
                <a:ea typeface="+mn-ea"/>
                <a:sym typeface="Symbol" pitchFamily="18" charset="2"/>
              </a:rPr>
              <a:t>Sensitivity is </a:t>
            </a:r>
            <a:r>
              <a:rPr lang="en-US" sz="2400" i="1" kern="0" dirty="0">
                <a:latin typeface="+mn-lt"/>
                <a:ea typeface="+mn-ea"/>
                <a:sym typeface="Symbol" pitchFamily="18" charset="2"/>
              </a:rPr>
              <a:t>independent</a:t>
            </a:r>
            <a:r>
              <a:rPr lang="en-US" sz="2400" kern="0" dirty="0">
                <a:latin typeface="+mn-lt"/>
                <a:ea typeface="+mn-ea"/>
                <a:sym typeface="Symbol" pitchFamily="18" charset="2"/>
              </a:rPr>
              <a:t> of DB’s current content.  </a:t>
            </a:r>
          </a:p>
        </p:txBody>
      </p:sp>
      <p:sp>
        <p:nvSpPr>
          <p:cNvPr id="56329" name="AutoShape 2" descr="http://ansam518.files.wordpress.com/2011/04/question-mark.jpg"/>
          <p:cNvSpPr>
            <a:spLocks noChangeAspect="1" noChangeArrowheads="1"/>
          </p:cNvSpPr>
          <p:nvPr/>
        </p:nvSpPr>
        <p:spPr bwMode="auto">
          <a:xfrm>
            <a:off x="0" y="-136525"/>
            <a:ext cx="304800" cy="304800"/>
          </a:xfrm>
          <a:prstGeom prst="rect">
            <a:avLst/>
          </a:prstGeom>
          <a:noFill/>
          <a:ln w="9525">
            <a:noFill/>
            <a:miter lim="800000"/>
            <a:headEnd/>
            <a:tailEnd/>
          </a:ln>
        </p:spPr>
        <p:txBody>
          <a:bodyPr/>
          <a:lstStyle/>
          <a:p>
            <a:endParaRPr lang="en-US"/>
          </a:p>
        </p:txBody>
      </p:sp>
      <p:sp>
        <p:nvSpPr>
          <p:cNvPr id="56330" name="AutoShape 4" descr="http://ansam518.files.wordpress.com/2011/04/question-mark.jpg"/>
          <p:cNvSpPr>
            <a:spLocks noChangeAspect="1" noChangeArrowheads="1"/>
          </p:cNvSpPr>
          <p:nvPr/>
        </p:nvSpPr>
        <p:spPr bwMode="auto">
          <a:xfrm>
            <a:off x="0" y="-136525"/>
            <a:ext cx="304800" cy="304800"/>
          </a:xfrm>
          <a:prstGeom prst="rect">
            <a:avLst/>
          </a:prstGeom>
          <a:noFill/>
          <a:ln w="9525">
            <a:noFill/>
            <a:miter lim="800000"/>
            <a:headEnd/>
            <a:tailEnd/>
          </a:ln>
        </p:spPr>
        <p:txBody>
          <a:bodyPr/>
          <a:lstStyle/>
          <a:p>
            <a:endParaRPr lang="en-US"/>
          </a:p>
        </p:txBody>
      </p:sp>
      <p:sp>
        <p:nvSpPr>
          <p:cNvPr id="56331" name="AutoShape 6" descr="http://ansam518.files.wordpress.com/2011/04/question-mark.jpg"/>
          <p:cNvSpPr>
            <a:spLocks noChangeAspect="1" noChangeArrowheads="1"/>
          </p:cNvSpPr>
          <p:nvPr/>
        </p:nvSpPr>
        <p:spPr bwMode="auto">
          <a:xfrm>
            <a:off x="4538663" y="-144463"/>
            <a:ext cx="304800" cy="304801"/>
          </a:xfrm>
          <a:prstGeom prst="rect">
            <a:avLst/>
          </a:prstGeom>
          <a:noFill/>
          <a:ln w="9525">
            <a:noFill/>
            <a:miter lim="800000"/>
            <a:headEnd/>
            <a:tailEnd/>
          </a:ln>
        </p:spPr>
        <p:txBody>
          <a:bodyPr/>
          <a:lstStyle/>
          <a:p>
            <a:endParaRPr lang="en-US"/>
          </a:p>
        </p:txBody>
      </p:sp>
      <p:sp>
        <p:nvSpPr>
          <p:cNvPr id="56332" name="AutoShape 8" descr="http://prestashoptemplates.org/31-67-thickbox/prestashop-module-ask-a-question.jpg"/>
          <p:cNvSpPr>
            <a:spLocks noChangeAspect="1" noChangeArrowheads="1"/>
          </p:cNvSpPr>
          <p:nvPr/>
        </p:nvSpPr>
        <p:spPr bwMode="auto">
          <a:xfrm>
            <a:off x="3976688" y="-2566988"/>
            <a:ext cx="5362575" cy="5362576"/>
          </a:xfrm>
          <a:prstGeom prst="rect">
            <a:avLst/>
          </a:prstGeom>
          <a:noFill/>
          <a:ln w="9525">
            <a:noFill/>
            <a:miter lim="800000"/>
            <a:headEnd/>
            <a:tailEnd/>
          </a:ln>
        </p:spPr>
        <p:txBody>
          <a:bodyPr/>
          <a:lstStyle/>
          <a:p>
            <a:endParaRPr lang="en-US"/>
          </a:p>
        </p:txBody>
      </p:sp>
      <p:sp>
        <p:nvSpPr>
          <p:cNvPr id="56333" name="Rounded Rectangular Callout 17"/>
          <p:cNvSpPr>
            <a:spLocks noChangeArrowheads="1"/>
          </p:cNvSpPr>
          <p:nvPr/>
        </p:nvSpPr>
        <p:spPr bwMode="auto">
          <a:xfrm>
            <a:off x="3708400" y="1844675"/>
            <a:ext cx="1439863" cy="576263"/>
          </a:xfrm>
          <a:prstGeom prst="wedgeRoundRectCallout">
            <a:avLst>
              <a:gd name="adj1" fmla="val -160199"/>
              <a:gd name="adj2" fmla="val 123551"/>
              <a:gd name="adj3" fmla="val 16667"/>
            </a:avLst>
          </a:prstGeom>
          <a:solidFill>
            <a:srgbClr val="FFFF00"/>
          </a:solidFill>
          <a:ln w="9525" algn="ctr">
            <a:solidFill>
              <a:schemeClr val="tx1"/>
            </a:solidFill>
            <a:round/>
            <a:headEnd/>
            <a:tailEnd/>
          </a:ln>
        </p:spPr>
        <p:txBody>
          <a:bodyPr wrap="none" anchor="ctr"/>
          <a:lstStyle/>
          <a:p>
            <a:r>
              <a:rPr lang="en-US"/>
              <a:t>q?</a:t>
            </a:r>
          </a:p>
        </p:txBody>
      </p:sp>
      <p:sp>
        <p:nvSpPr>
          <p:cNvPr id="56334" name="Rounded Rectangular Callout 18"/>
          <p:cNvSpPr>
            <a:spLocks noChangeArrowheads="1"/>
          </p:cNvSpPr>
          <p:nvPr/>
        </p:nvSpPr>
        <p:spPr bwMode="auto">
          <a:xfrm>
            <a:off x="3492500" y="2565400"/>
            <a:ext cx="1943100" cy="576263"/>
          </a:xfrm>
          <a:prstGeom prst="wedgeRoundRectCallout">
            <a:avLst>
              <a:gd name="adj1" fmla="val 116412"/>
              <a:gd name="adj2" fmla="val 31102"/>
              <a:gd name="adj3" fmla="val 16667"/>
            </a:avLst>
          </a:prstGeom>
          <a:solidFill>
            <a:srgbClr val="FFFF00"/>
          </a:solidFill>
          <a:ln w="9525" algn="ctr">
            <a:solidFill>
              <a:schemeClr val="tx1"/>
            </a:solidFill>
            <a:round/>
            <a:headEnd/>
            <a:tailEnd/>
          </a:ln>
        </p:spPr>
        <p:txBody>
          <a:bodyPr wrap="none" anchor="ctr"/>
          <a:lstStyle/>
          <a:p>
            <a:r>
              <a:rPr lang="en-US"/>
              <a:t>q(DB) + noise(q)</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1746">
                                            <p:txEl>
                                              <p:pRg st="0" end="0"/>
                                            </p:txEl>
                                          </p:spTgt>
                                        </p:tgtEl>
                                        <p:attrNameLst>
                                          <p:attrName>style.visibility</p:attrName>
                                        </p:attrNameLst>
                                      </p:cBhvr>
                                      <p:to>
                                        <p:strVal val="visible"/>
                                      </p:to>
                                    </p:set>
                                    <p:animEffect transition="in" filter="dissolve">
                                      <p:cBhvr>
                                        <p:cTn id="7" dur="500"/>
                                        <p:tgtEl>
                                          <p:spTgt spid="31746">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13">
                                            <p:txEl>
                                              <p:pRg st="0" end="0"/>
                                            </p:txEl>
                                          </p:spTgt>
                                        </p:tgtEl>
                                        <p:attrNameLst>
                                          <p:attrName>style.visibility</p:attrName>
                                        </p:attrNameLst>
                                      </p:cBhvr>
                                      <p:to>
                                        <p:strVal val="visible"/>
                                      </p:to>
                                    </p:set>
                                    <p:animEffect transition="in" filter="dissolve">
                                      <p:cBhvr>
                                        <p:cTn id="10" dur="500"/>
                                        <p:tgtEl>
                                          <p:spTgt spid="13">
                                            <p:txEl>
                                              <p:pRg st="0" end="0"/>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13">
                                            <p:txEl>
                                              <p:pRg st="1" end="1"/>
                                            </p:txEl>
                                          </p:spTgt>
                                        </p:tgtEl>
                                        <p:attrNameLst>
                                          <p:attrName>style.visibility</p:attrName>
                                        </p:attrNameLst>
                                      </p:cBhvr>
                                      <p:to>
                                        <p:strVal val="visible"/>
                                      </p:to>
                                    </p:set>
                                    <p:animEffect transition="in" filter="dissolve">
                                      <p:cBhvr>
                                        <p:cTn id="13" dur="500"/>
                                        <p:tgtEl>
                                          <p:spTgt spid="1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19" descr="j0409919"/>
          <p:cNvPicPr>
            <a:picLocks noChangeAspect="1" noChangeArrowheads="1"/>
          </p:cNvPicPr>
          <p:nvPr/>
        </p:nvPicPr>
        <p:blipFill>
          <a:blip r:embed="rId2" cstate="print"/>
          <a:srcRect/>
          <a:stretch>
            <a:fillRect/>
          </a:stretch>
        </p:blipFill>
        <p:spPr bwMode="auto">
          <a:xfrm>
            <a:off x="107950" y="1484313"/>
            <a:ext cx="2808288" cy="2808287"/>
          </a:xfrm>
          <a:prstGeom prst="rect">
            <a:avLst/>
          </a:prstGeom>
          <a:noFill/>
          <a:ln w="9525">
            <a:noFill/>
            <a:miter lim="800000"/>
            <a:headEnd/>
            <a:tailEnd/>
          </a:ln>
        </p:spPr>
      </p:pic>
      <p:sp>
        <p:nvSpPr>
          <p:cNvPr id="57347" name="Title 14"/>
          <p:cNvSpPr>
            <a:spLocks noGrp="1"/>
          </p:cNvSpPr>
          <p:nvPr>
            <p:ph type="title"/>
          </p:nvPr>
        </p:nvSpPr>
        <p:spPr>
          <a:xfrm>
            <a:off x="179388" y="333375"/>
            <a:ext cx="8964612" cy="1057275"/>
          </a:xfrm>
        </p:spPr>
        <p:txBody>
          <a:bodyPr/>
          <a:lstStyle/>
          <a:p>
            <a:pPr marL="342900" indent="-342900">
              <a:spcBef>
                <a:spcPct val="20000"/>
              </a:spcBef>
            </a:pPr>
            <a:r>
              <a:rPr lang="en-US" smtClean="0">
                <a:sym typeface="Symbol" pitchFamily="18" charset="2"/>
              </a:rPr>
              <a:t>Background knowledge could be everything but this one record, and DP will still protect it.</a:t>
            </a:r>
            <a:endParaRPr lang="en-US" smtClean="0"/>
          </a:p>
        </p:txBody>
      </p:sp>
      <p:sp>
        <p:nvSpPr>
          <p:cNvPr id="57348" name="AutoShape 18"/>
          <p:cNvSpPr>
            <a:spLocks noChangeArrowheads="1"/>
          </p:cNvSpPr>
          <p:nvPr/>
        </p:nvSpPr>
        <p:spPr bwMode="auto">
          <a:xfrm>
            <a:off x="6781800" y="2041525"/>
            <a:ext cx="1498600" cy="1371600"/>
          </a:xfrm>
          <a:prstGeom prst="can">
            <a:avLst>
              <a:gd name="adj" fmla="val 17824"/>
            </a:avLst>
          </a:prstGeom>
          <a:solidFill>
            <a:schemeClr val="accent1"/>
          </a:solidFill>
          <a:ln w="28575">
            <a:solidFill>
              <a:schemeClr val="tx1"/>
            </a:solidFill>
            <a:round/>
            <a:headEnd/>
            <a:tailEnd/>
          </a:ln>
        </p:spPr>
        <p:txBody>
          <a:bodyPr wrap="none" anchor="ctr"/>
          <a:lstStyle/>
          <a:p>
            <a:pPr eaLnBrk="0" hangingPunct="0">
              <a:lnSpc>
                <a:spcPct val="60000"/>
              </a:lnSpc>
            </a:pPr>
            <a:endParaRPr lang="en-US" baseline="-25000"/>
          </a:p>
        </p:txBody>
      </p:sp>
      <p:sp>
        <p:nvSpPr>
          <p:cNvPr id="57349" name="Rectangle 20"/>
          <p:cNvSpPr>
            <a:spLocks noChangeArrowheads="1"/>
          </p:cNvSpPr>
          <p:nvPr/>
        </p:nvSpPr>
        <p:spPr bwMode="auto">
          <a:xfrm>
            <a:off x="7308850" y="2565400"/>
            <a:ext cx="541338" cy="400050"/>
          </a:xfrm>
          <a:prstGeom prst="rect">
            <a:avLst/>
          </a:prstGeom>
          <a:noFill/>
          <a:ln w="28575">
            <a:noFill/>
            <a:miter lim="800000"/>
            <a:headEnd/>
            <a:tailEnd/>
          </a:ln>
        </p:spPr>
        <p:txBody>
          <a:bodyPr wrap="none">
            <a:spAutoFit/>
          </a:bodyPr>
          <a:lstStyle/>
          <a:p>
            <a:pPr eaLnBrk="0" hangingPunct="0"/>
            <a:r>
              <a:rPr lang="en-US" sz="2000"/>
              <a:t>DB</a:t>
            </a:r>
          </a:p>
        </p:txBody>
      </p:sp>
      <p:sp>
        <p:nvSpPr>
          <p:cNvPr id="57350" name="Rectangle 21"/>
          <p:cNvSpPr>
            <a:spLocks noChangeArrowheads="1"/>
          </p:cNvSpPr>
          <p:nvPr/>
        </p:nvSpPr>
        <p:spPr bwMode="auto">
          <a:xfrm>
            <a:off x="1258888" y="1628775"/>
            <a:ext cx="688975" cy="396875"/>
          </a:xfrm>
          <a:prstGeom prst="rect">
            <a:avLst/>
          </a:prstGeom>
          <a:noFill/>
          <a:ln w="28575">
            <a:noFill/>
            <a:miter lim="800000"/>
            <a:headEnd/>
            <a:tailEnd/>
          </a:ln>
        </p:spPr>
        <p:txBody>
          <a:bodyPr wrap="none">
            <a:spAutoFit/>
          </a:bodyPr>
          <a:lstStyle/>
          <a:p>
            <a:pPr eaLnBrk="0" hangingPunct="0"/>
            <a:r>
              <a:rPr lang="en-US" sz="2000"/>
              <a:t>User</a:t>
            </a:r>
          </a:p>
        </p:txBody>
      </p:sp>
      <p:sp>
        <p:nvSpPr>
          <p:cNvPr id="13" name="Content Placeholder 2"/>
          <p:cNvSpPr txBox="1">
            <a:spLocks/>
          </p:cNvSpPr>
          <p:nvPr/>
        </p:nvSpPr>
        <p:spPr bwMode="auto">
          <a:xfrm>
            <a:off x="0" y="4437063"/>
            <a:ext cx="9144000" cy="1487487"/>
          </a:xfrm>
          <a:prstGeom prst="rect">
            <a:avLst/>
          </a:prstGeom>
          <a:noFill/>
          <a:ln w="9525">
            <a:noFill/>
            <a:miter lim="800000"/>
            <a:headEnd/>
            <a:tailEnd/>
          </a:ln>
        </p:spPr>
        <p:txBody>
          <a:bodyPr/>
          <a:lstStyle/>
          <a:p>
            <a:pPr marL="342900" indent="-342900" algn="l" eaLnBrk="0" hangingPunct="0">
              <a:spcBef>
                <a:spcPct val="20000"/>
              </a:spcBef>
              <a:buClr>
                <a:srgbClr val="FF0000"/>
              </a:buClr>
              <a:buFont typeface="Wingdings" pitchFamily="2" charset="2"/>
              <a:buNone/>
              <a:defRPr/>
            </a:pPr>
            <a:r>
              <a:rPr lang="en-US" sz="2400" kern="0" dirty="0">
                <a:latin typeface="+mn-lt"/>
                <a:ea typeface="+mn-ea"/>
              </a:rPr>
              <a:t>Examples: </a:t>
            </a:r>
          </a:p>
          <a:p>
            <a:pPr marL="342900" indent="-342900" algn="l" eaLnBrk="0" hangingPunct="0">
              <a:spcBef>
                <a:spcPct val="20000"/>
              </a:spcBef>
              <a:buClr>
                <a:srgbClr val="FF0000"/>
              </a:buClr>
              <a:buFont typeface="Arial" pitchFamily="34" charset="0"/>
              <a:buChar char="•"/>
              <a:defRPr/>
            </a:pPr>
            <a:r>
              <a:rPr lang="en-US" sz="2400" kern="0" dirty="0">
                <a:latin typeface="+mn-lt"/>
                <a:ea typeface="+mn-ea"/>
              </a:rPr>
              <a:t>Sensitivity of “how many people aged 21 have diabetes” is 1.</a:t>
            </a:r>
          </a:p>
          <a:p>
            <a:pPr marL="342900" indent="-342900" algn="l" eaLnBrk="0" hangingPunct="0">
              <a:spcBef>
                <a:spcPct val="20000"/>
              </a:spcBef>
              <a:buClr>
                <a:srgbClr val="FF0000"/>
              </a:buClr>
              <a:buFont typeface="Arial" pitchFamily="34" charset="0"/>
              <a:buChar char="•"/>
              <a:defRPr/>
            </a:pPr>
            <a:r>
              <a:rPr lang="en-US" sz="2400" kern="0" dirty="0">
                <a:latin typeface="+mn-lt"/>
                <a:ea typeface="+mn-ea"/>
              </a:rPr>
              <a:t>Sensitivity of sum, </a:t>
            </a:r>
            <a:r>
              <a:rPr lang="en-US" sz="2400" kern="0" dirty="0" err="1">
                <a:latin typeface="+mn-lt"/>
                <a:ea typeface="+mn-ea"/>
              </a:rPr>
              <a:t>avg</a:t>
            </a:r>
            <a:r>
              <a:rPr lang="en-US" sz="2400" kern="0" dirty="0">
                <a:latin typeface="+mn-lt"/>
                <a:ea typeface="+mn-ea"/>
              </a:rPr>
              <a:t>, max, min medical bill is </a:t>
            </a:r>
            <a:r>
              <a:rPr lang="en-US" sz="2400" i="1" kern="0" dirty="0">
                <a:latin typeface="+mn-lt"/>
                <a:ea typeface="+mn-ea"/>
              </a:rPr>
              <a:t>very high</a:t>
            </a:r>
            <a:r>
              <a:rPr lang="en-US" sz="2400" kern="0" dirty="0">
                <a:latin typeface="+mn-lt"/>
                <a:ea typeface="+mn-ea"/>
              </a:rPr>
              <a:t>.</a:t>
            </a:r>
          </a:p>
        </p:txBody>
      </p:sp>
      <p:sp>
        <p:nvSpPr>
          <p:cNvPr id="57352" name="AutoShape 2" descr="http://ansam518.files.wordpress.com/2011/04/question-mark.jpg"/>
          <p:cNvSpPr>
            <a:spLocks noChangeAspect="1" noChangeArrowheads="1"/>
          </p:cNvSpPr>
          <p:nvPr/>
        </p:nvSpPr>
        <p:spPr bwMode="auto">
          <a:xfrm>
            <a:off x="0" y="-136525"/>
            <a:ext cx="304800" cy="304800"/>
          </a:xfrm>
          <a:prstGeom prst="rect">
            <a:avLst/>
          </a:prstGeom>
          <a:noFill/>
          <a:ln w="9525">
            <a:noFill/>
            <a:miter lim="800000"/>
            <a:headEnd/>
            <a:tailEnd/>
          </a:ln>
        </p:spPr>
        <p:txBody>
          <a:bodyPr/>
          <a:lstStyle/>
          <a:p>
            <a:endParaRPr lang="en-US"/>
          </a:p>
        </p:txBody>
      </p:sp>
      <p:sp>
        <p:nvSpPr>
          <p:cNvPr id="57353" name="AutoShape 4" descr="http://ansam518.files.wordpress.com/2011/04/question-mark.jpg"/>
          <p:cNvSpPr>
            <a:spLocks noChangeAspect="1" noChangeArrowheads="1"/>
          </p:cNvSpPr>
          <p:nvPr/>
        </p:nvSpPr>
        <p:spPr bwMode="auto">
          <a:xfrm>
            <a:off x="0" y="-136525"/>
            <a:ext cx="304800" cy="304800"/>
          </a:xfrm>
          <a:prstGeom prst="rect">
            <a:avLst/>
          </a:prstGeom>
          <a:noFill/>
          <a:ln w="9525">
            <a:noFill/>
            <a:miter lim="800000"/>
            <a:headEnd/>
            <a:tailEnd/>
          </a:ln>
        </p:spPr>
        <p:txBody>
          <a:bodyPr/>
          <a:lstStyle/>
          <a:p>
            <a:endParaRPr lang="en-US"/>
          </a:p>
        </p:txBody>
      </p:sp>
      <p:sp>
        <p:nvSpPr>
          <p:cNvPr id="57354" name="AutoShape 6" descr="http://ansam518.files.wordpress.com/2011/04/question-mark.jpg"/>
          <p:cNvSpPr>
            <a:spLocks noChangeAspect="1" noChangeArrowheads="1"/>
          </p:cNvSpPr>
          <p:nvPr/>
        </p:nvSpPr>
        <p:spPr bwMode="auto">
          <a:xfrm>
            <a:off x="4538663" y="-144463"/>
            <a:ext cx="304800" cy="304801"/>
          </a:xfrm>
          <a:prstGeom prst="rect">
            <a:avLst/>
          </a:prstGeom>
          <a:noFill/>
          <a:ln w="9525">
            <a:noFill/>
            <a:miter lim="800000"/>
            <a:headEnd/>
            <a:tailEnd/>
          </a:ln>
        </p:spPr>
        <p:txBody>
          <a:bodyPr/>
          <a:lstStyle/>
          <a:p>
            <a:endParaRPr lang="en-US"/>
          </a:p>
        </p:txBody>
      </p:sp>
      <p:sp>
        <p:nvSpPr>
          <p:cNvPr id="57355" name="AutoShape 8" descr="http://prestashoptemplates.org/31-67-thickbox/prestashop-module-ask-a-question.jpg"/>
          <p:cNvSpPr>
            <a:spLocks noChangeAspect="1" noChangeArrowheads="1"/>
          </p:cNvSpPr>
          <p:nvPr/>
        </p:nvSpPr>
        <p:spPr bwMode="auto">
          <a:xfrm>
            <a:off x="3976688" y="-2566988"/>
            <a:ext cx="5362575" cy="5362576"/>
          </a:xfrm>
          <a:prstGeom prst="rect">
            <a:avLst/>
          </a:prstGeom>
          <a:noFill/>
          <a:ln w="9525">
            <a:noFill/>
            <a:miter lim="800000"/>
            <a:headEnd/>
            <a:tailEnd/>
          </a:ln>
        </p:spPr>
        <p:txBody>
          <a:bodyPr/>
          <a:lstStyle/>
          <a:p>
            <a:endParaRPr lang="en-US"/>
          </a:p>
        </p:txBody>
      </p:sp>
      <p:sp>
        <p:nvSpPr>
          <p:cNvPr id="57356" name="Rounded Rectangular Callout 17"/>
          <p:cNvSpPr>
            <a:spLocks noChangeArrowheads="1"/>
          </p:cNvSpPr>
          <p:nvPr/>
        </p:nvSpPr>
        <p:spPr bwMode="auto">
          <a:xfrm>
            <a:off x="3708400" y="1844675"/>
            <a:ext cx="1439863" cy="576263"/>
          </a:xfrm>
          <a:prstGeom prst="wedgeRoundRectCallout">
            <a:avLst>
              <a:gd name="adj1" fmla="val -160199"/>
              <a:gd name="adj2" fmla="val 123551"/>
              <a:gd name="adj3" fmla="val 16667"/>
            </a:avLst>
          </a:prstGeom>
          <a:solidFill>
            <a:srgbClr val="FFFF00"/>
          </a:solidFill>
          <a:ln w="9525" algn="ctr">
            <a:solidFill>
              <a:schemeClr val="tx1"/>
            </a:solidFill>
            <a:round/>
            <a:headEnd/>
            <a:tailEnd/>
          </a:ln>
        </p:spPr>
        <p:txBody>
          <a:bodyPr wrap="none" anchor="ctr"/>
          <a:lstStyle/>
          <a:p>
            <a:r>
              <a:rPr lang="en-US"/>
              <a:t>q?</a:t>
            </a:r>
          </a:p>
        </p:txBody>
      </p:sp>
      <p:sp>
        <p:nvSpPr>
          <p:cNvPr id="57357" name="Rounded Rectangular Callout 18"/>
          <p:cNvSpPr>
            <a:spLocks noChangeArrowheads="1"/>
          </p:cNvSpPr>
          <p:nvPr/>
        </p:nvSpPr>
        <p:spPr bwMode="auto">
          <a:xfrm>
            <a:off x="3492500" y="2565400"/>
            <a:ext cx="1943100" cy="576263"/>
          </a:xfrm>
          <a:prstGeom prst="wedgeRoundRectCallout">
            <a:avLst>
              <a:gd name="adj1" fmla="val 116412"/>
              <a:gd name="adj2" fmla="val 31102"/>
              <a:gd name="adj3" fmla="val 16667"/>
            </a:avLst>
          </a:prstGeom>
          <a:solidFill>
            <a:srgbClr val="FFFF00"/>
          </a:solidFill>
          <a:ln w="9525" algn="ctr">
            <a:solidFill>
              <a:schemeClr val="tx1"/>
            </a:solidFill>
            <a:round/>
            <a:headEnd/>
            <a:tailEnd/>
          </a:ln>
        </p:spPr>
        <p:txBody>
          <a:bodyPr wrap="none" anchor="ctr"/>
          <a:lstStyle/>
          <a:p>
            <a:r>
              <a:rPr lang="en-US"/>
              <a:t>q(DB) + noise(q)</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dissolve">
                                      <p:cBhvr>
                                        <p:cTn id="7" dur="500"/>
                                        <p:tgtEl>
                                          <p:spTgt spid="1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13">
                                            <p:txEl>
                                              <p:pRg st="1" end="1"/>
                                            </p:txEl>
                                          </p:spTgt>
                                        </p:tgtEl>
                                        <p:attrNameLst>
                                          <p:attrName>style.visibility</p:attrName>
                                        </p:attrNameLst>
                                      </p:cBhvr>
                                      <p:to>
                                        <p:strVal val="visible"/>
                                      </p:to>
                                    </p:set>
                                    <p:animEffect transition="in" filter="dissolve">
                                      <p:cBhvr>
                                        <p:cTn id="10" dur="500"/>
                                        <p:tgtEl>
                                          <p:spTgt spid="13">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13">
                                            <p:txEl>
                                              <p:pRg st="2" end="2"/>
                                            </p:txEl>
                                          </p:spTgt>
                                        </p:tgtEl>
                                        <p:attrNameLst>
                                          <p:attrName>style.visibility</p:attrName>
                                        </p:attrNameLst>
                                      </p:cBhvr>
                                      <p:to>
                                        <p:strVal val="visible"/>
                                      </p:to>
                                    </p:set>
                                    <p:animEffect transition="in" filter="dissolve">
                                      <p:cBhvr>
                                        <p:cTn id="13" dur="5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107950" y="274638"/>
            <a:ext cx="8856663" cy="1143000"/>
          </a:xfrm>
        </p:spPr>
        <p:txBody>
          <a:bodyPr/>
          <a:lstStyle/>
          <a:p>
            <a:r>
              <a:rPr lang="en-US" smtClean="0"/>
              <a:t>Usually, set noise(q) ≡ Lap(sensitivity(q)/</a:t>
            </a:r>
            <a:r>
              <a:rPr lang="el-GR" smtClean="0"/>
              <a:t>ε</a:t>
            </a:r>
            <a:r>
              <a:rPr lang="en-US" smtClean="0"/>
              <a:t>).</a:t>
            </a:r>
          </a:p>
        </p:txBody>
      </p:sp>
      <p:cxnSp>
        <p:nvCxnSpPr>
          <p:cNvPr id="58371" name="Straight Connector 3"/>
          <p:cNvCxnSpPr>
            <a:cxnSpLocks noChangeShapeType="1"/>
          </p:cNvCxnSpPr>
          <p:nvPr/>
        </p:nvCxnSpPr>
        <p:spPr bwMode="auto">
          <a:xfrm>
            <a:off x="609600" y="5791200"/>
            <a:ext cx="7696200" cy="1588"/>
          </a:xfrm>
          <a:prstGeom prst="line">
            <a:avLst/>
          </a:prstGeom>
          <a:noFill/>
          <a:ln w="9525" algn="ctr">
            <a:solidFill>
              <a:schemeClr val="tx1"/>
            </a:solidFill>
            <a:round/>
            <a:headEnd/>
            <a:tailEnd/>
          </a:ln>
        </p:spPr>
      </p:cxnSp>
      <p:sp>
        <p:nvSpPr>
          <p:cNvPr id="58372" name="Freeform 4"/>
          <p:cNvSpPr>
            <a:spLocks/>
          </p:cNvSpPr>
          <p:nvPr/>
        </p:nvSpPr>
        <p:spPr bwMode="auto">
          <a:xfrm>
            <a:off x="850900" y="3208338"/>
            <a:ext cx="7000875" cy="2595562"/>
          </a:xfrm>
          <a:custGeom>
            <a:avLst/>
            <a:gdLst>
              <a:gd name="T0" fmla="*/ 0 w 6999890"/>
              <a:gd name="T1" fmla="*/ 2585054 h 2596055"/>
              <a:gd name="T2" fmla="*/ 1550496 w 6999890"/>
              <a:gd name="T3" fmla="*/ 2091162 h 2596055"/>
              <a:gd name="T4" fmla="*/ 3595045 w 6999890"/>
              <a:gd name="T5" fmla="*/ 0 h 2596055"/>
              <a:gd name="T6" fmla="*/ 5439867 w 6999890"/>
              <a:gd name="T7" fmla="*/ 2057011 h 2596055"/>
              <a:gd name="T8" fmla="*/ 7000875 w 6999890"/>
              <a:gd name="T9" fmla="*/ 2569291 h 2596055"/>
              <a:gd name="T10" fmla="*/ 0 60000 65536"/>
              <a:gd name="T11" fmla="*/ 0 60000 65536"/>
              <a:gd name="T12" fmla="*/ 0 60000 65536"/>
              <a:gd name="T13" fmla="*/ 0 60000 65536"/>
              <a:gd name="T14" fmla="*/ 0 60000 65536"/>
              <a:gd name="T15" fmla="*/ 0 w 6999890"/>
              <a:gd name="T16" fmla="*/ 0 h 2596055"/>
              <a:gd name="T17" fmla="*/ 6999890 w 6999890"/>
              <a:gd name="T18" fmla="*/ 2596055 h 2596055"/>
            </a:gdLst>
            <a:ahLst/>
            <a:cxnLst>
              <a:cxn ang="T10">
                <a:pos x="T0" y="T1"/>
              </a:cxn>
              <a:cxn ang="T11">
                <a:pos x="T2" y="T3"/>
              </a:cxn>
              <a:cxn ang="T12">
                <a:pos x="T4" y="T5"/>
              </a:cxn>
              <a:cxn ang="T13">
                <a:pos x="T6" y="T7"/>
              </a:cxn>
              <a:cxn ang="T14">
                <a:pos x="T8" y="T9"/>
              </a:cxn>
            </a:cxnLst>
            <a:rect l="T15" t="T16" r="T17" b="T18"/>
            <a:pathLst>
              <a:path w="6999890" h="2596055">
                <a:moveTo>
                  <a:pt x="0" y="2585545"/>
                </a:moveTo>
                <a:cubicBezTo>
                  <a:pt x="322974" y="2482631"/>
                  <a:pt x="951186" y="2522482"/>
                  <a:pt x="1550276" y="2091558"/>
                </a:cubicBezTo>
                <a:cubicBezTo>
                  <a:pt x="2149366" y="1660634"/>
                  <a:pt x="2920124" y="1203872"/>
                  <a:pt x="3594538" y="0"/>
                </a:cubicBezTo>
                <a:cubicBezTo>
                  <a:pt x="4409089" y="1243286"/>
                  <a:pt x="4871544" y="1629104"/>
                  <a:pt x="5439103" y="2057400"/>
                </a:cubicBezTo>
                <a:cubicBezTo>
                  <a:pt x="5896303" y="2330231"/>
                  <a:pt x="6448096" y="2596055"/>
                  <a:pt x="6999890" y="2569779"/>
                </a:cubicBezTo>
              </a:path>
            </a:pathLst>
          </a:custGeom>
          <a:solidFill>
            <a:srgbClr val="002060">
              <a:alpha val="23137"/>
            </a:srgbClr>
          </a:solidFill>
          <a:ln w="9525" cap="flat" cmpd="sng" algn="ctr">
            <a:solidFill>
              <a:schemeClr val="tx1"/>
            </a:solidFill>
            <a:prstDash val="solid"/>
            <a:round/>
            <a:headEnd type="none" w="med" len="med"/>
            <a:tailEnd type="none" w="med" len="med"/>
          </a:ln>
        </p:spPr>
        <p:txBody>
          <a:bodyPr/>
          <a:lstStyle/>
          <a:p>
            <a:endParaRPr lang="en-US"/>
          </a:p>
        </p:txBody>
      </p:sp>
      <p:cxnSp>
        <p:nvCxnSpPr>
          <p:cNvPr id="58373" name="Straight Connector 6"/>
          <p:cNvCxnSpPr>
            <a:cxnSpLocks noChangeShapeType="1"/>
          </p:cNvCxnSpPr>
          <p:nvPr/>
        </p:nvCxnSpPr>
        <p:spPr bwMode="auto">
          <a:xfrm>
            <a:off x="1143000" y="5783263"/>
            <a:ext cx="7696200" cy="1587"/>
          </a:xfrm>
          <a:prstGeom prst="line">
            <a:avLst/>
          </a:prstGeom>
          <a:noFill/>
          <a:ln w="9525" algn="ctr">
            <a:solidFill>
              <a:schemeClr val="tx1"/>
            </a:solidFill>
            <a:round/>
            <a:headEnd/>
            <a:tailEnd/>
          </a:ln>
        </p:spPr>
      </p:cxnSp>
      <p:cxnSp>
        <p:nvCxnSpPr>
          <p:cNvPr id="58374" name="Straight Connector 14"/>
          <p:cNvCxnSpPr>
            <a:cxnSpLocks noChangeShapeType="1"/>
          </p:cNvCxnSpPr>
          <p:nvPr/>
        </p:nvCxnSpPr>
        <p:spPr bwMode="auto">
          <a:xfrm rot="16200000" flipH="1">
            <a:off x="3167857" y="4472781"/>
            <a:ext cx="2592388" cy="73025"/>
          </a:xfrm>
          <a:prstGeom prst="line">
            <a:avLst/>
          </a:prstGeom>
          <a:noFill/>
          <a:ln w="38100" algn="ctr">
            <a:solidFill>
              <a:schemeClr val="tx1"/>
            </a:solidFill>
            <a:round/>
            <a:headEnd/>
            <a:tailEnd/>
          </a:ln>
        </p:spPr>
      </p:cxnSp>
      <p:sp>
        <p:nvSpPr>
          <p:cNvPr id="58375" name="Rectangle 20"/>
          <p:cNvSpPr>
            <a:spLocks noChangeArrowheads="1"/>
          </p:cNvSpPr>
          <p:nvPr/>
        </p:nvSpPr>
        <p:spPr bwMode="auto">
          <a:xfrm>
            <a:off x="0" y="1628775"/>
            <a:ext cx="9144000" cy="1938338"/>
          </a:xfrm>
          <a:prstGeom prst="rect">
            <a:avLst/>
          </a:prstGeom>
          <a:noFill/>
          <a:ln w="9525">
            <a:noFill/>
            <a:miter lim="800000"/>
            <a:headEnd/>
            <a:tailEnd/>
          </a:ln>
        </p:spPr>
        <p:txBody>
          <a:bodyPr>
            <a:spAutoFit/>
          </a:bodyPr>
          <a:lstStyle/>
          <a:p>
            <a:r>
              <a:rPr lang="en-US" sz="2400"/>
              <a:t>Take a random sample from Laplace distribution with parameter </a:t>
            </a:r>
            <a:r>
              <a:rPr lang="el-GR" sz="2400"/>
              <a:t>λ</a:t>
            </a:r>
            <a:r>
              <a:rPr lang="en-US" sz="2400"/>
              <a:t>,</a:t>
            </a:r>
            <a:r>
              <a:rPr lang="el-GR" sz="2400"/>
              <a:t> </a:t>
            </a:r>
            <a:endParaRPr lang="en-US" sz="2400"/>
          </a:p>
          <a:p>
            <a:r>
              <a:rPr lang="el-GR" sz="2400"/>
              <a:t>λ</a:t>
            </a:r>
            <a:r>
              <a:rPr lang="en-US" sz="2400"/>
              <a:t> =</a:t>
            </a:r>
            <a:r>
              <a:rPr lang="el-GR" sz="2400"/>
              <a:t> </a:t>
            </a:r>
            <a:r>
              <a:rPr lang="en-US" sz="2400"/>
              <a:t>sensitivity(q)/</a:t>
            </a:r>
            <a:r>
              <a:rPr lang="el-GR" sz="2400"/>
              <a:t>ε. </a:t>
            </a:r>
            <a:endParaRPr lang="en-US" sz="2400"/>
          </a:p>
          <a:p>
            <a:endParaRPr lang="en-US" sz="2400"/>
          </a:p>
          <a:p>
            <a:r>
              <a:rPr lang="en-US" sz="2400"/>
              <a:t>mean = 0, variance = 2 </a:t>
            </a:r>
            <a:r>
              <a:rPr lang="el-GR" sz="2400"/>
              <a:t>λ</a:t>
            </a:r>
            <a:r>
              <a:rPr lang="en-US" sz="2400" baseline="30000"/>
              <a:t>2</a:t>
            </a:r>
            <a:r>
              <a:rPr lang="en-US" sz="2400"/>
              <a:t>,  Pr(x) = e</a:t>
            </a:r>
            <a:r>
              <a:rPr lang="en-US" sz="3200" baseline="30000"/>
              <a:t>–|x|/</a:t>
            </a:r>
            <a:r>
              <a:rPr lang="el-GR" sz="3200" baseline="30000"/>
              <a:t>λ</a:t>
            </a:r>
            <a:r>
              <a:rPr lang="en-US" sz="2400"/>
              <a:t> = e</a:t>
            </a:r>
            <a:r>
              <a:rPr lang="el-GR" sz="3200" baseline="30000"/>
              <a:t> </a:t>
            </a:r>
            <a:r>
              <a:rPr lang="en-US" sz="3200" baseline="30000"/>
              <a:t>–</a:t>
            </a:r>
            <a:r>
              <a:rPr lang="el-GR" sz="3200" baseline="30000"/>
              <a:t>ε</a:t>
            </a:r>
            <a:r>
              <a:rPr lang="en-US" sz="3200" baseline="30000"/>
              <a:t>|x|/sens(q)</a:t>
            </a:r>
            <a:r>
              <a:rPr lang="en-US" sz="2400"/>
              <a:t> </a:t>
            </a:r>
          </a:p>
          <a:p>
            <a:r>
              <a:rPr lang="el-GR" sz="2400"/>
              <a:t> </a:t>
            </a:r>
            <a:endParaRPr lang="en-US" sz="2400"/>
          </a:p>
        </p:txBody>
      </p:sp>
      <p:sp>
        <p:nvSpPr>
          <p:cNvPr id="58376" name="TextBox 25"/>
          <p:cNvSpPr txBox="1">
            <a:spLocks noChangeArrowheads="1"/>
          </p:cNvSpPr>
          <p:nvPr/>
        </p:nvSpPr>
        <p:spPr bwMode="auto">
          <a:xfrm>
            <a:off x="611188" y="5805488"/>
            <a:ext cx="7705725" cy="369887"/>
          </a:xfrm>
          <a:prstGeom prst="rect">
            <a:avLst/>
          </a:prstGeom>
          <a:noFill/>
          <a:ln w="9525">
            <a:noFill/>
            <a:miter lim="800000"/>
            <a:headEnd/>
            <a:tailEnd/>
          </a:ln>
        </p:spPr>
        <p:txBody>
          <a:bodyPr>
            <a:spAutoFit/>
          </a:bodyPr>
          <a:lstStyle/>
          <a:p>
            <a:r>
              <a:rPr lang="en-US"/>
              <a:t>…   -7    -6    -5    -4    -3    -2    -1    0      1     2    3     4     5     6     7   …</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179388" y="0"/>
            <a:ext cx="8964612" cy="949325"/>
          </a:xfrm>
        </p:spPr>
        <p:txBody>
          <a:bodyPr anchor="t"/>
          <a:lstStyle/>
          <a:p>
            <a:pPr eaLnBrk="1" hangingPunct="1"/>
            <a:r>
              <a:rPr lang="en-US" smtClean="0"/>
              <a:t>Microsoft’s Windows Live example report           </a:t>
            </a:r>
            <a:r>
              <a:rPr lang="en-US" sz="2000" smtClean="0">
                <a:solidFill>
                  <a:schemeClr val="tx1"/>
                </a:solidFill>
              </a:rPr>
              <a:t>[Lee, 200X]</a:t>
            </a:r>
            <a:endParaRPr lang="en-US" smtClean="0">
              <a:solidFill>
                <a:schemeClr val="tx1"/>
              </a:solidFill>
            </a:endParaRPr>
          </a:p>
        </p:txBody>
      </p:sp>
      <p:pic>
        <p:nvPicPr>
          <p:cNvPr id="59395" name="Picture 3"/>
          <p:cNvPicPr>
            <a:picLocks noChangeAspect="1" noChangeArrowheads="1"/>
          </p:cNvPicPr>
          <p:nvPr/>
        </p:nvPicPr>
        <p:blipFill>
          <a:blip r:embed="rId3" cstate="print"/>
          <a:srcRect/>
          <a:stretch>
            <a:fillRect/>
          </a:stretch>
        </p:blipFill>
        <p:spPr bwMode="auto">
          <a:xfrm>
            <a:off x="0" y="908050"/>
            <a:ext cx="9144000" cy="2881313"/>
          </a:xfrm>
          <a:prstGeom prst="rect">
            <a:avLst/>
          </a:prstGeom>
          <a:noFill/>
          <a:ln w="9525">
            <a:noFill/>
            <a:miter lim="800000"/>
            <a:headEnd/>
            <a:tailEnd/>
          </a:ln>
        </p:spPr>
      </p:pic>
      <p:pic>
        <p:nvPicPr>
          <p:cNvPr id="59396" name="Picture 4"/>
          <p:cNvPicPr>
            <a:picLocks noChangeAspect="1" noChangeArrowheads="1"/>
          </p:cNvPicPr>
          <p:nvPr/>
        </p:nvPicPr>
        <p:blipFill>
          <a:blip r:embed="rId4" cstate="print"/>
          <a:srcRect/>
          <a:stretch>
            <a:fillRect/>
          </a:stretch>
        </p:blipFill>
        <p:spPr bwMode="auto">
          <a:xfrm>
            <a:off x="0" y="3768725"/>
            <a:ext cx="9144000" cy="3089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107950" y="549275"/>
            <a:ext cx="9036050" cy="949325"/>
          </a:xfrm>
        </p:spPr>
        <p:txBody>
          <a:bodyPr anchor="t"/>
          <a:lstStyle/>
          <a:p>
            <a:pPr eaLnBrk="1" hangingPunct="1"/>
            <a:r>
              <a:rPr lang="en-US" smtClean="0"/>
              <a:t>Microsoft Web Analytics Group’s feedback</a:t>
            </a:r>
          </a:p>
        </p:txBody>
      </p:sp>
      <p:graphicFrame>
        <p:nvGraphicFramePr>
          <p:cNvPr id="4" name="Content Placeholder 3"/>
          <p:cNvGraphicFramePr>
            <a:graphicFrameLocks noGrp="1"/>
          </p:cNvGraphicFramePr>
          <p:nvPr>
            <p:ph sz="quarter" idx="13"/>
          </p:nvPr>
        </p:nvGraphicFramePr>
        <p:xfrm>
          <a:off x="4787900" y="1700213"/>
          <a:ext cx="3799656" cy="1234440"/>
        </p:xfrm>
        <a:graphic>
          <a:graphicData uri="http://schemas.openxmlformats.org/drawingml/2006/table">
            <a:tbl>
              <a:tblPr/>
              <a:tblGrid>
                <a:gridCol w="1823835"/>
                <a:gridCol w="1975821"/>
              </a:tblGrid>
              <a:tr h="370971">
                <a:tc>
                  <a:txBody>
                    <a:bodyPr/>
                    <a:lstStyle/>
                    <a:p>
                      <a:pPr marL="0" marR="0">
                        <a:lnSpc>
                          <a:spcPct val="150000"/>
                        </a:lnSpc>
                        <a:spcBef>
                          <a:spcPts val="0"/>
                        </a:spcBef>
                        <a:spcAft>
                          <a:spcPts val="0"/>
                        </a:spcAft>
                      </a:pPr>
                      <a:r>
                        <a:rPr lang="en-US" sz="1800" b="1" dirty="0">
                          <a:solidFill>
                            <a:srgbClr val="FFFFFF"/>
                          </a:solidFill>
                          <a:latin typeface="Verdana"/>
                          <a:ea typeface="Times New Roman"/>
                          <a:cs typeface="Times New Roman"/>
                        </a:rPr>
                        <a:t>Country</a:t>
                      </a:r>
                      <a:endParaRPr lang="en-US" sz="1800" dirty="0">
                        <a:latin typeface="Verdan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marL="0" marR="0">
                        <a:lnSpc>
                          <a:spcPct val="150000"/>
                        </a:lnSpc>
                        <a:spcBef>
                          <a:spcPts val="0"/>
                        </a:spcBef>
                        <a:spcAft>
                          <a:spcPts val="0"/>
                        </a:spcAft>
                      </a:pPr>
                      <a:r>
                        <a:rPr lang="en-US" sz="1800" b="1">
                          <a:solidFill>
                            <a:srgbClr val="FFFFFF"/>
                          </a:solidFill>
                          <a:latin typeface="Verdana"/>
                          <a:ea typeface="Times New Roman"/>
                          <a:cs typeface="Times New Roman"/>
                        </a:rPr>
                        <a:t>Visitors</a:t>
                      </a:r>
                      <a:endParaRPr lang="en-US" sz="1800">
                        <a:latin typeface="Verdan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r>
              <a:tr h="370971">
                <a:tc>
                  <a:txBody>
                    <a:bodyPr/>
                    <a:lstStyle/>
                    <a:p>
                      <a:pPr marL="0" marR="0">
                        <a:lnSpc>
                          <a:spcPct val="150000"/>
                        </a:lnSpc>
                        <a:spcBef>
                          <a:spcPts val="0"/>
                        </a:spcBef>
                        <a:spcAft>
                          <a:spcPts val="0"/>
                        </a:spcAft>
                      </a:pPr>
                      <a:r>
                        <a:rPr lang="en-US" sz="1800">
                          <a:latin typeface="Verdana"/>
                          <a:ea typeface="Times New Roman"/>
                          <a:cs typeface="Times New Roman"/>
                        </a:rPr>
                        <a:t>United States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800">
                          <a:latin typeface="Verdana"/>
                          <a:ea typeface="Times New Roman"/>
                          <a:cs typeface="Times New Roman"/>
                        </a:rPr>
                        <a:t>202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0971">
                <a:tc>
                  <a:txBody>
                    <a:bodyPr/>
                    <a:lstStyle/>
                    <a:p>
                      <a:pPr marL="0" marR="0">
                        <a:lnSpc>
                          <a:spcPct val="150000"/>
                        </a:lnSpc>
                        <a:spcBef>
                          <a:spcPts val="0"/>
                        </a:spcBef>
                        <a:spcAft>
                          <a:spcPts val="0"/>
                        </a:spcAft>
                      </a:pPr>
                      <a:r>
                        <a:rPr lang="en-US" sz="1800">
                          <a:latin typeface="Verdana"/>
                          <a:ea typeface="Times New Roman"/>
                          <a:cs typeface="Times New Roman"/>
                        </a:rPr>
                        <a:t>Canada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800" dirty="0">
                          <a:latin typeface="Verdana"/>
                          <a:ea typeface="Times New Roman"/>
                          <a:cs typeface="Times New Roman"/>
                        </a:rPr>
                        <a:t>31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5" name="Table 4"/>
          <p:cNvGraphicFramePr>
            <a:graphicFrameLocks noGrp="1"/>
          </p:cNvGraphicFramePr>
          <p:nvPr/>
        </p:nvGraphicFramePr>
        <p:xfrm>
          <a:off x="107950" y="3644900"/>
          <a:ext cx="4392489" cy="2880360"/>
        </p:xfrm>
        <a:graphic>
          <a:graphicData uri="http://schemas.openxmlformats.org/drawingml/2006/table">
            <a:tbl>
              <a:tblPr/>
              <a:tblGrid>
                <a:gridCol w="1464163"/>
                <a:gridCol w="1464163"/>
                <a:gridCol w="1464163"/>
              </a:tblGrid>
              <a:tr h="360040">
                <a:tc>
                  <a:txBody>
                    <a:bodyPr/>
                    <a:lstStyle/>
                    <a:p>
                      <a:pPr marL="0" marR="0">
                        <a:lnSpc>
                          <a:spcPct val="150000"/>
                        </a:lnSpc>
                        <a:spcBef>
                          <a:spcPts val="0"/>
                        </a:spcBef>
                        <a:spcAft>
                          <a:spcPts val="0"/>
                        </a:spcAft>
                      </a:pPr>
                      <a:r>
                        <a:rPr lang="en-US" sz="1800" b="1" dirty="0">
                          <a:solidFill>
                            <a:srgbClr val="FFFFFF"/>
                          </a:solidFill>
                          <a:latin typeface="Verdana"/>
                          <a:ea typeface="Times New Roman"/>
                          <a:cs typeface="Times New Roman"/>
                        </a:rPr>
                        <a:t>Country</a:t>
                      </a:r>
                      <a:endParaRPr lang="en-US" sz="1800" dirty="0">
                        <a:latin typeface="Verdan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marL="0" marR="0">
                        <a:lnSpc>
                          <a:spcPct val="150000"/>
                        </a:lnSpc>
                        <a:spcBef>
                          <a:spcPts val="0"/>
                        </a:spcBef>
                        <a:spcAft>
                          <a:spcPts val="0"/>
                        </a:spcAft>
                      </a:pPr>
                      <a:r>
                        <a:rPr lang="en-US" sz="1800" b="1">
                          <a:solidFill>
                            <a:srgbClr val="FFFFFF"/>
                          </a:solidFill>
                          <a:latin typeface="Verdana"/>
                          <a:ea typeface="Times New Roman"/>
                          <a:cs typeface="Times New Roman"/>
                        </a:rPr>
                        <a:t>Gender</a:t>
                      </a:r>
                      <a:endParaRPr lang="en-US" sz="1800">
                        <a:latin typeface="Verdan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marL="0" marR="0">
                        <a:lnSpc>
                          <a:spcPct val="150000"/>
                        </a:lnSpc>
                        <a:spcBef>
                          <a:spcPts val="0"/>
                        </a:spcBef>
                        <a:spcAft>
                          <a:spcPts val="0"/>
                        </a:spcAft>
                      </a:pPr>
                      <a:r>
                        <a:rPr lang="en-US" sz="1800" b="1" dirty="0">
                          <a:solidFill>
                            <a:srgbClr val="FFFFFF"/>
                          </a:solidFill>
                          <a:latin typeface="Verdana"/>
                          <a:ea typeface="Times New Roman"/>
                          <a:cs typeface="Times New Roman"/>
                        </a:rPr>
                        <a:t>Visitors</a:t>
                      </a:r>
                      <a:endParaRPr lang="en-US" sz="1800" dirty="0">
                        <a:latin typeface="Verdan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r>
              <a:tr h="360040">
                <a:tc rowSpan="3">
                  <a:txBody>
                    <a:bodyPr/>
                    <a:lstStyle/>
                    <a:p>
                      <a:pPr marL="0" marR="0">
                        <a:lnSpc>
                          <a:spcPct val="150000"/>
                        </a:lnSpc>
                        <a:spcBef>
                          <a:spcPts val="0"/>
                        </a:spcBef>
                        <a:spcAft>
                          <a:spcPts val="0"/>
                        </a:spcAft>
                      </a:pPr>
                      <a:r>
                        <a:rPr lang="en-US" sz="1800">
                          <a:latin typeface="Verdana"/>
                          <a:ea typeface="Times New Roman"/>
                          <a:cs typeface="Times New Roman"/>
                        </a:rPr>
                        <a:t>United States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800">
                          <a:latin typeface="Verdana"/>
                          <a:ea typeface="Times New Roman"/>
                          <a:cs typeface="Times New Roman"/>
                        </a:rPr>
                        <a:t>Female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800">
                          <a:latin typeface="Verdana"/>
                          <a:ea typeface="Times New Roman"/>
                          <a:cs typeface="Times New Roman"/>
                        </a:rPr>
                        <a:t>128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0040">
                <a:tc vMerge="1">
                  <a:txBody>
                    <a:bodyPr/>
                    <a:lstStyle/>
                    <a:p>
                      <a:endParaRPr lang="en-US"/>
                    </a:p>
                  </a:txBody>
                  <a:tcPr/>
                </a:tc>
                <a:tc>
                  <a:txBody>
                    <a:bodyPr/>
                    <a:lstStyle/>
                    <a:p>
                      <a:pPr marL="0" marR="0">
                        <a:lnSpc>
                          <a:spcPct val="150000"/>
                        </a:lnSpc>
                        <a:spcBef>
                          <a:spcPts val="0"/>
                        </a:spcBef>
                        <a:spcAft>
                          <a:spcPts val="0"/>
                        </a:spcAft>
                      </a:pPr>
                      <a:r>
                        <a:rPr lang="en-US" sz="1800">
                          <a:latin typeface="Verdana"/>
                          <a:ea typeface="Times New Roman"/>
                          <a:cs typeface="Times New Roman"/>
                        </a:rPr>
                        <a:t>Male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800">
                          <a:latin typeface="Verdana"/>
                          <a:ea typeface="Times New Roman"/>
                          <a:cs typeface="Times New Roman"/>
                        </a:rPr>
                        <a:t>75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0040">
                <a:tc vMerge="1">
                  <a:txBody>
                    <a:bodyPr/>
                    <a:lstStyle/>
                    <a:p>
                      <a:endParaRPr lang="en-US"/>
                    </a:p>
                  </a:txBody>
                  <a:tcPr/>
                </a:tc>
                <a:tc>
                  <a:txBody>
                    <a:bodyPr/>
                    <a:lstStyle/>
                    <a:p>
                      <a:pPr marL="0" marR="0">
                        <a:lnSpc>
                          <a:spcPct val="150000"/>
                        </a:lnSpc>
                        <a:spcBef>
                          <a:spcPts val="0"/>
                        </a:spcBef>
                        <a:spcAft>
                          <a:spcPts val="0"/>
                        </a:spcAft>
                      </a:pPr>
                      <a:r>
                        <a:rPr lang="en-US" sz="1800" b="1">
                          <a:latin typeface="Verdana"/>
                          <a:ea typeface="Times New Roman"/>
                          <a:cs typeface="Times New Roman"/>
                        </a:rPr>
                        <a:t>Total</a:t>
                      </a:r>
                      <a:endParaRPr lang="en-US" sz="1800">
                        <a:latin typeface="Verdan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nSpc>
                          <a:spcPct val="150000"/>
                        </a:lnSpc>
                        <a:spcBef>
                          <a:spcPts val="0"/>
                        </a:spcBef>
                        <a:spcAft>
                          <a:spcPts val="0"/>
                        </a:spcAft>
                      </a:pPr>
                      <a:r>
                        <a:rPr lang="en-US" sz="1800" b="1">
                          <a:latin typeface="Verdana"/>
                          <a:ea typeface="Times New Roman"/>
                          <a:cs typeface="Times New Roman"/>
                        </a:rPr>
                        <a:t>203</a:t>
                      </a:r>
                      <a:endParaRPr lang="en-US" sz="1800">
                        <a:latin typeface="Verdan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360040">
                <a:tc rowSpan="3">
                  <a:txBody>
                    <a:bodyPr/>
                    <a:lstStyle/>
                    <a:p>
                      <a:pPr marL="0" marR="0">
                        <a:lnSpc>
                          <a:spcPct val="150000"/>
                        </a:lnSpc>
                        <a:spcBef>
                          <a:spcPts val="0"/>
                        </a:spcBef>
                        <a:spcAft>
                          <a:spcPts val="0"/>
                        </a:spcAft>
                      </a:pPr>
                      <a:r>
                        <a:rPr lang="en-US" sz="1800">
                          <a:latin typeface="Verdana"/>
                          <a:ea typeface="Times New Roman"/>
                          <a:cs typeface="Times New Roman"/>
                        </a:rPr>
                        <a:t>Canada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800">
                          <a:latin typeface="Verdana"/>
                          <a:ea typeface="Times New Roman"/>
                          <a:cs typeface="Times New Roman"/>
                        </a:rPr>
                        <a:t>Female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800">
                          <a:latin typeface="Verdana"/>
                          <a:ea typeface="Times New Roman"/>
                          <a:cs typeface="Times New Roman"/>
                        </a:rPr>
                        <a:t>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0040">
                <a:tc vMerge="1">
                  <a:txBody>
                    <a:bodyPr/>
                    <a:lstStyle/>
                    <a:p>
                      <a:endParaRPr lang="en-US"/>
                    </a:p>
                  </a:txBody>
                  <a:tcPr/>
                </a:tc>
                <a:tc>
                  <a:txBody>
                    <a:bodyPr/>
                    <a:lstStyle/>
                    <a:p>
                      <a:pPr marL="0" marR="0">
                        <a:lnSpc>
                          <a:spcPct val="150000"/>
                        </a:lnSpc>
                        <a:spcBef>
                          <a:spcPts val="0"/>
                        </a:spcBef>
                        <a:spcAft>
                          <a:spcPts val="0"/>
                        </a:spcAft>
                      </a:pPr>
                      <a:r>
                        <a:rPr lang="en-US" sz="1800">
                          <a:latin typeface="Verdana"/>
                          <a:ea typeface="Times New Roman"/>
                          <a:cs typeface="Times New Roman"/>
                        </a:rPr>
                        <a:t>Male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800">
                          <a:latin typeface="Verdana"/>
                          <a:ea typeface="Times New Roman"/>
                          <a:cs typeface="Times New Roman"/>
                        </a:rPr>
                        <a:t>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0040">
                <a:tc vMerge="1">
                  <a:txBody>
                    <a:bodyPr/>
                    <a:lstStyle/>
                    <a:p>
                      <a:endParaRPr lang="en-US"/>
                    </a:p>
                  </a:txBody>
                  <a:tcPr/>
                </a:tc>
                <a:tc>
                  <a:txBody>
                    <a:bodyPr/>
                    <a:lstStyle/>
                    <a:p>
                      <a:pPr marL="0" marR="0">
                        <a:lnSpc>
                          <a:spcPct val="150000"/>
                        </a:lnSpc>
                        <a:spcBef>
                          <a:spcPts val="0"/>
                        </a:spcBef>
                        <a:spcAft>
                          <a:spcPts val="0"/>
                        </a:spcAft>
                      </a:pPr>
                      <a:r>
                        <a:rPr lang="en-US" sz="1800" b="1">
                          <a:latin typeface="Verdana"/>
                          <a:ea typeface="Times New Roman"/>
                          <a:cs typeface="Times New Roman"/>
                        </a:rPr>
                        <a:t>Total</a:t>
                      </a:r>
                      <a:endParaRPr lang="en-US" sz="1800">
                        <a:latin typeface="Verdan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nSpc>
                          <a:spcPct val="150000"/>
                        </a:lnSpc>
                        <a:spcBef>
                          <a:spcPts val="0"/>
                        </a:spcBef>
                        <a:spcAft>
                          <a:spcPts val="0"/>
                        </a:spcAft>
                      </a:pPr>
                      <a:r>
                        <a:rPr lang="en-US" sz="1800" b="1" dirty="0">
                          <a:latin typeface="Verdana"/>
                          <a:ea typeface="Times New Roman"/>
                          <a:cs typeface="Times New Roman"/>
                        </a:rPr>
                        <a:t>30</a:t>
                      </a:r>
                      <a:endParaRPr lang="en-US" sz="1800" dirty="0">
                        <a:latin typeface="Verdan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bl>
          </a:graphicData>
        </a:graphic>
      </p:graphicFrame>
      <p:sp>
        <p:nvSpPr>
          <p:cNvPr id="60463" name="Content Placeholder 2"/>
          <p:cNvSpPr txBox="1">
            <a:spLocks/>
          </p:cNvSpPr>
          <p:nvPr/>
        </p:nvSpPr>
        <p:spPr bwMode="auto">
          <a:xfrm>
            <a:off x="107950" y="1700213"/>
            <a:ext cx="4608513" cy="1728787"/>
          </a:xfrm>
          <a:prstGeom prst="rect">
            <a:avLst/>
          </a:prstGeom>
          <a:noFill/>
          <a:ln w="9525">
            <a:noFill/>
            <a:miter lim="800000"/>
            <a:headEnd/>
            <a:tailEnd/>
          </a:ln>
        </p:spPr>
        <p:txBody>
          <a:bodyPr/>
          <a:lstStyle/>
          <a:p>
            <a:pPr marL="319088" indent="-319088" algn="l">
              <a:spcBef>
                <a:spcPts val="700"/>
              </a:spcBef>
              <a:buClr>
                <a:schemeClr val="accent2"/>
              </a:buClr>
              <a:buSzPct val="60000"/>
              <a:buFont typeface="Wingdings" pitchFamily="2" charset="2"/>
              <a:buChar char=""/>
            </a:pPr>
            <a:r>
              <a:rPr lang="en-US" sz="3200">
                <a:latin typeface="Calibri" pitchFamily="34" charset="0"/>
              </a:rPr>
              <a:t>Rollup total mismatch looked like dirty data</a:t>
            </a:r>
          </a:p>
        </p:txBody>
      </p:sp>
      <p:cxnSp>
        <p:nvCxnSpPr>
          <p:cNvPr id="9" name="Straight Arrow Connector 8"/>
          <p:cNvCxnSpPr/>
          <p:nvPr/>
        </p:nvCxnSpPr>
        <p:spPr>
          <a:xfrm rot="5400000">
            <a:off x="4175919" y="2961482"/>
            <a:ext cx="720725" cy="503237"/>
          </a:xfrm>
          <a:prstGeom prst="straightConnector1">
            <a:avLst/>
          </a:prstGeom>
          <a:ln w="50800">
            <a:headEnd type="arrow"/>
            <a:tailEnd type="arrow"/>
          </a:ln>
        </p:spPr>
        <p:style>
          <a:lnRef idx="2">
            <a:schemeClr val="dk1"/>
          </a:lnRef>
          <a:fillRef idx="0">
            <a:schemeClr val="dk1"/>
          </a:fillRef>
          <a:effectRef idx="1">
            <a:schemeClr val="dk1"/>
          </a:effectRef>
          <a:fontRef idx="minor">
            <a:schemeClr val="tx1"/>
          </a:fontRef>
        </p:style>
      </p:cxnSp>
      <p:sp>
        <p:nvSpPr>
          <p:cNvPr id="60465" name="Content Placeholder 2"/>
          <p:cNvSpPr txBox="1">
            <a:spLocks/>
          </p:cNvSpPr>
          <p:nvPr/>
        </p:nvSpPr>
        <p:spPr bwMode="auto">
          <a:xfrm>
            <a:off x="4716463" y="3716338"/>
            <a:ext cx="4608512" cy="2449512"/>
          </a:xfrm>
          <a:prstGeom prst="rect">
            <a:avLst/>
          </a:prstGeom>
          <a:noFill/>
          <a:ln w="9525">
            <a:noFill/>
            <a:miter lim="800000"/>
            <a:headEnd/>
            <a:tailEnd/>
          </a:ln>
        </p:spPr>
        <p:txBody>
          <a:bodyPr/>
          <a:lstStyle/>
          <a:p>
            <a:pPr marL="319088" indent="-319088" algn="l">
              <a:spcBef>
                <a:spcPts val="700"/>
              </a:spcBef>
              <a:buClr>
                <a:schemeClr val="accent2"/>
              </a:buClr>
              <a:buSzPct val="60000"/>
              <a:buFont typeface="Wingdings" pitchFamily="2" charset="2"/>
              <a:buChar char=""/>
            </a:pPr>
            <a:r>
              <a:rPr lang="en-US" sz="3200">
                <a:latin typeface="Calibri" pitchFamily="34" charset="0"/>
              </a:rPr>
              <a:t>Easy to reconcile totals </a:t>
            </a:r>
            <a:r>
              <a:rPr lang="en-US" sz="3200" i="1">
                <a:latin typeface="Calibri" pitchFamily="34" charset="0"/>
              </a:rPr>
              <a:t>and</a:t>
            </a:r>
            <a:r>
              <a:rPr lang="en-US" sz="3200">
                <a:latin typeface="Calibri" pitchFamily="34" charset="0"/>
              </a:rPr>
              <a:t> reduce noise      [Hay 2010,  Ding 2011]</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0" y="157163"/>
            <a:ext cx="8763000" cy="1341437"/>
          </a:xfrm>
        </p:spPr>
        <p:txBody>
          <a:bodyPr/>
          <a:lstStyle/>
          <a:p>
            <a:r>
              <a:rPr lang="en-US" sz="3200" smtClean="0"/>
              <a:t>Results of analysis can be freely shared/published, and the guarantee still holds.</a:t>
            </a:r>
          </a:p>
        </p:txBody>
      </p:sp>
      <p:sp>
        <p:nvSpPr>
          <p:cNvPr id="61443" name="Content Placeholder 2"/>
          <p:cNvSpPr>
            <a:spLocks noGrp="1"/>
          </p:cNvSpPr>
          <p:nvPr>
            <p:ph sz="quarter" idx="13"/>
          </p:nvPr>
        </p:nvSpPr>
        <p:spPr/>
        <p:txBody>
          <a:bodyPr/>
          <a:lstStyle/>
          <a:p>
            <a:pPr>
              <a:buFont typeface="Wingdings" pitchFamily="2" charset="2"/>
              <a:buNone/>
            </a:pPr>
            <a:r>
              <a:rPr lang="en-US" smtClean="0"/>
              <a:t>(but epsilon should have been set at a level intended for this)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250825" y="115888"/>
            <a:ext cx="8374063" cy="1143000"/>
          </a:xfrm>
        </p:spPr>
        <p:txBody>
          <a:bodyPr/>
          <a:lstStyle/>
          <a:p>
            <a:pPr eaLnBrk="1" hangingPunct="1"/>
            <a:r>
              <a:rPr lang="en-US" smtClean="0"/>
              <a:t>Why is access so strictly controlled?</a:t>
            </a:r>
          </a:p>
        </p:txBody>
      </p:sp>
      <p:sp>
        <p:nvSpPr>
          <p:cNvPr id="1028" name="Rectangle 3"/>
          <p:cNvSpPr>
            <a:spLocks noGrp="1" noChangeArrowheads="1"/>
          </p:cNvSpPr>
          <p:nvPr>
            <p:ph type="body" idx="1"/>
          </p:nvPr>
        </p:nvSpPr>
        <p:spPr>
          <a:xfrm>
            <a:off x="468313" y="1557338"/>
            <a:ext cx="8451850" cy="585787"/>
          </a:xfrm>
        </p:spPr>
        <p:txBody>
          <a:bodyPr/>
          <a:lstStyle/>
          <a:p>
            <a:pPr lvl="1" eaLnBrk="1" hangingPunct="1">
              <a:buFont typeface="Wingdings" pitchFamily="2" charset="2"/>
              <a:buNone/>
            </a:pPr>
            <a:r>
              <a:rPr lang="en-US" smtClean="0"/>
              <a:t>No one should learn who had which disease. </a:t>
            </a:r>
          </a:p>
        </p:txBody>
      </p:sp>
      <p:graphicFrame>
        <p:nvGraphicFramePr>
          <p:cNvPr id="1026" name="Object 4"/>
          <p:cNvGraphicFramePr>
            <a:graphicFrameLocks noChangeAspect="1"/>
          </p:cNvGraphicFramePr>
          <p:nvPr/>
        </p:nvGraphicFramePr>
        <p:xfrm>
          <a:off x="1000125" y="2136775"/>
          <a:ext cx="5229225" cy="4332288"/>
        </p:xfrm>
        <a:graphic>
          <a:graphicData uri="http://schemas.openxmlformats.org/presentationml/2006/ole">
            <p:oleObj spid="_x0000_s1026" name="Bitmap Image" r:id="rId3" imgW="3000000" imgH="2486372" progId="Paint.Picture">
              <p:embed/>
            </p:oleObj>
          </a:graphicData>
        </a:graphic>
      </p:graphicFrame>
      <p:sp>
        <p:nvSpPr>
          <p:cNvPr id="1029" name="Rectangle 5"/>
          <p:cNvSpPr>
            <a:spLocks noChangeArrowheads="1"/>
          </p:cNvSpPr>
          <p:nvPr/>
        </p:nvSpPr>
        <p:spPr bwMode="auto">
          <a:xfrm>
            <a:off x="6929438" y="3286125"/>
            <a:ext cx="2603500" cy="396875"/>
          </a:xfrm>
          <a:prstGeom prst="rect">
            <a:avLst/>
          </a:prstGeom>
          <a:noFill/>
          <a:ln w="9525">
            <a:noFill/>
            <a:miter lim="800000"/>
            <a:headEnd/>
            <a:tailEnd/>
          </a:ln>
        </p:spPr>
        <p:txBody>
          <a:bodyPr>
            <a:spAutoFit/>
          </a:bodyPr>
          <a:lstStyle/>
          <a:p>
            <a:pPr eaLnBrk="0" hangingPunct="0"/>
            <a:r>
              <a:rPr lang="en-US" sz="2000">
                <a:solidFill>
                  <a:srgbClr val="FF3300"/>
                </a:solidFill>
                <a:latin typeface="Helvetica" pitchFamily="34" charset="0"/>
              </a:rPr>
              <a:t>“</a:t>
            </a:r>
            <a:r>
              <a:rPr lang="en-US" sz="2000" b="1">
                <a:solidFill>
                  <a:srgbClr val="FF3300"/>
                </a:solidFill>
                <a:latin typeface="Helvetica" pitchFamily="34" charset="0"/>
              </a:rPr>
              <a:t>Microdata</a:t>
            </a:r>
            <a:r>
              <a:rPr lang="en-US" sz="2000">
                <a:solidFill>
                  <a:srgbClr val="FF3300"/>
                </a:solidFill>
                <a:latin typeface="Helvetica" pitchFamily="34" charset="0"/>
              </a:rPr>
              <a:t>”</a:t>
            </a:r>
          </a:p>
        </p:txBody>
      </p:sp>
      <p:sp>
        <p:nvSpPr>
          <p:cNvPr id="1030" name="Left Arrow 7"/>
          <p:cNvSpPr>
            <a:spLocks noChangeArrowheads="1"/>
          </p:cNvSpPr>
          <p:nvPr/>
        </p:nvSpPr>
        <p:spPr bwMode="auto">
          <a:xfrm>
            <a:off x="6357938" y="3286125"/>
            <a:ext cx="1071562" cy="428625"/>
          </a:xfrm>
          <a:prstGeom prst="leftArrow">
            <a:avLst>
              <a:gd name="adj1" fmla="val 50000"/>
              <a:gd name="adj2" fmla="val 50000"/>
            </a:avLst>
          </a:prstGeom>
          <a:solidFill>
            <a:srgbClr val="FFFF00"/>
          </a:solidFill>
          <a:ln w="9525" algn="ctr">
            <a:solidFill>
              <a:schemeClr val="tx1"/>
            </a:solidFill>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2"/>
          <p:cNvSpPr>
            <a:spLocks noGrp="1" noChangeArrowheads="1"/>
          </p:cNvSpPr>
          <p:nvPr>
            <p:ph type="title"/>
          </p:nvPr>
        </p:nvSpPr>
        <p:spPr>
          <a:xfrm>
            <a:off x="107950" y="115888"/>
            <a:ext cx="8589963" cy="1143000"/>
          </a:xfrm>
        </p:spPr>
        <p:txBody>
          <a:bodyPr/>
          <a:lstStyle/>
          <a:p>
            <a:pPr eaLnBrk="1" hangingPunct="1"/>
            <a:r>
              <a:rPr lang="en-US" dirty="0" smtClean="0"/>
              <a:t>What </a:t>
            </a:r>
            <a:r>
              <a:rPr lang="en-US" dirty="0" smtClean="0"/>
              <a:t>if we “de-identify” the records by removing names</a:t>
            </a:r>
            <a:r>
              <a:rPr lang="en-US" dirty="0" smtClean="0"/>
              <a:t>?</a:t>
            </a:r>
          </a:p>
        </p:txBody>
      </p:sp>
      <p:graphicFrame>
        <p:nvGraphicFramePr>
          <p:cNvPr id="2050" name="Object 4"/>
          <p:cNvGraphicFramePr>
            <a:graphicFrameLocks noChangeAspect="1"/>
          </p:cNvGraphicFramePr>
          <p:nvPr/>
        </p:nvGraphicFramePr>
        <p:xfrm>
          <a:off x="0" y="2630488"/>
          <a:ext cx="4371975" cy="3621087"/>
        </p:xfrm>
        <a:graphic>
          <a:graphicData uri="http://schemas.openxmlformats.org/presentationml/2006/ole">
            <p:oleObj spid="_x0000_s2050" name="Bitmap Image" r:id="rId3" imgW="3000000" imgH="2486372" progId="Paint.Picture">
              <p:embed/>
            </p:oleObj>
          </a:graphicData>
        </a:graphic>
      </p:graphicFrame>
      <p:graphicFrame>
        <p:nvGraphicFramePr>
          <p:cNvPr id="2051" name="Object 5"/>
          <p:cNvGraphicFramePr>
            <a:graphicFrameLocks noChangeAspect="1"/>
          </p:cNvGraphicFramePr>
          <p:nvPr/>
        </p:nvGraphicFramePr>
        <p:xfrm>
          <a:off x="5667375" y="2714625"/>
          <a:ext cx="3476625" cy="3559175"/>
        </p:xfrm>
        <a:graphic>
          <a:graphicData uri="http://schemas.openxmlformats.org/presentationml/2006/ole">
            <p:oleObj spid="_x0000_s2051" name="Bitmap Image" r:id="rId4" imgW="2438095" imgH="2495238" progId="Paint.Picture">
              <p:embed/>
            </p:oleObj>
          </a:graphicData>
        </a:graphic>
      </p:graphicFrame>
      <p:sp>
        <p:nvSpPr>
          <p:cNvPr id="2053" name="AutoShape 6"/>
          <p:cNvSpPr>
            <a:spLocks noChangeArrowheads="1"/>
          </p:cNvSpPr>
          <p:nvPr/>
        </p:nvSpPr>
        <p:spPr bwMode="auto">
          <a:xfrm>
            <a:off x="4697413" y="4578350"/>
            <a:ext cx="720725" cy="360363"/>
          </a:xfrm>
          <a:prstGeom prst="rightArrow">
            <a:avLst>
              <a:gd name="adj1" fmla="val 50000"/>
              <a:gd name="adj2" fmla="val 50000"/>
            </a:avLst>
          </a:prstGeom>
          <a:solidFill>
            <a:srgbClr val="FFFF00"/>
          </a:solidFill>
          <a:ln w="9525">
            <a:solidFill>
              <a:schemeClr val="tx1"/>
            </a:solidFill>
            <a:miter lim="800000"/>
            <a:headEnd/>
            <a:tailEnd/>
          </a:ln>
        </p:spPr>
        <p:txBody>
          <a:bodyPr wrap="none" anchor="ctr"/>
          <a:lstStyle/>
          <a:p>
            <a:endParaRPr lang="en-US"/>
          </a:p>
        </p:txBody>
      </p:sp>
      <p:sp>
        <p:nvSpPr>
          <p:cNvPr id="2054" name="Rectangle 7"/>
          <p:cNvSpPr>
            <a:spLocks noChangeArrowheads="1"/>
          </p:cNvSpPr>
          <p:nvPr/>
        </p:nvSpPr>
        <p:spPr bwMode="auto">
          <a:xfrm>
            <a:off x="4557713" y="4165600"/>
            <a:ext cx="1096962" cy="400050"/>
          </a:xfrm>
          <a:prstGeom prst="rect">
            <a:avLst/>
          </a:prstGeom>
          <a:noFill/>
          <a:ln w="9525">
            <a:noFill/>
            <a:miter lim="800000"/>
            <a:headEnd/>
            <a:tailEnd/>
          </a:ln>
        </p:spPr>
        <p:txBody>
          <a:bodyPr wrap="none">
            <a:spAutoFit/>
          </a:bodyPr>
          <a:lstStyle/>
          <a:p>
            <a:pPr eaLnBrk="0" hangingPunct="0"/>
            <a:r>
              <a:rPr lang="en-US" sz="2000" b="1">
                <a:solidFill>
                  <a:srgbClr val="FF0000"/>
                </a:solidFill>
                <a:latin typeface="Helvetica" pitchFamily="34" charset="0"/>
              </a:rPr>
              <a:t>publish</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2"/>
          <p:cNvSpPr>
            <a:spLocks noGrp="1" noChangeArrowheads="1"/>
          </p:cNvSpPr>
          <p:nvPr>
            <p:ph type="title"/>
          </p:nvPr>
        </p:nvSpPr>
        <p:spPr>
          <a:xfrm>
            <a:off x="0" y="115888"/>
            <a:ext cx="8553450" cy="1143000"/>
          </a:xfrm>
        </p:spPr>
        <p:txBody>
          <a:bodyPr/>
          <a:lstStyle/>
          <a:p>
            <a:pPr eaLnBrk="1" hangingPunct="1"/>
            <a:r>
              <a:rPr lang="en-US" smtClean="0"/>
              <a:t>We can re-identify people, absolutely or probabilistically, by linking with external data.</a:t>
            </a:r>
          </a:p>
        </p:txBody>
      </p:sp>
      <p:graphicFrame>
        <p:nvGraphicFramePr>
          <p:cNvPr id="3074" name="Object 4"/>
          <p:cNvGraphicFramePr>
            <a:graphicFrameLocks noChangeAspect="1"/>
          </p:cNvGraphicFramePr>
          <p:nvPr/>
        </p:nvGraphicFramePr>
        <p:xfrm>
          <a:off x="874713" y="2374900"/>
          <a:ext cx="3155950" cy="3230563"/>
        </p:xfrm>
        <a:graphic>
          <a:graphicData uri="http://schemas.openxmlformats.org/presentationml/2006/ole">
            <p:oleObj spid="_x0000_s3074" name="Bitmap Image" r:id="rId3" imgW="2438095" imgH="2495238" progId="Paint.Picture">
              <p:embed/>
            </p:oleObj>
          </a:graphicData>
        </a:graphic>
      </p:graphicFrame>
      <p:sp>
        <p:nvSpPr>
          <p:cNvPr id="3077" name="Rectangle 5"/>
          <p:cNvSpPr>
            <a:spLocks noChangeArrowheads="1"/>
          </p:cNvSpPr>
          <p:nvPr/>
        </p:nvSpPr>
        <p:spPr bwMode="auto">
          <a:xfrm>
            <a:off x="1187450" y="1916113"/>
            <a:ext cx="2603500" cy="396875"/>
          </a:xfrm>
          <a:prstGeom prst="rect">
            <a:avLst/>
          </a:prstGeom>
          <a:noFill/>
          <a:ln w="9525">
            <a:noFill/>
            <a:miter lim="800000"/>
            <a:headEnd/>
            <a:tailEnd/>
          </a:ln>
        </p:spPr>
        <p:txBody>
          <a:bodyPr>
            <a:spAutoFit/>
          </a:bodyPr>
          <a:lstStyle/>
          <a:p>
            <a:pPr eaLnBrk="0" hangingPunct="0"/>
            <a:r>
              <a:rPr lang="en-US" sz="2000">
                <a:solidFill>
                  <a:srgbClr val="FF3300"/>
                </a:solidFill>
                <a:latin typeface="Helvetica" pitchFamily="34" charset="0"/>
              </a:rPr>
              <a:t>The published table</a:t>
            </a:r>
          </a:p>
        </p:txBody>
      </p:sp>
      <p:graphicFrame>
        <p:nvGraphicFramePr>
          <p:cNvPr id="3075" name="Object 6"/>
          <p:cNvGraphicFramePr>
            <a:graphicFrameLocks noChangeAspect="1"/>
          </p:cNvGraphicFramePr>
          <p:nvPr/>
        </p:nvGraphicFramePr>
        <p:xfrm>
          <a:off x="5375275" y="2271713"/>
          <a:ext cx="2541588" cy="3389312"/>
        </p:xfrm>
        <a:graphic>
          <a:graphicData uri="http://schemas.openxmlformats.org/presentationml/2006/ole">
            <p:oleObj spid="_x0000_s3075" name="Bitmap Image" r:id="rId4" imgW="2029108" imgH="2704762" progId="Paint.Picture">
              <p:embed/>
            </p:oleObj>
          </a:graphicData>
        </a:graphic>
      </p:graphicFrame>
      <p:sp>
        <p:nvSpPr>
          <p:cNvPr id="3078" name="Rectangle 7"/>
          <p:cNvSpPr>
            <a:spLocks noChangeArrowheads="1"/>
          </p:cNvSpPr>
          <p:nvPr/>
        </p:nvSpPr>
        <p:spPr bwMode="auto">
          <a:xfrm>
            <a:off x="4643438" y="1798638"/>
            <a:ext cx="3800475" cy="396875"/>
          </a:xfrm>
          <a:prstGeom prst="rect">
            <a:avLst/>
          </a:prstGeom>
          <a:noFill/>
          <a:ln w="9525">
            <a:noFill/>
            <a:miter lim="800000"/>
            <a:headEnd/>
            <a:tailEnd/>
          </a:ln>
        </p:spPr>
        <p:txBody>
          <a:bodyPr>
            <a:spAutoFit/>
          </a:bodyPr>
          <a:lstStyle/>
          <a:p>
            <a:pPr eaLnBrk="0" hangingPunct="0"/>
            <a:r>
              <a:rPr lang="en-US" sz="2000">
                <a:solidFill>
                  <a:srgbClr val="FF3300"/>
                </a:solidFill>
                <a:latin typeface="Helvetica" pitchFamily="34" charset="0"/>
              </a:rPr>
              <a:t>A voter registration list</a:t>
            </a:r>
          </a:p>
        </p:txBody>
      </p:sp>
      <p:sp>
        <p:nvSpPr>
          <p:cNvPr id="201736" name="AutoShape 8"/>
          <p:cNvSpPr>
            <a:spLocks/>
          </p:cNvSpPr>
          <p:nvPr/>
        </p:nvSpPr>
        <p:spPr bwMode="auto">
          <a:xfrm rot="-5400000">
            <a:off x="1727994" y="4760119"/>
            <a:ext cx="215900" cy="1871662"/>
          </a:xfrm>
          <a:prstGeom prst="leftBrace">
            <a:avLst>
              <a:gd name="adj1" fmla="val 72243"/>
              <a:gd name="adj2" fmla="val 50000"/>
            </a:avLst>
          </a:prstGeom>
          <a:noFill/>
          <a:ln w="19050">
            <a:solidFill>
              <a:srgbClr val="FF0000"/>
            </a:solidFill>
            <a:round/>
            <a:headEnd/>
            <a:tailEnd/>
          </a:ln>
        </p:spPr>
        <p:txBody>
          <a:bodyPr wrap="none" anchor="ctr"/>
          <a:lstStyle/>
          <a:p>
            <a:endParaRPr lang="en-US"/>
          </a:p>
        </p:txBody>
      </p:sp>
      <p:sp>
        <p:nvSpPr>
          <p:cNvPr id="201737" name="Text Box 9"/>
          <p:cNvSpPr txBox="1">
            <a:spLocks noChangeArrowheads="1"/>
          </p:cNvSpPr>
          <p:nvPr/>
        </p:nvSpPr>
        <p:spPr bwMode="auto">
          <a:xfrm>
            <a:off x="430213" y="5876925"/>
            <a:ext cx="3543300" cy="400050"/>
          </a:xfrm>
          <a:prstGeom prst="rect">
            <a:avLst/>
          </a:prstGeom>
          <a:noFill/>
          <a:ln w="9525" algn="ctr">
            <a:noFill/>
            <a:miter lim="800000"/>
            <a:headEnd/>
            <a:tailEnd/>
          </a:ln>
        </p:spPr>
        <p:txBody>
          <a:bodyPr wrap="none">
            <a:spAutoFit/>
          </a:bodyPr>
          <a:lstStyle/>
          <a:p>
            <a:r>
              <a:rPr lang="en-US" altLang="zh-CN" sz="2000"/>
              <a:t>Quasi-identifier (</a:t>
            </a:r>
            <a:r>
              <a:rPr lang="en-US" altLang="zh-CN" sz="2000">
                <a:solidFill>
                  <a:srgbClr val="FF0000"/>
                </a:solidFill>
              </a:rPr>
              <a:t>QI</a:t>
            </a:r>
            <a:r>
              <a:rPr lang="en-US" altLang="zh-CN" sz="2000"/>
              <a:t>) attributes</a:t>
            </a:r>
          </a:p>
        </p:txBody>
      </p:sp>
      <p:sp>
        <p:nvSpPr>
          <p:cNvPr id="3081" name="AutoShape 11"/>
          <p:cNvSpPr>
            <a:spLocks noChangeArrowheads="1"/>
          </p:cNvSpPr>
          <p:nvPr/>
        </p:nvSpPr>
        <p:spPr bwMode="auto">
          <a:xfrm rot="3238358">
            <a:off x="3907631" y="5122069"/>
            <a:ext cx="865188" cy="215900"/>
          </a:xfrm>
          <a:prstGeom prst="rightArrow">
            <a:avLst>
              <a:gd name="adj1" fmla="val 50000"/>
              <a:gd name="adj2" fmla="val 100184"/>
            </a:avLst>
          </a:prstGeom>
          <a:solidFill>
            <a:schemeClr val="accent1"/>
          </a:solidFill>
          <a:ln w="9525">
            <a:solidFill>
              <a:schemeClr val="tx1"/>
            </a:solidFill>
            <a:miter lim="800000"/>
            <a:headEnd/>
            <a:tailEnd/>
          </a:ln>
        </p:spPr>
        <p:txBody>
          <a:bodyPr wrap="none" anchor="ctr"/>
          <a:lstStyle/>
          <a:p>
            <a:endParaRPr lang="en-US"/>
          </a:p>
        </p:txBody>
      </p:sp>
      <p:sp>
        <p:nvSpPr>
          <p:cNvPr id="3082" name="AutoShape 12"/>
          <p:cNvSpPr>
            <a:spLocks noChangeArrowheads="1"/>
          </p:cNvSpPr>
          <p:nvPr/>
        </p:nvSpPr>
        <p:spPr bwMode="auto">
          <a:xfrm rot="7530757">
            <a:off x="4608513" y="5129213"/>
            <a:ext cx="863600" cy="215900"/>
          </a:xfrm>
          <a:prstGeom prst="rightArrow">
            <a:avLst>
              <a:gd name="adj1" fmla="val 50000"/>
              <a:gd name="adj2" fmla="val 100000"/>
            </a:avLst>
          </a:prstGeom>
          <a:solidFill>
            <a:schemeClr val="accent1"/>
          </a:solidFill>
          <a:ln w="9525">
            <a:solidFill>
              <a:schemeClr val="tx1"/>
            </a:solidFill>
            <a:miter lim="800000"/>
            <a:headEnd/>
            <a:tailEnd/>
          </a:ln>
        </p:spPr>
        <p:txBody>
          <a:bodyPr wrap="none" anchor="ctr"/>
          <a:lstStyle/>
          <a:p>
            <a:endParaRPr lang="en-US"/>
          </a:p>
        </p:txBody>
      </p:sp>
      <p:sp>
        <p:nvSpPr>
          <p:cNvPr id="3083" name="Oval 14"/>
          <p:cNvSpPr>
            <a:spLocks noChangeArrowheads="1"/>
          </p:cNvSpPr>
          <p:nvPr/>
        </p:nvSpPr>
        <p:spPr bwMode="auto">
          <a:xfrm>
            <a:off x="4932363" y="2565400"/>
            <a:ext cx="3455987" cy="360363"/>
          </a:xfrm>
          <a:prstGeom prst="ellipse">
            <a:avLst/>
          </a:prstGeom>
          <a:noFill/>
          <a:ln w="25400" algn="ctr">
            <a:solidFill>
              <a:srgbClr val="FF0000"/>
            </a:solidFill>
            <a:round/>
            <a:headEnd/>
            <a:tailEnd/>
          </a:ln>
        </p:spPr>
        <p:txBody>
          <a:bodyPr wrap="none" anchor="ctr"/>
          <a:lstStyle/>
          <a:p>
            <a:endParaRPr lang="en-US"/>
          </a:p>
        </p:txBody>
      </p:sp>
      <p:sp>
        <p:nvSpPr>
          <p:cNvPr id="3084" name="Oval 15"/>
          <p:cNvSpPr>
            <a:spLocks noChangeArrowheads="1"/>
          </p:cNvSpPr>
          <p:nvPr/>
        </p:nvSpPr>
        <p:spPr bwMode="auto">
          <a:xfrm>
            <a:off x="684213" y="2708275"/>
            <a:ext cx="3455987" cy="360363"/>
          </a:xfrm>
          <a:prstGeom prst="ellipse">
            <a:avLst/>
          </a:prstGeom>
          <a:noFill/>
          <a:ln w="25400" algn="ctr">
            <a:solidFill>
              <a:srgbClr val="FF0000"/>
            </a:solidFill>
            <a:round/>
            <a:headEnd/>
            <a:tailEnd/>
          </a:ln>
        </p:spPr>
        <p:txBody>
          <a:bodyPr wrap="none" anchor="ctr"/>
          <a:lstStyle/>
          <a:p>
            <a:endParaRPr lang="en-US"/>
          </a:p>
        </p:txBody>
      </p:sp>
      <p:pic>
        <p:nvPicPr>
          <p:cNvPr id="3085" name="Picture 16" descr="C:\Documents and Settings\winslett\Local Settings\Temporary Internet Files\Content.IE5\HLMF4R3H\MCj04361210000[1].wmf"/>
          <p:cNvPicPr>
            <a:picLocks noChangeAspect="1" noChangeArrowheads="1"/>
          </p:cNvPicPr>
          <p:nvPr/>
        </p:nvPicPr>
        <p:blipFill>
          <a:blip r:embed="rId5" cstate="print"/>
          <a:srcRect/>
          <a:stretch>
            <a:fillRect/>
          </a:stretch>
        </p:blipFill>
        <p:spPr bwMode="auto">
          <a:xfrm>
            <a:off x="3786188" y="5643563"/>
            <a:ext cx="1744662" cy="1071562"/>
          </a:xfrm>
          <a:prstGeom prst="rect">
            <a:avLst/>
          </a:prstGeom>
          <a:noFill/>
          <a:ln w="9525">
            <a:noFill/>
            <a:miter lim="800000"/>
            <a:headEnd/>
            <a:tailEnd/>
          </a:ln>
        </p:spPr>
      </p:pic>
      <p:sp>
        <p:nvSpPr>
          <p:cNvPr id="3086" name="Rectangle 5"/>
          <p:cNvSpPr>
            <a:spLocks noChangeArrowheads="1"/>
          </p:cNvSpPr>
          <p:nvPr/>
        </p:nvSpPr>
        <p:spPr bwMode="auto">
          <a:xfrm>
            <a:off x="6540500" y="6165850"/>
            <a:ext cx="2603500" cy="708025"/>
          </a:xfrm>
          <a:prstGeom prst="rect">
            <a:avLst/>
          </a:prstGeom>
          <a:noFill/>
          <a:ln w="9525">
            <a:noFill/>
            <a:miter lim="800000"/>
            <a:headEnd/>
            <a:tailEnd/>
          </a:ln>
        </p:spPr>
        <p:txBody>
          <a:bodyPr>
            <a:spAutoFit/>
          </a:bodyPr>
          <a:lstStyle/>
          <a:p>
            <a:pPr eaLnBrk="0" hangingPunct="0"/>
            <a:r>
              <a:rPr lang="en-US" sz="2000">
                <a:solidFill>
                  <a:srgbClr val="FF3300"/>
                </a:solidFill>
                <a:latin typeface="Helvetica" pitchFamily="34" charset="0"/>
              </a:rPr>
              <a:t>“</a:t>
            </a:r>
            <a:r>
              <a:rPr lang="en-US" sz="2000" b="1">
                <a:solidFill>
                  <a:srgbClr val="FF3300"/>
                </a:solidFill>
                <a:latin typeface="Helvetica" pitchFamily="34" charset="0"/>
              </a:rPr>
              <a:t>Background knowledge</a:t>
            </a:r>
            <a:r>
              <a:rPr lang="en-US" sz="2000">
                <a:solidFill>
                  <a:srgbClr val="FF3300"/>
                </a:solidFill>
                <a:latin typeface="Helvetica" pitchFamily="34" charset="0"/>
              </a:rPr>
              <a:t>”</a:t>
            </a:r>
          </a:p>
        </p:txBody>
      </p:sp>
      <p:sp>
        <p:nvSpPr>
          <p:cNvPr id="3087" name="Left Arrow 7"/>
          <p:cNvSpPr>
            <a:spLocks noChangeArrowheads="1"/>
          </p:cNvSpPr>
          <p:nvPr/>
        </p:nvSpPr>
        <p:spPr bwMode="auto">
          <a:xfrm rot="5400000">
            <a:off x="7197725" y="5770563"/>
            <a:ext cx="504825" cy="428625"/>
          </a:xfrm>
          <a:prstGeom prst="leftArrow">
            <a:avLst>
              <a:gd name="adj1" fmla="val 50000"/>
              <a:gd name="adj2" fmla="val 50077"/>
            </a:avLst>
          </a:prstGeom>
          <a:solidFill>
            <a:srgbClr val="FFFF00"/>
          </a:solidFill>
          <a:ln w="9525" algn="ctr">
            <a:solidFill>
              <a:schemeClr val="tx1"/>
            </a:solidFill>
            <a:round/>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173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17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736" grpId="0" animBg="1"/>
      <p:bldP spid="201737" grpId="0"/>
    </p:bldLst>
  </p:timing>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zh-CN" altLang="en-US" sz="1800" b="0" i="0" u="none" strike="noStrike" cap="none" normalizeH="0" baseline="0" smtClean="0">
            <a:ln>
              <a:noFill/>
            </a:ln>
            <a:solidFill>
              <a:schemeClr val="tx1"/>
            </a:solidFill>
            <a:effectLst/>
            <a:latin typeface="Arial" charset="0"/>
            <a:ea typeface="宋体" pitchFamily="2" charset="-122"/>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zh-CN" altLang="en-US" sz="1800" b="0" i="0" u="none" strike="noStrike" cap="none" normalizeH="0" baseline="0" smtClean="0">
            <a:ln>
              <a:noFill/>
            </a:ln>
            <a:solidFill>
              <a:schemeClr val="tx1"/>
            </a:solidFill>
            <a:effectLst/>
            <a:latin typeface="Arial" charset="0"/>
            <a:ea typeface="宋体" pitchFamily="2" charset="-122"/>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30881</TotalTime>
  <Words>4874</Words>
  <Application>Microsoft Office PowerPoint</Application>
  <PresentationFormat>On-screen Show (4:3)</PresentationFormat>
  <Paragraphs>1172</Paragraphs>
  <Slides>66</Slides>
  <Notes>15</Notes>
  <HiddenSlides>11</HiddenSlides>
  <MMClips>0</MMClips>
  <ScaleCrop>false</ScaleCrop>
  <HeadingPairs>
    <vt:vector size="8" baseType="variant">
      <vt:variant>
        <vt:lpstr>Fonts Used</vt:lpstr>
      </vt:variant>
      <vt:variant>
        <vt:i4>16</vt:i4>
      </vt:variant>
      <vt:variant>
        <vt:lpstr>Theme</vt:lpstr>
      </vt:variant>
      <vt:variant>
        <vt:i4>1</vt:i4>
      </vt:variant>
      <vt:variant>
        <vt:lpstr>Embedded OLE Servers</vt:lpstr>
      </vt:variant>
      <vt:variant>
        <vt:i4>5</vt:i4>
      </vt:variant>
      <vt:variant>
        <vt:lpstr>Slide Titles</vt:lpstr>
      </vt:variant>
      <vt:variant>
        <vt:i4>66</vt:i4>
      </vt:variant>
    </vt:vector>
  </HeadingPairs>
  <TitlesOfParts>
    <vt:vector size="88" baseType="lpstr">
      <vt:lpstr>Arial</vt:lpstr>
      <vt:lpstr>宋体</vt:lpstr>
      <vt:lpstr>Wingdings</vt:lpstr>
      <vt:lpstr>Calibri</vt:lpstr>
      <vt:lpstr>Helvetica</vt:lpstr>
      <vt:lpstr>Symbol</vt:lpstr>
      <vt:lpstr>Times New Roman</vt:lpstr>
      <vt:lpstr>Gunny Handwriting</vt:lpstr>
      <vt:lpstr>Monotype Sorts</vt:lpstr>
      <vt:lpstr>Verdana</vt:lpstr>
      <vt:lpstr>Tahoma</vt:lpstr>
      <vt:lpstr>Gill Sans MT</vt:lpstr>
      <vt:lpstr>Calligraph421 BT</vt:lpstr>
      <vt:lpstr>Wingdings 3</vt:lpstr>
      <vt:lpstr>Comic Sans MS</vt:lpstr>
      <vt:lpstr>cmmi10</vt:lpstr>
      <vt:lpstr>Custom Design</vt:lpstr>
      <vt:lpstr>Bitmap Image</vt:lpstr>
      <vt:lpstr>Microsoft Visio Drawing</vt:lpstr>
      <vt:lpstr>Microsoft Excel Chart</vt:lpstr>
      <vt:lpstr>Microsoft Equation 3.0</vt:lpstr>
      <vt:lpstr>Microsoft Graph Chart</vt:lpstr>
      <vt:lpstr>Differential Privacy SIGMOD 2012 Tutorial</vt:lpstr>
      <vt:lpstr>Why should we care?</vt:lpstr>
      <vt:lpstr>Many important applications involve publishing sensitive data about individuals.</vt:lpstr>
      <vt:lpstr>Many important applications involve publishing sensitive data about individuals.</vt:lpstr>
      <vt:lpstr>Many important applications involve publishing sensitive data about individuals.</vt:lpstr>
      <vt:lpstr>Today, access to these data sets is usually strictly controlled.</vt:lpstr>
      <vt:lpstr>Why is access so strictly controlled?</vt:lpstr>
      <vt:lpstr>What if we “de-identify” the records by removing names?</vt:lpstr>
      <vt:lpstr>We can re-identify people, absolutely or probabilistically, by linking with external data.</vt:lpstr>
      <vt:lpstr>87% of Americans can be uniquely identified by {zip code, gender, date of birth}.       </vt:lpstr>
      <vt:lpstr>Real query logs can be very useful to CS researchers.  But click history can uniquely identify a person.</vt:lpstr>
      <vt:lpstr>Just because data looks hard to re-identify, doesn’t mean it is. [Narayanan and Shmatikov, Oakland 08]</vt:lpstr>
      <vt:lpstr>We can re-identify a Netflix rater if we know just a little bit about her (from life, IMDB ratings, blogs, …).</vt:lpstr>
      <vt:lpstr>The Netflix attack works because the data are sparse and dissimilar, with a long tail.</vt:lpstr>
      <vt:lpstr>Why should we care about this innocuous data set?</vt:lpstr>
      <vt:lpstr>Social networks also describe relationships between people, which can be sensitive too.</vt:lpstr>
      <vt:lpstr>We could learn so much about how society works if we could freely analyze these data sets.</vt:lpstr>
      <vt:lpstr>But de-identified people (nodes) can still be re-identified using background info.</vt:lpstr>
      <vt:lpstr>In fact, local structure is highly identifying.</vt:lpstr>
      <vt:lpstr>The reidentification attack can also be active.</vt:lpstr>
      <vt:lpstr>It is becoming routine for medical studies to include a genetic component.</vt:lpstr>
      <vt:lpstr>GWAS papers usually include detailed correlation statistics.</vt:lpstr>
      <vt:lpstr>Privacy attacks can use SNP-disease association.</vt:lpstr>
      <vt:lpstr>Privacy attacks can use both SNP-disease and SNP-SNP associations.</vt:lpstr>
      <vt:lpstr>What are the goals of the work on differential privacy and its antecedents?</vt:lpstr>
      <vt:lpstr>Issues</vt:lpstr>
      <vt:lpstr>Different applications may have different privacy protection needs.  </vt:lpstr>
      <vt:lpstr>What have researchers already tried? </vt:lpstr>
      <vt:lpstr>Privacy principle 1: k-anonymity your quasi-identifiers are indistinguishable from ≥ k other people’s.</vt:lpstr>
      <vt:lpstr>The biggest advantage of k-anonymity is that people can understand it.</vt:lpstr>
      <vt:lpstr>k-anonymity ... or how not to define privacy. </vt:lpstr>
      <vt:lpstr>k-anonymity does not provide privacy if the sensitive values in an equivalence class lack diversity, or the attacker has certain background knowledge.</vt:lpstr>
      <vt:lpstr>Updates can also destroy k-anonymity.</vt:lpstr>
      <vt:lpstr>Principle 2: l-diversity</vt:lpstr>
      <vt:lpstr>Maybe each QI-group must have l different sensitive values?</vt:lpstr>
      <vt:lpstr>We can attack this probabilistically.</vt:lpstr>
      <vt:lpstr>Even then, we can still attack using background knowledge.</vt:lpstr>
      <vt:lpstr>l-diversity variants have been proposed to address these weaknesses.</vt:lpstr>
      <vt:lpstr>(c=1, l=4) diversity example:  If Sally eliminates  3 diseases, she can guess Joe’s disease with at most 50% probability.</vt:lpstr>
      <vt:lpstr>(c, l)-diversity:    If Sally can eliminate only l – 1 sensitive values, she can infer Joe’s disease with probability at most 1 / (c + 1). </vt:lpstr>
      <vt:lpstr>l-diversity can be overkill or underkill.</vt:lpstr>
      <vt:lpstr> (c,l)-diversity does not consider personal preferences with respect to anonymization…</vt:lpstr>
      <vt:lpstr>l-diversity can be hard to achieve.</vt:lpstr>
      <vt:lpstr>l-diversity does not work well if an individual can have multiple tuples in the microdata. </vt:lpstr>
      <vt:lpstr>Slide 45</vt:lpstr>
      <vt:lpstr>Principle 3: t-Closeness</vt:lpstr>
      <vt:lpstr>Then we can bound the knowledge that the attacker gains by seeing a particular anonymization.</vt:lpstr>
      <vt:lpstr>How can we measure the distance between two distributions?</vt:lpstr>
      <vt:lpstr>Earth Mover’s Distance: the minimum amount of work to move the “earth” of one distribution to make it look like another.</vt:lpstr>
      <vt:lpstr>Earth Mover’s Distance formalization</vt:lpstr>
      <vt:lpstr>Earth Mover’s Distance salary example</vt:lpstr>
      <vt:lpstr>How anonymous is this 4-anonymous, 3-diverse, and perfectly-t-close data?</vt:lpstr>
      <vt:lpstr>That depends on the attacker’s background knowledge.</vt:lpstr>
      <vt:lpstr>There are probably 100 other related proposed privacy principles…</vt:lpstr>
      <vt:lpstr>… and they suffer from related problems. [Shmatikov]</vt:lpstr>
      <vt:lpstr>And there is an impossibility result that applies to all of them.                                [Dwork, Naor 2006]</vt:lpstr>
      <vt:lpstr>(Very Informal) Proof Sketch</vt:lpstr>
      <vt:lpstr>How to do it right (according to Shmatikov)</vt:lpstr>
      <vt:lpstr>Principle 4: differential privacy</vt:lpstr>
      <vt:lpstr>Differential privacy definition            [Dwork 2006]</vt:lpstr>
      <vt:lpstr>To attain DP, add noise to the analysis result.</vt:lpstr>
      <vt:lpstr>Background knowledge could be everything but this one record, and DP will still protect it.</vt:lpstr>
      <vt:lpstr>Usually, set noise(q) ≡ Lap(sensitivity(q)/ε).</vt:lpstr>
      <vt:lpstr>Microsoft’s Windows Live example report           [Lee, 200X]</vt:lpstr>
      <vt:lpstr>Microsoft Web Analytics Group’s feedback</vt:lpstr>
      <vt:lpstr>Results of analysis can be freely shared/published, and the guarantee still holds.</vt:lpstr>
    </vt:vector>
  </TitlesOfParts>
  <Company>City University of Hong Kong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Fox Mulder</dc:creator>
  <cp:lastModifiedBy>Marianne</cp:lastModifiedBy>
  <cp:revision>304</cp:revision>
  <dcterms:created xsi:type="dcterms:W3CDTF">2006-06-17T03:22:13Z</dcterms:created>
  <dcterms:modified xsi:type="dcterms:W3CDTF">2012-05-24T21:35:47Z</dcterms:modified>
</cp:coreProperties>
</file>